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97" r:id="rId6"/>
    <p:sldId id="286" r:id="rId7"/>
    <p:sldId id="300" r:id="rId8"/>
    <p:sldId id="301" r:id="rId9"/>
    <p:sldId id="295" r:id="rId10"/>
    <p:sldId id="296" r:id="rId11"/>
    <p:sldId id="299" r:id="rId12"/>
    <p:sldId id="302" r:id="rId13"/>
    <p:sldId id="303" r:id="rId14"/>
    <p:sldId id="294" r:id="rId15"/>
    <p:sldId id="304" r:id="rId16"/>
    <p:sldId id="305" r:id="rId17"/>
    <p:sldId id="308" r:id="rId18"/>
    <p:sldId id="306" r:id="rId19"/>
    <p:sldId id="307" r:id="rId20"/>
    <p:sldId id="298" r:id="rId21"/>
    <p:sldId id="266"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p:scale>
          <a:sx n="66" d="100"/>
          <a:sy n="66" d="100"/>
        </p:scale>
        <p:origin x="-696" y="-5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24580-DB83-4208-9732-6ADC2E8378F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S"/>
        </a:p>
      </dgm:t>
    </dgm:pt>
    <dgm:pt modelId="{90C339A2-D382-42E2-AF86-183F92BFE452}">
      <dgm:prSet/>
      <dgm:spPr/>
      <dgm:t>
        <a:bodyPr/>
        <a:lstStyle/>
        <a:p>
          <a:pPr rtl="0"/>
          <a:r>
            <a:rPr lang="es-ES" b="1" smtClean="0"/>
            <a:t>Calculation biases</a:t>
          </a:r>
          <a:endParaRPr lang="es-ES"/>
        </a:p>
      </dgm:t>
    </dgm:pt>
    <dgm:pt modelId="{4A9E2705-CF99-44E3-9A91-7C17FC0A6BEC}" type="parTrans" cxnId="{3F4063D7-0AE6-4EDC-A61E-641235966CE7}">
      <dgm:prSet/>
      <dgm:spPr/>
      <dgm:t>
        <a:bodyPr/>
        <a:lstStyle/>
        <a:p>
          <a:endParaRPr lang="es-ES"/>
        </a:p>
      </dgm:t>
    </dgm:pt>
    <dgm:pt modelId="{B9DD25EB-595E-41CF-9B2B-DD8B0C8C15B9}" type="sibTrans" cxnId="{3F4063D7-0AE6-4EDC-A61E-641235966CE7}">
      <dgm:prSet/>
      <dgm:spPr/>
      <dgm:t>
        <a:bodyPr/>
        <a:lstStyle/>
        <a:p>
          <a:endParaRPr lang="es-ES"/>
        </a:p>
      </dgm:t>
    </dgm:pt>
    <dgm:pt modelId="{C70E45C5-E74B-45B5-8CA4-7FF0DE94CDC5}">
      <dgm:prSet/>
      <dgm:spPr/>
      <dgm:t>
        <a:bodyPr/>
        <a:lstStyle/>
        <a:p>
          <a:pPr rtl="0"/>
          <a:r>
            <a:rPr lang="en-US" b="1" dirty="0" smtClean="0"/>
            <a:t>These affect the way in which we calculate things such as probabilities or values</a:t>
          </a:r>
          <a:endParaRPr lang="es-ES" dirty="0"/>
        </a:p>
      </dgm:t>
    </dgm:pt>
    <dgm:pt modelId="{CF59D7EA-9500-4CD1-837A-7CA9091EB0AC}" type="parTrans" cxnId="{AE357D10-06E4-4D17-8B0C-3ED76D867310}">
      <dgm:prSet/>
      <dgm:spPr/>
      <dgm:t>
        <a:bodyPr/>
        <a:lstStyle/>
        <a:p>
          <a:endParaRPr lang="es-ES"/>
        </a:p>
      </dgm:t>
    </dgm:pt>
    <dgm:pt modelId="{0C4F7F98-142E-4D69-916D-F2AA50391638}" type="sibTrans" cxnId="{AE357D10-06E4-4D17-8B0C-3ED76D867310}">
      <dgm:prSet/>
      <dgm:spPr/>
      <dgm:t>
        <a:bodyPr/>
        <a:lstStyle/>
        <a:p>
          <a:endParaRPr lang="es-ES"/>
        </a:p>
      </dgm:t>
    </dgm:pt>
    <dgm:pt modelId="{4AA3A3F8-DD2C-4E92-9BF6-0F127D60319D}">
      <dgm:prSet/>
      <dgm:spPr/>
      <dgm:t>
        <a:bodyPr/>
        <a:lstStyle/>
        <a:p>
          <a:pPr rtl="0"/>
          <a:r>
            <a:rPr lang="es-ES" b="1" smtClean="0"/>
            <a:t>Information biases</a:t>
          </a:r>
          <a:endParaRPr lang="es-ES"/>
        </a:p>
      </dgm:t>
    </dgm:pt>
    <dgm:pt modelId="{62E1D268-2A11-4A02-96C2-390A3D5B3CC0}" type="parTrans" cxnId="{11C7DE3A-7059-42F7-B8C3-058037FEB544}">
      <dgm:prSet/>
      <dgm:spPr/>
      <dgm:t>
        <a:bodyPr/>
        <a:lstStyle/>
        <a:p>
          <a:endParaRPr lang="es-ES"/>
        </a:p>
      </dgm:t>
    </dgm:pt>
    <dgm:pt modelId="{FF943919-0312-4FE8-90F1-39E005410846}" type="sibTrans" cxnId="{11C7DE3A-7059-42F7-B8C3-058037FEB544}">
      <dgm:prSet/>
      <dgm:spPr/>
      <dgm:t>
        <a:bodyPr/>
        <a:lstStyle/>
        <a:p>
          <a:endParaRPr lang="es-ES"/>
        </a:p>
      </dgm:t>
    </dgm:pt>
    <dgm:pt modelId="{55E671BF-45D4-492E-9445-31B3D35FC84C}">
      <dgm:prSet/>
      <dgm:spPr/>
      <dgm:t>
        <a:bodyPr/>
        <a:lstStyle/>
        <a:p>
          <a:pPr rtl="0"/>
          <a:r>
            <a:rPr lang="en-US" b="1" dirty="0" smtClean="0"/>
            <a:t>These affect the way in which we acquire and process information</a:t>
          </a:r>
          <a:endParaRPr lang="es-ES" dirty="0"/>
        </a:p>
      </dgm:t>
    </dgm:pt>
    <dgm:pt modelId="{6AB67733-A6E4-4B92-B68E-BFACE2B1C258}" type="parTrans" cxnId="{2148045F-21D0-411A-9013-25BDCAFC54B2}">
      <dgm:prSet/>
      <dgm:spPr/>
      <dgm:t>
        <a:bodyPr/>
        <a:lstStyle/>
        <a:p>
          <a:endParaRPr lang="es-ES"/>
        </a:p>
      </dgm:t>
    </dgm:pt>
    <dgm:pt modelId="{0648FAB0-38F2-4D98-AAF3-98EAEE9E1680}" type="sibTrans" cxnId="{2148045F-21D0-411A-9013-25BDCAFC54B2}">
      <dgm:prSet/>
      <dgm:spPr/>
      <dgm:t>
        <a:bodyPr/>
        <a:lstStyle/>
        <a:p>
          <a:endParaRPr lang="es-ES"/>
        </a:p>
      </dgm:t>
    </dgm:pt>
    <dgm:pt modelId="{4D94B1C1-BAE7-4928-BE14-5195E016FEE8}">
      <dgm:prSet/>
      <dgm:spPr/>
      <dgm:t>
        <a:bodyPr/>
        <a:lstStyle/>
        <a:p>
          <a:pPr rtl="0"/>
          <a:r>
            <a:rPr lang="es-ES" b="1" smtClean="0"/>
            <a:t>Belief biases</a:t>
          </a:r>
          <a:endParaRPr lang="es-ES"/>
        </a:p>
      </dgm:t>
    </dgm:pt>
    <dgm:pt modelId="{8102D7CF-E069-4285-8EFE-B7532136723C}" type="parTrans" cxnId="{A796B75B-40EC-4F86-8B1C-26BFE058BC77}">
      <dgm:prSet/>
      <dgm:spPr/>
      <dgm:t>
        <a:bodyPr/>
        <a:lstStyle/>
        <a:p>
          <a:endParaRPr lang="es-ES"/>
        </a:p>
      </dgm:t>
    </dgm:pt>
    <dgm:pt modelId="{C39C6B7D-445D-42E3-958C-A7C4792449D9}" type="sibTrans" cxnId="{A796B75B-40EC-4F86-8B1C-26BFE058BC77}">
      <dgm:prSet/>
      <dgm:spPr/>
      <dgm:t>
        <a:bodyPr/>
        <a:lstStyle/>
        <a:p>
          <a:endParaRPr lang="es-ES"/>
        </a:p>
      </dgm:t>
    </dgm:pt>
    <dgm:pt modelId="{88926477-6C84-4702-AC43-ABC2B368B09B}">
      <dgm:prSet/>
      <dgm:spPr/>
      <dgm:t>
        <a:bodyPr/>
        <a:lstStyle/>
        <a:p>
          <a:pPr rtl="0"/>
          <a:r>
            <a:rPr lang="en-US" b="1" dirty="0" smtClean="0"/>
            <a:t>These affect the way in which we form and modify our beliefs</a:t>
          </a:r>
          <a:endParaRPr lang="es-ES" dirty="0"/>
        </a:p>
      </dgm:t>
    </dgm:pt>
    <dgm:pt modelId="{E3BC2A6C-3508-41C4-957B-79F413D2FAA5}" type="parTrans" cxnId="{8EAFC1E9-B253-444A-97A4-40D742677B8E}">
      <dgm:prSet/>
      <dgm:spPr/>
      <dgm:t>
        <a:bodyPr/>
        <a:lstStyle/>
        <a:p>
          <a:endParaRPr lang="es-ES"/>
        </a:p>
      </dgm:t>
    </dgm:pt>
    <dgm:pt modelId="{5BCFE3C3-B1E8-4207-9818-78CBE61621EC}" type="sibTrans" cxnId="{8EAFC1E9-B253-444A-97A4-40D742677B8E}">
      <dgm:prSet/>
      <dgm:spPr/>
      <dgm:t>
        <a:bodyPr/>
        <a:lstStyle/>
        <a:p>
          <a:endParaRPr lang="es-ES"/>
        </a:p>
      </dgm:t>
    </dgm:pt>
    <dgm:pt modelId="{62395AFD-A956-461F-AF75-F79D34CAABA5}">
      <dgm:prSet/>
      <dgm:spPr/>
      <dgm:t>
        <a:bodyPr/>
        <a:lstStyle/>
        <a:p>
          <a:pPr rtl="0"/>
          <a:r>
            <a:rPr lang="es-ES" b="1" smtClean="0"/>
            <a:t>Memory biases</a:t>
          </a:r>
          <a:endParaRPr lang="es-ES"/>
        </a:p>
      </dgm:t>
    </dgm:pt>
    <dgm:pt modelId="{8471977E-5CDE-4509-9304-1010EEE9C95B}" type="parTrans" cxnId="{6A90C48F-8BAC-449B-AF15-103DD46D8570}">
      <dgm:prSet/>
      <dgm:spPr/>
      <dgm:t>
        <a:bodyPr/>
        <a:lstStyle/>
        <a:p>
          <a:endParaRPr lang="es-ES"/>
        </a:p>
      </dgm:t>
    </dgm:pt>
    <dgm:pt modelId="{1ED71128-26F2-4DE0-904D-B27C170F310C}" type="sibTrans" cxnId="{6A90C48F-8BAC-449B-AF15-103DD46D8570}">
      <dgm:prSet/>
      <dgm:spPr/>
      <dgm:t>
        <a:bodyPr/>
        <a:lstStyle/>
        <a:p>
          <a:endParaRPr lang="es-ES"/>
        </a:p>
      </dgm:t>
    </dgm:pt>
    <dgm:pt modelId="{2926AF60-43A3-47DC-A4EA-3EDA5E217892}">
      <dgm:prSet/>
      <dgm:spPr/>
      <dgm:t>
        <a:bodyPr/>
        <a:lstStyle/>
        <a:p>
          <a:pPr rtl="0"/>
          <a:r>
            <a:rPr lang="en-US" b="1" dirty="0" smtClean="0"/>
            <a:t>These are biases that affect the way our memory works</a:t>
          </a:r>
          <a:endParaRPr lang="es-ES" dirty="0"/>
        </a:p>
      </dgm:t>
    </dgm:pt>
    <dgm:pt modelId="{BB5AD067-26F0-4F33-9702-EBED4EB9D73F}" type="parTrans" cxnId="{600A4910-F678-43FA-9043-260F3CE5D12E}">
      <dgm:prSet/>
      <dgm:spPr/>
      <dgm:t>
        <a:bodyPr/>
        <a:lstStyle/>
        <a:p>
          <a:endParaRPr lang="es-ES"/>
        </a:p>
      </dgm:t>
    </dgm:pt>
    <dgm:pt modelId="{6146C2EE-0B99-4A05-8800-46C5FF625588}" type="sibTrans" cxnId="{600A4910-F678-43FA-9043-260F3CE5D12E}">
      <dgm:prSet/>
      <dgm:spPr/>
      <dgm:t>
        <a:bodyPr/>
        <a:lstStyle/>
        <a:p>
          <a:endParaRPr lang="es-ES"/>
        </a:p>
      </dgm:t>
    </dgm:pt>
    <dgm:pt modelId="{A39AA4DD-EAA9-4346-9651-6B5CE1532190}">
      <dgm:prSet/>
      <dgm:spPr/>
      <dgm:t>
        <a:bodyPr/>
        <a:lstStyle/>
        <a:p>
          <a:pPr rtl="0"/>
          <a:r>
            <a:rPr lang="es-ES" b="1" dirty="0" smtClean="0"/>
            <a:t>Social </a:t>
          </a:r>
          <a:r>
            <a:rPr lang="es-ES" b="1" dirty="0" err="1" smtClean="0"/>
            <a:t>biases</a:t>
          </a:r>
          <a:endParaRPr lang="es-ES" dirty="0"/>
        </a:p>
      </dgm:t>
    </dgm:pt>
    <dgm:pt modelId="{004159E0-4E91-4B21-8E12-A13A4813180E}" type="parTrans" cxnId="{E25BACF8-4833-48EF-AA20-48E300E20AF4}">
      <dgm:prSet/>
      <dgm:spPr/>
      <dgm:t>
        <a:bodyPr/>
        <a:lstStyle/>
        <a:p>
          <a:endParaRPr lang="es-ES"/>
        </a:p>
      </dgm:t>
    </dgm:pt>
    <dgm:pt modelId="{FA1F1FDE-47D6-4DAD-A3D7-A3992ACBBDB6}" type="sibTrans" cxnId="{E25BACF8-4833-48EF-AA20-48E300E20AF4}">
      <dgm:prSet/>
      <dgm:spPr/>
      <dgm:t>
        <a:bodyPr/>
        <a:lstStyle/>
        <a:p>
          <a:endParaRPr lang="es-ES"/>
        </a:p>
      </dgm:t>
    </dgm:pt>
    <dgm:pt modelId="{208F70E1-3A4E-484E-9FD0-64B57FA8E4D0}">
      <dgm:prSet/>
      <dgm:spPr/>
      <dgm:t>
        <a:bodyPr/>
        <a:lstStyle/>
        <a:p>
          <a:pPr rtl="0"/>
          <a:r>
            <a:rPr lang="en-US" b="1" dirty="0" smtClean="0"/>
            <a:t>These are biases that affect our social perception and behavior</a:t>
          </a:r>
          <a:endParaRPr lang="es-ES" b="1" dirty="0"/>
        </a:p>
      </dgm:t>
    </dgm:pt>
    <dgm:pt modelId="{D1C97DC4-E8FF-4121-8CB4-15B64EF8BB6F}" type="parTrans" cxnId="{52592096-D083-4288-849F-C8F8F99BCEC2}">
      <dgm:prSet/>
      <dgm:spPr/>
      <dgm:t>
        <a:bodyPr/>
        <a:lstStyle/>
        <a:p>
          <a:endParaRPr lang="es-ES"/>
        </a:p>
      </dgm:t>
    </dgm:pt>
    <dgm:pt modelId="{E259F0CC-4713-4BD3-BADA-A4737E2FE5AE}" type="sibTrans" cxnId="{52592096-D083-4288-849F-C8F8F99BCEC2}">
      <dgm:prSet/>
      <dgm:spPr/>
      <dgm:t>
        <a:bodyPr/>
        <a:lstStyle/>
        <a:p>
          <a:endParaRPr lang="es-ES"/>
        </a:p>
      </dgm:t>
    </dgm:pt>
    <dgm:pt modelId="{A1359B9E-5953-4255-94EC-EC670575116D}" type="pres">
      <dgm:prSet presAssocID="{3A024580-DB83-4208-9732-6ADC2E8378F7}" presName="Name0" presStyleCnt="0">
        <dgm:presLayoutVars>
          <dgm:dir/>
          <dgm:animLvl val="lvl"/>
          <dgm:resizeHandles val="exact"/>
        </dgm:presLayoutVars>
      </dgm:prSet>
      <dgm:spPr/>
      <dgm:t>
        <a:bodyPr/>
        <a:lstStyle/>
        <a:p>
          <a:endParaRPr lang="es-ES"/>
        </a:p>
      </dgm:t>
    </dgm:pt>
    <dgm:pt modelId="{03670AAC-8860-4E44-AB73-7087A5C1873B}" type="pres">
      <dgm:prSet presAssocID="{90C339A2-D382-42E2-AF86-183F92BFE452}" presName="composite" presStyleCnt="0"/>
      <dgm:spPr/>
    </dgm:pt>
    <dgm:pt modelId="{0866A27C-D042-481B-B4B2-DF96218DD22E}" type="pres">
      <dgm:prSet presAssocID="{90C339A2-D382-42E2-AF86-183F92BFE452}" presName="parTx" presStyleLbl="alignNode1" presStyleIdx="0" presStyleCnt="5">
        <dgm:presLayoutVars>
          <dgm:chMax val="0"/>
          <dgm:chPref val="0"/>
          <dgm:bulletEnabled val="1"/>
        </dgm:presLayoutVars>
      </dgm:prSet>
      <dgm:spPr/>
      <dgm:t>
        <a:bodyPr/>
        <a:lstStyle/>
        <a:p>
          <a:endParaRPr lang="es-ES"/>
        </a:p>
      </dgm:t>
    </dgm:pt>
    <dgm:pt modelId="{ABE2AD50-4C56-42EF-8C15-2E8CE23CA1D1}" type="pres">
      <dgm:prSet presAssocID="{90C339A2-D382-42E2-AF86-183F92BFE452}" presName="desTx" presStyleLbl="alignAccFollowNode1" presStyleIdx="0" presStyleCnt="5">
        <dgm:presLayoutVars>
          <dgm:bulletEnabled val="1"/>
        </dgm:presLayoutVars>
      </dgm:prSet>
      <dgm:spPr/>
      <dgm:t>
        <a:bodyPr/>
        <a:lstStyle/>
        <a:p>
          <a:endParaRPr lang="es-ES"/>
        </a:p>
      </dgm:t>
    </dgm:pt>
    <dgm:pt modelId="{B7837A46-A44B-461F-9B07-D231F90ECB81}" type="pres">
      <dgm:prSet presAssocID="{B9DD25EB-595E-41CF-9B2B-DD8B0C8C15B9}" presName="space" presStyleCnt="0"/>
      <dgm:spPr/>
    </dgm:pt>
    <dgm:pt modelId="{81CF5E48-DE49-49D9-9913-3A6BFEA03F15}" type="pres">
      <dgm:prSet presAssocID="{4AA3A3F8-DD2C-4E92-9BF6-0F127D60319D}" presName="composite" presStyleCnt="0"/>
      <dgm:spPr/>
    </dgm:pt>
    <dgm:pt modelId="{27470CB3-5BB3-4D08-A117-5CA67245FE1E}" type="pres">
      <dgm:prSet presAssocID="{4AA3A3F8-DD2C-4E92-9BF6-0F127D60319D}" presName="parTx" presStyleLbl="alignNode1" presStyleIdx="1" presStyleCnt="5">
        <dgm:presLayoutVars>
          <dgm:chMax val="0"/>
          <dgm:chPref val="0"/>
          <dgm:bulletEnabled val="1"/>
        </dgm:presLayoutVars>
      </dgm:prSet>
      <dgm:spPr/>
      <dgm:t>
        <a:bodyPr/>
        <a:lstStyle/>
        <a:p>
          <a:endParaRPr lang="es-ES"/>
        </a:p>
      </dgm:t>
    </dgm:pt>
    <dgm:pt modelId="{4E082C37-EEDD-4AC7-ADF6-692E2CECA883}" type="pres">
      <dgm:prSet presAssocID="{4AA3A3F8-DD2C-4E92-9BF6-0F127D60319D}" presName="desTx" presStyleLbl="alignAccFollowNode1" presStyleIdx="1" presStyleCnt="5">
        <dgm:presLayoutVars>
          <dgm:bulletEnabled val="1"/>
        </dgm:presLayoutVars>
      </dgm:prSet>
      <dgm:spPr/>
      <dgm:t>
        <a:bodyPr/>
        <a:lstStyle/>
        <a:p>
          <a:endParaRPr lang="es-ES"/>
        </a:p>
      </dgm:t>
    </dgm:pt>
    <dgm:pt modelId="{D3EE8EEB-3ED1-4BBF-862A-FF33D4DAD75E}" type="pres">
      <dgm:prSet presAssocID="{FF943919-0312-4FE8-90F1-39E005410846}" presName="space" presStyleCnt="0"/>
      <dgm:spPr/>
    </dgm:pt>
    <dgm:pt modelId="{49304A63-7989-446B-BD10-872DB72123F4}" type="pres">
      <dgm:prSet presAssocID="{4D94B1C1-BAE7-4928-BE14-5195E016FEE8}" presName="composite" presStyleCnt="0"/>
      <dgm:spPr/>
    </dgm:pt>
    <dgm:pt modelId="{3A20DAF5-73D8-4E34-A899-3896C732AC97}" type="pres">
      <dgm:prSet presAssocID="{4D94B1C1-BAE7-4928-BE14-5195E016FEE8}" presName="parTx" presStyleLbl="alignNode1" presStyleIdx="2" presStyleCnt="5">
        <dgm:presLayoutVars>
          <dgm:chMax val="0"/>
          <dgm:chPref val="0"/>
          <dgm:bulletEnabled val="1"/>
        </dgm:presLayoutVars>
      </dgm:prSet>
      <dgm:spPr/>
      <dgm:t>
        <a:bodyPr/>
        <a:lstStyle/>
        <a:p>
          <a:endParaRPr lang="es-ES"/>
        </a:p>
      </dgm:t>
    </dgm:pt>
    <dgm:pt modelId="{8201FD51-D4F8-4FD6-9889-262BCF319CA5}" type="pres">
      <dgm:prSet presAssocID="{4D94B1C1-BAE7-4928-BE14-5195E016FEE8}" presName="desTx" presStyleLbl="alignAccFollowNode1" presStyleIdx="2" presStyleCnt="5">
        <dgm:presLayoutVars>
          <dgm:bulletEnabled val="1"/>
        </dgm:presLayoutVars>
      </dgm:prSet>
      <dgm:spPr/>
      <dgm:t>
        <a:bodyPr/>
        <a:lstStyle/>
        <a:p>
          <a:endParaRPr lang="es-ES"/>
        </a:p>
      </dgm:t>
    </dgm:pt>
    <dgm:pt modelId="{89183E07-4787-4DFE-8CA8-AF719F29CC28}" type="pres">
      <dgm:prSet presAssocID="{C39C6B7D-445D-42E3-958C-A7C4792449D9}" presName="space" presStyleCnt="0"/>
      <dgm:spPr/>
    </dgm:pt>
    <dgm:pt modelId="{0633E3BD-FE69-4D75-9A6B-B4C87B98C57B}" type="pres">
      <dgm:prSet presAssocID="{62395AFD-A956-461F-AF75-F79D34CAABA5}" presName="composite" presStyleCnt="0"/>
      <dgm:spPr/>
    </dgm:pt>
    <dgm:pt modelId="{4CD46A44-CB4B-42FC-BDFA-C6304BBC42F7}" type="pres">
      <dgm:prSet presAssocID="{62395AFD-A956-461F-AF75-F79D34CAABA5}" presName="parTx" presStyleLbl="alignNode1" presStyleIdx="3" presStyleCnt="5">
        <dgm:presLayoutVars>
          <dgm:chMax val="0"/>
          <dgm:chPref val="0"/>
          <dgm:bulletEnabled val="1"/>
        </dgm:presLayoutVars>
      </dgm:prSet>
      <dgm:spPr/>
      <dgm:t>
        <a:bodyPr/>
        <a:lstStyle/>
        <a:p>
          <a:endParaRPr lang="es-ES"/>
        </a:p>
      </dgm:t>
    </dgm:pt>
    <dgm:pt modelId="{76EB245A-BC7D-44E1-9D12-8828509C141F}" type="pres">
      <dgm:prSet presAssocID="{62395AFD-A956-461F-AF75-F79D34CAABA5}" presName="desTx" presStyleLbl="alignAccFollowNode1" presStyleIdx="3" presStyleCnt="5">
        <dgm:presLayoutVars>
          <dgm:bulletEnabled val="1"/>
        </dgm:presLayoutVars>
      </dgm:prSet>
      <dgm:spPr/>
      <dgm:t>
        <a:bodyPr/>
        <a:lstStyle/>
        <a:p>
          <a:endParaRPr lang="es-ES"/>
        </a:p>
      </dgm:t>
    </dgm:pt>
    <dgm:pt modelId="{C94A76BF-D4BA-415B-9D60-8D5465641901}" type="pres">
      <dgm:prSet presAssocID="{1ED71128-26F2-4DE0-904D-B27C170F310C}" presName="space" presStyleCnt="0"/>
      <dgm:spPr/>
    </dgm:pt>
    <dgm:pt modelId="{78657B12-AC67-49C2-B20B-5AC506D3EF67}" type="pres">
      <dgm:prSet presAssocID="{A39AA4DD-EAA9-4346-9651-6B5CE1532190}" presName="composite" presStyleCnt="0"/>
      <dgm:spPr/>
    </dgm:pt>
    <dgm:pt modelId="{D893FF47-0C78-49F4-9DF7-2625C13242DF}" type="pres">
      <dgm:prSet presAssocID="{A39AA4DD-EAA9-4346-9651-6B5CE1532190}" presName="parTx" presStyleLbl="alignNode1" presStyleIdx="4" presStyleCnt="5">
        <dgm:presLayoutVars>
          <dgm:chMax val="0"/>
          <dgm:chPref val="0"/>
          <dgm:bulletEnabled val="1"/>
        </dgm:presLayoutVars>
      </dgm:prSet>
      <dgm:spPr/>
      <dgm:t>
        <a:bodyPr/>
        <a:lstStyle/>
        <a:p>
          <a:endParaRPr lang="es-ES"/>
        </a:p>
      </dgm:t>
    </dgm:pt>
    <dgm:pt modelId="{44A07BF3-0141-408C-A6A4-21AD8FB95D9A}" type="pres">
      <dgm:prSet presAssocID="{A39AA4DD-EAA9-4346-9651-6B5CE1532190}" presName="desTx" presStyleLbl="alignAccFollowNode1" presStyleIdx="4" presStyleCnt="5">
        <dgm:presLayoutVars>
          <dgm:bulletEnabled val="1"/>
        </dgm:presLayoutVars>
      </dgm:prSet>
      <dgm:spPr/>
      <dgm:t>
        <a:bodyPr/>
        <a:lstStyle/>
        <a:p>
          <a:endParaRPr lang="es-ES"/>
        </a:p>
      </dgm:t>
    </dgm:pt>
  </dgm:ptLst>
  <dgm:cxnLst>
    <dgm:cxn modelId="{52592096-D083-4288-849F-C8F8F99BCEC2}" srcId="{A39AA4DD-EAA9-4346-9651-6B5CE1532190}" destId="{208F70E1-3A4E-484E-9FD0-64B57FA8E4D0}" srcOrd="0" destOrd="0" parTransId="{D1C97DC4-E8FF-4121-8CB4-15B64EF8BB6F}" sibTransId="{E259F0CC-4713-4BD3-BADA-A4737E2FE5AE}"/>
    <dgm:cxn modelId="{600A4910-F678-43FA-9043-260F3CE5D12E}" srcId="{62395AFD-A956-461F-AF75-F79D34CAABA5}" destId="{2926AF60-43A3-47DC-A4EA-3EDA5E217892}" srcOrd="0" destOrd="0" parTransId="{BB5AD067-26F0-4F33-9702-EBED4EB9D73F}" sibTransId="{6146C2EE-0B99-4A05-8800-46C5FF625588}"/>
    <dgm:cxn modelId="{14C06AFC-5AA6-4C37-98A6-08610E17D717}" type="presOf" srcId="{4D94B1C1-BAE7-4928-BE14-5195E016FEE8}" destId="{3A20DAF5-73D8-4E34-A899-3896C732AC97}" srcOrd="0" destOrd="0" presId="urn:microsoft.com/office/officeart/2005/8/layout/hList1"/>
    <dgm:cxn modelId="{AE357D10-06E4-4D17-8B0C-3ED76D867310}" srcId="{90C339A2-D382-42E2-AF86-183F92BFE452}" destId="{C70E45C5-E74B-45B5-8CA4-7FF0DE94CDC5}" srcOrd="0" destOrd="0" parTransId="{CF59D7EA-9500-4CD1-837A-7CA9091EB0AC}" sibTransId="{0C4F7F98-142E-4D69-916D-F2AA50391638}"/>
    <dgm:cxn modelId="{E25BACF8-4833-48EF-AA20-48E300E20AF4}" srcId="{3A024580-DB83-4208-9732-6ADC2E8378F7}" destId="{A39AA4DD-EAA9-4346-9651-6B5CE1532190}" srcOrd="4" destOrd="0" parTransId="{004159E0-4E91-4B21-8E12-A13A4813180E}" sibTransId="{FA1F1FDE-47D6-4DAD-A3D7-A3992ACBBDB6}"/>
    <dgm:cxn modelId="{8EAFC1E9-B253-444A-97A4-40D742677B8E}" srcId="{4D94B1C1-BAE7-4928-BE14-5195E016FEE8}" destId="{88926477-6C84-4702-AC43-ABC2B368B09B}" srcOrd="0" destOrd="0" parTransId="{E3BC2A6C-3508-41C4-957B-79F413D2FAA5}" sibTransId="{5BCFE3C3-B1E8-4207-9818-78CBE61621EC}"/>
    <dgm:cxn modelId="{11C7DE3A-7059-42F7-B8C3-058037FEB544}" srcId="{3A024580-DB83-4208-9732-6ADC2E8378F7}" destId="{4AA3A3F8-DD2C-4E92-9BF6-0F127D60319D}" srcOrd="1" destOrd="0" parTransId="{62E1D268-2A11-4A02-96C2-390A3D5B3CC0}" sibTransId="{FF943919-0312-4FE8-90F1-39E005410846}"/>
    <dgm:cxn modelId="{0BF0254F-C5C9-42E9-AF3E-07B15077FE72}" type="presOf" srcId="{4AA3A3F8-DD2C-4E92-9BF6-0F127D60319D}" destId="{27470CB3-5BB3-4D08-A117-5CA67245FE1E}" srcOrd="0" destOrd="0" presId="urn:microsoft.com/office/officeart/2005/8/layout/hList1"/>
    <dgm:cxn modelId="{1CBCD1D1-568A-42C2-8A04-8F460056881D}" type="presOf" srcId="{2926AF60-43A3-47DC-A4EA-3EDA5E217892}" destId="{76EB245A-BC7D-44E1-9D12-8828509C141F}" srcOrd="0" destOrd="0" presId="urn:microsoft.com/office/officeart/2005/8/layout/hList1"/>
    <dgm:cxn modelId="{94D7DA05-EC52-4B9D-8591-04CF51BA4055}" type="presOf" srcId="{A39AA4DD-EAA9-4346-9651-6B5CE1532190}" destId="{D893FF47-0C78-49F4-9DF7-2625C13242DF}" srcOrd="0" destOrd="0" presId="urn:microsoft.com/office/officeart/2005/8/layout/hList1"/>
    <dgm:cxn modelId="{D1AA7224-FE37-4555-AD6D-D378D30BDE86}" type="presOf" srcId="{208F70E1-3A4E-484E-9FD0-64B57FA8E4D0}" destId="{44A07BF3-0141-408C-A6A4-21AD8FB95D9A}" srcOrd="0" destOrd="0" presId="urn:microsoft.com/office/officeart/2005/8/layout/hList1"/>
    <dgm:cxn modelId="{A796B75B-40EC-4F86-8B1C-26BFE058BC77}" srcId="{3A024580-DB83-4208-9732-6ADC2E8378F7}" destId="{4D94B1C1-BAE7-4928-BE14-5195E016FEE8}" srcOrd="2" destOrd="0" parTransId="{8102D7CF-E069-4285-8EFE-B7532136723C}" sibTransId="{C39C6B7D-445D-42E3-958C-A7C4792449D9}"/>
    <dgm:cxn modelId="{0D1F65CB-9193-4BAC-9E1A-52417F61D376}" type="presOf" srcId="{C70E45C5-E74B-45B5-8CA4-7FF0DE94CDC5}" destId="{ABE2AD50-4C56-42EF-8C15-2E8CE23CA1D1}" srcOrd="0" destOrd="0" presId="urn:microsoft.com/office/officeart/2005/8/layout/hList1"/>
    <dgm:cxn modelId="{8683D101-513E-4EBB-BD01-DF4B9B7BF3FF}" type="presOf" srcId="{88926477-6C84-4702-AC43-ABC2B368B09B}" destId="{8201FD51-D4F8-4FD6-9889-262BCF319CA5}" srcOrd="0" destOrd="0" presId="urn:microsoft.com/office/officeart/2005/8/layout/hList1"/>
    <dgm:cxn modelId="{2148045F-21D0-411A-9013-25BDCAFC54B2}" srcId="{4AA3A3F8-DD2C-4E92-9BF6-0F127D60319D}" destId="{55E671BF-45D4-492E-9445-31B3D35FC84C}" srcOrd="0" destOrd="0" parTransId="{6AB67733-A6E4-4B92-B68E-BFACE2B1C258}" sibTransId="{0648FAB0-38F2-4D98-AAF3-98EAEE9E1680}"/>
    <dgm:cxn modelId="{E22030D3-8A96-4F7F-9051-6B679C26A8BC}" type="presOf" srcId="{62395AFD-A956-461F-AF75-F79D34CAABA5}" destId="{4CD46A44-CB4B-42FC-BDFA-C6304BBC42F7}" srcOrd="0" destOrd="0" presId="urn:microsoft.com/office/officeart/2005/8/layout/hList1"/>
    <dgm:cxn modelId="{3F4063D7-0AE6-4EDC-A61E-641235966CE7}" srcId="{3A024580-DB83-4208-9732-6ADC2E8378F7}" destId="{90C339A2-D382-42E2-AF86-183F92BFE452}" srcOrd="0" destOrd="0" parTransId="{4A9E2705-CF99-44E3-9A91-7C17FC0A6BEC}" sibTransId="{B9DD25EB-595E-41CF-9B2B-DD8B0C8C15B9}"/>
    <dgm:cxn modelId="{FC7B9154-C71B-4DAC-A8FA-023CE7BE411F}" type="presOf" srcId="{90C339A2-D382-42E2-AF86-183F92BFE452}" destId="{0866A27C-D042-481B-B4B2-DF96218DD22E}" srcOrd="0" destOrd="0" presId="urn:microsoft.com/office/officeart/2005/8/layout/hList1"/>
    <dgm:cxn modelId="{4F352769-55AF-4851-B7C7-87F6AC67A972}" type="presOf" srcId="{55E671BF-45D4-492E-9445-31B3D35FC84C}" destId="{4E082C37-EEDD-4AC7-ADF6-692E2CECA883}" srcOrd="0" destOrd="0" presId="urn:microsoft.com/office/officeart/2005/8/layout/hList1"/>
    <dgm:cxn modelId="{6A90C48F-8BAC-449B-AF15-103DD46D8570}" srcId="{3A024580-DB83-4208-9732-6ADC2E8378F7}" destId="{62395AFD-A956-461F-AF75-F79D34CAABA5}" srcOrd="3" destOrd="0" parTransId="{8471977E-5CDE-4509-9304-1010EEE9C95B}" sibTransId="{1ED71128-26F2-4DE0-904D-B27C170F310C}"/>
    <dgm:cxn modelId="{9B760DBC-3075-4EB8-B68C-2F3B3A04A615}" type="presOf" srcId="{3A024580-DB83-4208-9732-6ADC2E8378F7}" destId="{A1359B9E-5953-4255-94EC-EC670575116D}" srcOrd="0" destOrd="0" presId="urn:microsoft.com/office/officeart/2005/8/layout/hList1"/>
    <dgm:cxn modelId="{87EF64A5-1552-44BF-B756-D20A1B7C837C}" type="presParOf" srcId="{A1359B9E-5953-4255-94EC-EC670575116D}" destId="{03670AAC-8860-4E44-AB73-7087A5C1873B}" srcOrd="0" destOrd="0" presId="urn:microsoft.com/office/officeart/2005/8/layout/hList1"/>
    <dgm:cxn modelId="{1EF44685-8AE4-41F1-83FD-8B70DB31E8FE}" type="presParOf" srcId="{03670AAC-8860-4E44-AB73-7087A5C1873B}" destId="{0866A27C-D042-481B-B4B2-DF96218DD22E}" srcOrd="0" destOrd="0" presId="urn:microsoft.com/office/officeart/2005/8/layout/hList1"/>
    <dgm:cxn modelId="{68C39CB7-06D0-469B-A40F-F587BA693618}" type="presParOf" srcId="{03670AAC-8860-4E44-AB73-7087A5C1873B}" destId="{ABE2AD50-4C56-42EF-8C15-2E8CE23CA1D1}" srcOrd="1" destOrd="0" presId="urn:microsoft.com/office/officeart/2005/8/layout/hList1"/>
    <dgm:cxn modelId="{525B6950-48CB-4430-803C-BA795F1E8D62}" type="presParOf" srcId="{A1359B9E-5953-4255-94EC-EC670575116D}" destId="{B7837A46-A44B-461F-9B07-D231F90ECB81}" srcOrd="1" destOrd="0" presId="urn:microsoft.com/office/officeart/2005/8/layout/hList1"/>
    <dgm:cxn modelId="{F1D00F75-1185-4048-9144-3DD04A2D2C42}" type="presParOf" srcId="{A1359B9E-5953-4255-94EC-EC670575116D}" destId="{81CF5E48-DE49-49D9-9913-3A6BFEA03F15}" srcOrd="2" destOrd="0" presId="urn:microsoft.com/office/officeart/2005/8/layout/hList1"/>
    <dgm:cxn modelId="{C0C262CE-0346-4A71-B2CF-DF1C7D92BF8F}" type="presParOf" srcId="{81CF5E48-DE49-49D9-9913-3A6BFEA03F15}" destId="{27470CB3-5BB3-4D08-A117-5CA67245FE1E}" srcOrd="0" destOrd="0" presId="urn:microsoft.com/office/officeart/2005/8/layout/hList1"/>
    <dgm:cxn modelId="{FAE723A9-DA21-4E5F-AD15-D7DED984AEF9}" type="presParOf" srcId="{81CF5E48-DE49-49D9-9913-3A6BFEA03F15}" destId="{4E082C37-EEDD-4AC7-ADF6-692E2CECA883}" srcOrd="1" destOrd="0" presId="urn:microsoft.com/office/officeart/2005/8/layout/hList1"/>
    <dgm:cxn modelId="{7E7FABA6-90EE-4C3F-8D2C-67949F4C8922}" type="presParOf" srcId="{A1359B9E-5953-4255-94EC-EC670575116D}" destId="{D3EE8EEB-3ED1-4BBF-862A-FF33D4DAD75E}" srcOrd="3" destOrd="0" presId="urn:microsoft.com/office/officeart/2005/8/layout/hList1"/>
    <dgm:cxn modelId="{ACA8ED03-7B36-4C99-ABC6-090749BC71CE}" type="presParOf" srcId="{A1359B9E-5953-4255-94EC-EC670575116D}" destId="{49304A63-7989-446B-BD10-872DB72123F4}" srcOrd="4" destOrd="0" presId="urn:microsoft.com/office/officeart/2005/8/layout/hList1"/>
    <dgm:cxn modelId="{5CA399FF-7D26-4C7D-BACC-15178297A128}" type="presParOf" srcId="{49304A63-7989-446B-BD10-872DB72123F4}" destId="{3A20DAF5-73D8-4E34-A899-3896C732AC97}" srcOrd="0" destOrd="0" presId="urn:microsoft.com/office/officeart/2005/8/layout/hList1"/>
    <dgm:cxn modelId="{CB872121-F12E-4094-BD98-D6E06AEDCD12}" type="presParOf" srcId="{49304A63-7989-446B-BD10-872DB72123F4}" destId="{8201FD51-D4F8-4FD6-9889-262BCF319CA5}" srcOrd="1" destOrd="0" presId="urn:microsoft.com/office/officeart/2005/8/layout/hList1"/>
    <dgm:cxn modelId="{AC63BF24-9B13-4F8B-8E80-DE75DFD33D58}" type="presParOf" srcId="{A1359B9E-5953-4255-94EC-EC670575116D}" destId="{89183E07-4787-4DFE-8CA8-AF719F29CC28}" srcOrd="5" destOrd="0" presId="urn:microsoft.com/office/officeart/2005/8/layout/hList1"/>
    <dgm:cxn modelId="{04A2FEC9-BF48-408C-9EAF-D547D79F5C1F}" type="presParOf" srcId="{A1359B9E-5953-4255-94EC-EC670575116D}" destId="{0633E3BD-FE69-4D75-9A6B-B4C87B98C57B}" srcOrd="6" destOrd="0" presId="urn:microsoft.com/office/officeart/2005/8/layout/hList1"/>
    <dgm:cxn modelId="{F914DFF9-4D60-4B3A-B6CC-6CF1F78E1421}" type="presParOf" srcId="{0633E3BD-FE69-4D75-9A6B-B4C87B98C57B}" destId="{4CD46A44-CB4B-42FC-BDFA-C6304BBC42F7}" srcOrd="0" destOrd="0" presId="urn:microsoft.com/office/officeart/2005/8/layout/hList1"/>
    <dgm:cxn modelId="{A158F462-3D05-43B2-8D3B-8D6FDEB37E19}" type="presParOf" srcId="{0633E3BD-FE69-4D75-9A6B-B4C87B98C57B}" destId="{76EB245A-BC7D-44E1-9D12-8828509C141F}" srcOrd="1" destOrd="0" presId="urn:microsoft.com/office/officeart/2005/8/layout/hList1"/>
    <dgm:cxn modelId="{108C6B17-A1BF-406E-B89D-C37182EAB141}" type="presParOf" srcId="{A1359B9E-5953-4255-94EC-EC670575116D}" destId="{C94A76BF-D4BA-415B-9D60-8D5465641901}" srcOrd="7" destOrd="0" presId="urn:microsoft.com/office/officeart/2005/8/layout/hList1"/>
    <dgm:cxn modelId="{9AB4F5C4-D692-4DB1-8145-D9AC734C77AE}" type="presParOf" srcId="{A1359B9E-5953-4255-94EC-EC670575116D}" destId="{78657B12-AC67-49C2-B20B-5AC506D3EF67}" srcOrd="8" destOrd="0" presId="urn:microsoft.com/office/officeart/2005/8/layout/hList1"/>
    <dgm:cxn modelId="{85B84891-4F1C-4E77-8931-920B9CBA421B}" type="presParOf" srcId="{78657B12-AC67-49C2-B20B-5AC506D3EF67}" destId="{D893FF47-0C78-49F4-9DF7-2625C13242DF}" srcOrd="0" destOrd="0" presId="urn:microsoft.com/office/officeart/2005/8/layout/hList1"/>
    <dgm:cxn modelId="{AD7CA935-50CC-4CE1-A4EB-F118D08827B9}" type="presParOf" srcId="{78657B12-AC67-49C2-B20B-5AC506D3EF67}" destId="{44A07BF3-0141-408C-A6A4-21AD8FB95D9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7F9653-5BB1-405D-8530-A5668B23D343}"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s-ES"/>
        </a:p>
      </dgm:t>
    </dgm:pt>
    <dgm:pt modelId="{5003899C-3A18-4183-AD42-614647B627C9}">
      <dgm:prSet custT="1"/>
      <dgm:spPr>
        <a:solidFill>
          <a:schemeClr val="accent6">
            <a:lumMod val="40000"/>
            <a:lumOff val="60000"/>
            <a:alpha val="90000"/>
          </a:schemeClr>
        </a:solidFill>
      </dgm:spPr>
      <dgm:t>
        <a:bodyPr/>
        <a:lstStyle/>
        <a:p>
          <a:pPr rtl="0"/>
          <a:r>
            <a:rPr lang="en-US" sz="3200" i="1" u="sng" dirty="0" smtClean="0">
              <a:solidFill>
                <a:srgbClr val="002060"/>
              </a:solidFill>
            </a:rPr>
            <a:t>People are influenced by the information that is already available or that is displayed first</a:t>
          </a:r>
          <a:r>
            <a:rPr lang="en-US" sz="3200" dirty="0" smtClean="0">
              <a:solidFill>
                <a:schemeClr val="tx1"/>
              </a:solidFill>
            </a:rPr>
            <a:t>. Another effect of anchoring is that </a:t>
          </a:r>
          <a:r>
            <a:rPr lang="en-US" sz="3200" i="1" u="sng" dirty="0" smtClean="0">
              <a:solidFill>
                <a:srgbClr val="002060"/>
              </a:solidFill>
            </a:rPr>
            <a:t>we can address new problems by applying the decisions we have made on similar problems in the past</a:t>
          </a:r>
          <a:r>
            <a:rPr lang="en-US" sz="3200" dirty="0" smtClean="0">
              <a:solidFill>
                <a:schemeClr val="tx1"/>
              </a:solidFill>
            </a:rPr>
            <a:t>. This bias is very significant in creative problem solving where it can limit open thinking, since we are using reference points created at the beginning</a:t>
          </a:r>
          <a:endParaRPr lang="es-ES" sz="3200" dirty="0">
            <a:solidFill>
              <a:schemeClr val="tx1"/>
            </a:solidFill>
          </a:endParaRPr>
        </a:p>
      </dgm:t>
    </dgm:pt>
    <dgm:pt modelId="{BF60EE17-B6F7-43CA-94C3-96E363B66464}" type="parTrans" cxnId="{08489254-C553-466B-A217-295625E1304C}">
      <dgm:prSet/>
      <dgm:spPr/>
      <dgm:t>
        <a:bodyPr/>
        <a:lstStyle/>
        <a:p>
          <a:endParaRPr lang="es-ES">
            <a:solidFill>
              <a:schemeClr val="tx1"/>
            </a:solidFill>
          </a:endParaRPr>
        </a:p>
      </dgm:t>
    </dgm:pt>
    <dgm:pt modelId="{C8C03ECC-C3FC-41F2-95DF-1E4F9B26A606}" type="sibTrans" cxnId="{08489254-C553-466B-A217-295625E1304C}">
      <dgm:prSet/>
      <dgm:spPr/>
      <dgm:t>
        <a:bodyPr/>
        <a:lstStyle/>
        <a:p>
          <a:endParaRPr lang="es-ES">
            <a:solidFill>
              <a:schemeClr val="tx1"/>
            </a:solidFill>
          </a:endParaRPr>
        </a:p>
      </dgm:t>
    </dgm:pt>
    <dgm:pt modelId="{A51AE244-2E36-4F3E-935A-8F540E066D59}" type="pres">
      <dgm:prSet presAssocID="{137F9653-5BB1-405D-8530-A5668B23D343}" presName="Name0" presStyleCnt="0">
        <dgm:presLayoutVars>
          <dgm:dir/>
          <dgm:resizeHandles val="exact"/>
        </dgm:presLayoutVars>
      </dgm:prSet>
      <dgm:spPr/>
      <dgm:t>
        <a:bodyPr/>
        <a:lstStyle/>
        <a:p>
          <a:endParaRPr lang="es-ES"/>
        </a:p>
      </dgm:t>
    </dgm:pt>
    <dgm:pt modelId="{72E1F9CE-F2B6-4D93-9145-18894E292BF0}" type="pres">
      <dgm:prSet presAssocID="{5003899C-3A18-4183-AD42-614647B627C9}" presName="node" presStyleLbl="node1" presStyleIdx="0" presStyleCnt="1">
        <dgm:presLayoutVars>
          <dgm:bulletEnabled val="1"/>
        </dgm:presLayoutVars>
      </dgm:prSet>
      <dgm:spPr/>
      <dgm:t>
        <a:bodyPr/>
        <a:lstStyle/>
        <a:p>
          <a:endParaRPr lang="es-ES"/>
        </a:p>
      </dgm:t>
    </dgm:pt>
  </dgm:ptLst>
  <dgm:cxnLst>
    <dgm:cxn modelId="{08489254-C553-466B-A217-295625E1304C}" srcId="{137F9653-5BB1-405D-8530-A5668B23D343}" destId="{5003899C-3A18-4183-AD42-614647B627C9}" srcOrd="0" destOrd="0" parTransId="{BF60EE17-B6F7-43CA-94C3-96E363B66464}" sibTransId="{C8C03ECC-C3FC-41F2-95DF-1E4F9B26A606}"/>
    <dgm:cxn modelId="{1E7B6237-0523-434C-B8DF-44882EFB0515}" type="presOf" srcId="{137F9653-5BB1-405D-8530-A5668B23D343}" destId="{A51AE244-2E36-4F3E-935A-8F540E066D59}" srcOrd="0" destOrd="0" presId="urn:microsoft.com/office/officeart/2005/8/layout/hList6"/>
    <dgm:cxn modelId="{748F8EA9-4876-40DD-B09F-0D9EA5AB69A1}" type="presOf" srcId="{5003899C-3A18-4183-AD42-614647B627C9}" destId="{72E1F9CE-F2B6-4D93-9145-18894E292BF0}" srcOrd="0" destOrd="0" presId="urn:microsoft.com/office/officeart/2005/8/layout/hList6"/>
    <dgm:cxn modelId="{31CCAA7D-68E8-47B0-B0A1-0CB0C034AE31}" type="presParOf" srcId="{A51AE244-2E36-4F3E-935A-8F540E066D59}" destId="{72E1F9CE-F2B6-4D93-9145-18894E292BF0}" srcOrd="0"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7F9653-5BB1-405D-8530-A5668B23D343}"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s-ES"/>
        </a:p>
      </dgm:t>
    </dgm:pt>
    <dgm:pt modelId="{5003899C-3A18-4183-AD42-614647B627C9}">
      <dgm:prSet custT="1"/>
      <dgm:spPr>
        <a:solidFill>
          <a:srgbClr val="92D050">
            <a:alpha val="90000"/>
          </a:srgbClr>
        </a:solidFill>
      </dgm:spPr>
      <dgm:t>
        <a:bodyPr/>
        <a:lstStyle/>
        <a:p>
          <a:pPr rtl="0"/>
          <a:r>
            <a:rPr lang="en-US" sz="3200" dirty="0" smtClean="0">
              <a:solidFill>
                <a:schemeClr val="tx1"/>
              </a:solidFill>
            </a:rPr>
            <a:t>People have a natural bias towards negative situations. </a:t>
          </a:r>
          <a:r>
            <a:rPr lang="en-US" sz="3200" i="1" u="sng" dirty="0" smtClean="0">
              <a:solidFill>
                <a:schemeClr val="accent1">
                  <a:lumMod val="75000"/>
                </a:schemeClr>
              </a:solidFill>
            </a:rPr>
            <a:t>This is a natural defense mechanism that helps us remember and avoid dangerous situations</a:t>
          </a:r>
          <a:r>
            <a:rPr lang="en-US" sz="3200" dirty="0" smtClean="0">
              <a:solidFill>
                <a:schemeClr val="tx1"/>
              </a:solidFill>
            </a:rPr>
            <a:t>. However, the negativity bias can also hinder our professional development. Instead of learning from constructive feedback, it can induce fear or anger.</a:t>
          </a:r>
          <a:endParaRPr lang="es-ES" sz="3200" dirty="0">
            <a:solidFill>
              <a:schemeClr val="tx1"/>
            </a:solidFill>
          </a:endParaRPr>
        </a:p>
      </dgm:t>
    </dgm:pt>
    <dgm:pt modelId="{BF60EE17-B6F7-43CA-94C3-96E363B66464}" type="parTrans" cxnId="{08489254-C553-466B-A217-295625E1304C}">
      <dgm:prSet/>
      <dgm:spPr/>
      <dgm:t>
        <a:bodyPr/>
        <a:lstStyle/>
        <a:p>
          <a:endParaRPr lang="es-ES">
            <a:solidFill>
              <a:schemeClr val="tx1"/>
            </a:solidFill>
          </a:endParaRPr>
        </a:p>
      </dgm:t>
    </dgm:pt>
    <dgm:pt modelId="{C8C03ECC-C3FC-41F2-95DF-1E4F9B26A606}" type="sibTrans" cxnId="{08489254-C553-466B-A217-295625E1304C}">
      <dgm:prSet/>
      <dgm:spPr/>
      <dgm:t>
        <a:bodyPr/>
        <a:lstStyle/>
        <a:p>
          <a:endParaRPr lang="es-ES">
            <a:solidFill>
              <a:schemeClr val="tx1"/>
            </a:solidFill>
          </a:endParaRPr>
        </a:p>
      </dgm:t>
    </dgm:pt>
    <dgm:pt modelId="{A51AE244-2E36-4F3E-935A-8F540E066D59}" type="pres">
      <dgm:prSet presAssocID="{137F9653-5BB1-405D-8530-A5668B23D343}" presName="Name0" presStyleCnt="0">
        <dgm:presLayoutVars>
          <dgm:dir/>
          <dgm:resizeHandles val="exact"/>
        </dgm:presLayoutVars>
      </dgm:prSet>
      <dgm:spPr/>
      <dgm:t>
        <a:bodyPr/>
        <a:lstStyle/>
        <a:p>
          <a:endParaRPr lang="es-ES"/>
        </a:p>
      </dgm:t>
    </dgm:pt>
    <dgm:pt modelId="{72E1F9CE-F2B6-4D93-9145-18894E292BF0}" type="pres">
      <dgm:prSet presAssocID="{5003899C-3A18-4183-AD42-614647B627C9}" presName="node" presStyleLbl="node1" presStyleIdx="0" presStyleCnt="1">
        <dgm:presLayoutVars>
          <dgm:bulletEnabled val="1"/>
        </dgm:presLayoutVars>
      </dgm:prSet>
      <dgm:spPr/>
      <dgm:t>
        <a:bodyPr/>
        <a:lstStyle/>
        <a:p>
          <a:endParaRPr lang="es-ES"/>
        </a:p>
      </dgm:t>
    </dgm:pt>
  </dgm:ptLst>
  <dgm:cxnLst>
    <dgm:cxn modelId="{EA8E6A26-E368-4D59-AB63-C74CD8BDEC85}" type="presOf" srcId="{137F9653-5BB1-405D-8530-A5668B23D343}" destId="{A51AE244-2E36-4F3E-935A-8F540E066D59}" srcOrd="0" destOrd="0" presId="urn:microsoft.com/office/officeart/2005/8/layout/hList6"/>
    <dgm:cxn modelId="{08489254-C553-466B-A217-295625E1304C}" srcId="{137F9653-5BB1-405D-8530-A5668B23D343}" destId="{5003899C-3A18-4183-AD42-614647B627C9}" srcOrd="0" destOrd="0" parTransId="{BF60EE17-B6F7-43CA-94C3-96E363B66464}" sibTransId="{C8C03ECC-C3FC-41F2-95DF-1E4F9B26A606}"/>
    <dgm:cxn modelId="{30DAF89F-2DE8-490F-A661-6EBF10C10344}" type="presOf" srcId="{5003899C-3A18-4183-AD42-614647B627C9}" destId="{72E1F9CE-F2B6-4D93-9145-18894E292BF0}" srcOrd="0" destOrd="0" presId="urn:microsoft.com/office/officeart/2005/8/layout/hList6"/>
    <dgm:cxn modelId="{EF95BBFE-290D-4B5E-A336-13B0F83ACE41}" type="presParOf" srcId="{A51AE244-2E36-4F3E-935A-8F540E066D59}" destId="{72E1F9CE-F2B6-4D93-9145-18894E292BF0}" srcOrd="0"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1DAB5B-9D98-44C2-856B-EFD5DF522E97}"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S"/>
        </a:p>
      </dgm:t>
    </dgm:pt>
    <dgm:pt modelId="{4D1FB21E-D801-4DB5-9DBF-A7FF0E8576EE}">
      <dgm:prSet custT="1"/>
      <dgm:spPr/>
      <dgm:t>
        <a:bodyPr/>
        <a:lstStyle/>
        <a:p>
          <a:pPr rtl="0"/>
          <a:r>
            <a:rPr lang="en-US" sz="2800" i="1" u="sng" dirty="0" smtClean="0">
              <a:solidFill>
                <a:schemeClr val="accent1">
                  <a:lumMod val="75000"/>
                </a:schemeClr>
              </a:solidFill>
            </a:rPr>
            <a:t>By forcing yourself to slow down and think through the information that you are trying to process</a:t>
          </a:r>
          <a:r>
            <a:rPr lang="en-US" sz="2800" dirty="0" smtClean="0"/>
            <a:t>.  That it allows you to reflect on your reasoning process, and to think through alternative viewpoints, while also encouraging you to avoid relying on biased intuitions. </a:t>
          </a:r>
          <a:endParaRPr lang="es-ES" sz="2800" dirty="0"/>
        </a:p>
      </dgm:t>
    </dgm:pt>
    <dgm:pt modelId="{3EEA8CEE-CF83-434F-B8FE-99A546963B06}" type="parTrans" cxnId="{0713E170-6713-45B7-B443-F53B02F0B1A7}">
      <dgm:prSet/>
      <dgm:spPr/>
      <dgm:t>
        <a:bodyPr/>
        <a:lstStyle/>
        <a:p>
          <a:endParaRPr lang="es-ES" sz="2400"/>
        </a:p>
      </dgm:t>
    </dgm:pt>
    <dgm:pt modelId="{1422518D-2BDC-4C63-A01E-917E39F3258D}" type="sibTrans" cxnId="{0713E170-6713-45B7-B443-F53B02F0B1A7}">
      <dgm:prSet/>
      <dgm:spPr/>
      <dgm:t>
        <a:bodyPr/>
        <a:lstStyle/>
        <a:p>
          <a:endParaRPr lang="es-ES" sz="2400"/>
        </a:p>
      </dgm:t>
    </dgm:pt>
    <dgm:pt modelId="{587D4DAC-8A8A-4F32-82D5-92B3C1638EF4}">
      <dgm:prSet custT="1"/>
      <dgm:spPr/>
      <dgm:t>
        <a:bodyPr/>
        <a:lstStyle/>
        <a:p>
          <a:pPr rtl="0"/>
          <a:r>
            <a:rPr lang="en-US" sz="2800" i="1" u="sng" dirty="0" smtClean="0">
              <a:solidFill>
                <a:srgbClr val="0070C0"/>
              </a:solidFill>
            </a:rPr>
            <a:t>Changing </a:t>
          </a:r>
          <a:r>
            <a:rPr lang="en-US" sz="2800" i="1" u="sng" dirty="0" smtClean="0">
              <a:solidFill>
                <a:srgbClr val="0070C0"/>
              </a:solidFill>
            </a:rPr>
            <a:t>people’s incentives can help mitigate the cognitive biases that they experience</a:t>
          </a:r>
          <a:r>
            <a:rPr lang="en-US" sz="2800" dirty="0" smtClean="0"/>
            <a:t>. There are two parameters; </a:t>
          </a:r>
        </a:p>
        <a:p>
          <a:pPr rtl="0"/>
          <a:r>
            <a:rPr lang="en-US" sz="2800" dirty="0" smtClean="0"/>
            <a:t>1.You can </a:t>
          </a:r>
          <a:r>
            <a:rPr lang="en-US" sz="2800" u="sng" dirty="0" smtClean="0"/>
            <a:t>increase the benefits of making a non-biased decision</a:t>
          </a:r>
          <a:r>
            <a:rPr lang="en-US" sz="2800" dirty="0" smtClean="0"/>
            <a:t>. That is, by rewarding non-biased thinking in some way, </a:t>
          </a:r>
        </a:p>
        <a:p>
          <a:pPr rtl="0"/>
          <a:r>
            <a:rPr lang="en-US" sz="2800" dirty="0" smtClean="0"/>
            <a:t>2.You can </a:t>
          </a:r>
          <a:r>
            <a:rPr lang="en-US" sz="2800" u="sng" dirty="0" smtClean="0"/>
            <a:t>increase the penalties for making a biased decision</a:t>
          </a:r>
          <a:endParaRPr lang="es-ES" sz="2800" u="sng" dirty="0"/>
        </a:p>
      </dgm:t>
    </dgm:pt>
    <dgm:pt modelId="{0942987B-E4B3-4C84-9EB9-EC4C8EB7D03E}" type="parTrans" cxnId="{1BE751B0-1BB5-4F03-AABE-AF3BCFDA09A6}">
      <dgm:prSet/>
      <dgm:spPr/>
      <dgm:t>
        <a:bodyPr/>
        <a:lstStyle/>
        <a:p>
          <a:endParaRPr lang="es-ES" sz="2400"/>
        </a:p>
      </dgm:t>
    </dgm:pt>
    <dgm:pt modelId="{4FBC0DE2-59C9-4DD6-B5B5-B8DB7B19976A}" type="sibTrans" cxnId="{1BE751B0-1BB5-4F03-AABE-AF3BCFDA09A6}">
      <dgm:prSet/>
      <dgm:spPr/>
      <dgm:t>
        <a:bodyPr/>
        <a:lstStyle/>
        <a:p>
          <a:endParaRPr lang="es-ES" sz="2400"/>
        </a:p>
      </dgm:t>
    </dgm:pt>
    <dgm:pt modelId="{2BBFDEA2-9418-426D-9EA5-07B9460918C6}" type="pres">
      <dgm:prSet presAssocID="{211DAB5B-9D98-44C2-856B-EFD5DF522E97}" presName="Name0" presStyleCnt="0">
        <dgm:presLayoutVars>
          <dgm:dir/>
        </dgm:presLayoutVars>
      </dgm:prSet>
      <dgm:spPr/>
      <dgm:t>
        <a:bodyPr/>
        <a:lstStyle/>
        <a:p>
          <a:endParaRPr lang="es-ES"/>
        </a:p>
      </dgm:t>
    </dgm:pt>
    <dgm:pt modelId="{48C5C9CA-3A8C-4BA2-A29B-A127FBF0CB98}" type="pres">
      <dgm:prSet presAssocID="{4D1FB21E-D801-4DB5-9DBF-A7FF0E8576EE}" presName="noChildren" presStyleCnt="0"/>
      <dgm:spPr/>
    </dgm:pt>
    <dgm:pt modelId="{9F44B38C-1FC6-4FCA-8EDB-9776FFCB9460}" type="pres">
      <dgm:prSet presAssocID="{4D1FB21E-D801-4DB5-9DBF-A7FF0E8576EE}" presName="gap" presStyleCnt="0"/>
      <dgm:spPr/>
    </dgm:pt>
    <dgm:pt modelId="{825C3ED3-9CC5-4202-A99A-E3DB46B5845A}" type="pres">
      <dgm:prSet presAssocID="{4D1FB21E-D801-4DB5-9DBF-A7FF0E8576EE}" presName="medCircle2" presStyleLbl="vennNode1" presStyleIdx="0" presStyleCnt="2" custLinFactNeighborX="-4819" custLinFactNeighborY="-23290"/>
      <dgm:spPr>
        <a:solidFill>
          <a:srgbClr val="002060">
            <a:alpha val="50000"/>
          </a:srgbClr>
        </a:solidFill>
      </dgm:spPr>
    </dgm:pt>
    <dgm:pt modelId="{35CF0AF2-0B3F-4642-B65C-95D0B86FB4FD}" type="pres">
      <dgm:prSet presAssocID="{4D1FB21E-D801-4DB5-9DBF-A7FF0E8576EE}" presName="txLvlOnly1" presStyleLbl="revTx" presStyleIdx="0" presStyleCnt="2"/>
      <dgm:spPr/>
      <dgm:t>
        <a:bodyPr/>
        <a:lstStyle/>
        <a:p>
          <a:endParaRPr lang="es-ES"/>
        </a:p>
      </dgm:t>
    </dgm:pt>
    <dgm:pt modelId="{E5CDE686-25AE-429A-872C-A6DA7EBFC7E7}" type="pres">
      <dgm:prSet presAssocID="{587D4DAC-8A8A-4F32-82D5-92B3C1638EF4}" presName="noChildren" presStyleCnt="0"/>
      <dgm:spPr/>
    </dgm:pt>
    <dgm:pt modelId="{B2BA4E0A-3B88-41F1-AE18-F74D0D8BB120}" type="pres">
      <dgm:prSet presAssocID="{587D4DAC-8A8A-4F32-82D5-92B3C1638EF4}" presName="gap" presStyleCnt="0"/>
      <dgm:spPr/>
    </dgm:pt>
    <dgm:pt modelId="{0163A4C9-069C-4181-808C-6D60E89B0542}" type="pres">
      <dgm:prSet presAssocID="{587D4DAC-8A8A-4F32-82D5-92B3C1638EF4}" presName="medCircle2" presStyleLbl="vennNode1" presStyleIdx="1" presStyleCnt="2" custLinFactNeighborX="803" custLinFactNeighborY="16062"/>
      <dgm:spPr>
        <a:solidFill>
          <a:schemeClr val="accent6">
            <a:alpha val="50000"/>
          </a:schemeClr>
        </a:solidFill>
      </dgm:spPr>
    </dgm:pt>
    <dgm:pt modelId="{A0636B84-4F2D-4865-89DB-A8103C1DE1DD}" type="pres">
      <dgm:prSet presAssocID="{587D4DAC-8A8A-4F32-82D5-92B3C1638EF4}" presName="txLvlOnly1" presStyleLbl="revTx" presStyleIdx="1" presStyleCnt="2" custScaleY="124711" custLinFactNeighborX="-472" custLinFactNeighborY="23093"/>
      <dgm:spPr/>
      <dgm:t>
        <a:bodyPr/>
        <a:lstStyle/>
        <a:p>
          <a:endParaRPr lang="es-ES"/>
        </a:p>
      </dgm:t>
    </dgm:pt>
  </dgm:ptLst>
  <dgm:cxnLst>
    <dgm:cxn modelId="{605C112B-B102-4172-A58A-C3BD2F75B19F}" type="presOf" srcId="{211DAB5B-9D98-44C2-856B-EFD5DF522E97}" destId="{2BBFDEA2-9418-426D-9EA5-07B9460918C6}" srcOrd="0" destOrd="0" presId="urn:microsoft.com/office/officeart/2008/layout/VerticalCircleList"/>
    <dgm:cxn modelId="{0713E170-6713-45B7-B443-F53B02F0B1A7}" srcId="{211DAB5B-9D98-44C2-856B-EFD5DF522E97}" destId="{4D1FB21E-D801-4DB5-9DBF-A7FF0E8576EE}" srcOrd="0" destOrd="0" parTransId="{3EEA8CEE-CF83-434F-B8FE-99A546963B06}" sibTransId="{1422518D-2BDC-4C63-A01E-917E39F3258D}"/>
    <dgm:cxn modelId="{C83D6815-23E0-4478-9CE5-C0701A7F10F9}" type="presOf" srcId="{4D1FB21E-D801-4DB5-9DBF-A7FF0E8576EE}" destId="{35CF0AF2-0B3F-4642-B65C-95D0B86FB4FD}" srcOrd="0" destOrd="0" presId="urn:microsoft.com/office/officeart/2008/layout/VerticalCircleList"/>
    <dgm:cxn modelId="{39AF17F5-2B00-4659-B957-4EACD3FE30D9}" type="presOf" srcId="{587D4DAC-8A8A-4F32-82D5-92B3C1638EF4}" destId="{A0636B84-4F2D-4865-89DB-A8103C1DE1DD}" srcOrd="0" destOrd="0" presId="urn:microsoft.com/office/officeart/2008/layout/VerticalCircleList"/>
    <dgm:cxn modelId="{1BE751B0-1BB5-4F03-AABE-AF3BCFDA09A6}" srcId="{211DAB5B-9D98-44C2-856B-EFD5DF522E97}" destId="{587D4DAC-8A8A-4F32-82D5-92B3C1638EF4}" srcOrd="1" destOrd="0" parTransId="{0942987B-E4B3-4C84-9EB9-EC4C8EB7D03E}" sibTransId="{4FBC0DE2-59C9-4DD6-B5B5-B8DB7B19976A}"/>
    <dgm:cxn modelId="{5FBA93BF-44F6-4DBF-881D-BE04B3BF1902}" type="presParOf" srcId="{2BBFDEA2-9418-426D-9EA5-07B9460918C6}" destId="{48C5C9CA-3A8C-4BA2-A29B-A127FBF0CB98}" srcOrd="0" destOrd="0" presId="urn:microsoft.com/office/officeart/2008/layout/VerticalCircleList"/>
    <dgm:cxn modelId="{C3F810D8-470F-4AD0-AA05-350058A6BF80}" type="presParOf" srcId="{48C5C9CA-3A8C-4BA2-A29B-A127FBF0CB98}" destId="{9F44B38C-1FC6-4FCA-8EDB-9776FFCB9460}" srcOrd="0" destOrd="0" presId="urn:microsoft.com/office/officeart/2008/layout/VerticalCircleList"/>
    <dgm:cxn modelId="{EBAD3F94-4878-46B6-9FF2-18A16454BCFE}" type="presParOf" srcId="{48C5C9CA-3A8C-4BA2-A29B-A127FBF0CB98}" destId="{825C3ED3-9CC5-4202-A99A-E3DB46B5845A}" srcOrd="1" destOrd="0" presId="urn:microsoft.com/office/officeart/2008/layout/VerticalCircleList"/>
    <dgm:cxn modelId="{E488AD99-82C1-4B1E-9142-054129C95A50}" type="presParOf" srcId="{48C5C9CA-3A8C-4BA2-A29B-A127FBF0CB98}" destId="{35CF0AF2-0B3F-4642-B65C-95D0B86FB4FD}" srcOrd="2" destOrd="0" presId="urn:microsoft.com/office/officeart/2008/layout/VerticalCircleList"/>
    <dgm:cxn modelId="{A427D5C1-442B-4DD7-856E-516D1B8D4974}" type="presParOf" srcId="{2BBFDEA2-9418-426D-9EA5-07B9460918C6}" destId="{E5CDE686-25AE-429A-872C-A6DA7EBFC7E7}" srcOrd="1" destOrd="0" presId="urn:microsoft.com/office/officeart/2008/layout/VerticalCircleList"/>
    <dgm:cxn modelId="{7240D558-A9E3-47DA-87C3-283BE9E61392}" type="presParOf" srcId="{E5CDE686-25AE-429A-872C-A6DA7EBFC7E7}" destId="{B2BA4E0A-3B88-41F1-AE18-F74D0D8BB120}" srcOrd="0" destOrd="0" presId="urn:microsoft.com/office/officeart/2008/layout/VerticalCircleList"/>
    <dgm:cxn modelId="{4B5B93FD-EB31-40C6-9B03-4827CE3F8EAF}" type="presParOf" srcId="{E5CDE686-25AE-429A-872C-A6DA7EBFC7E7}" destId="{0163A4C9-069C-4181-808C-6D60E89B0542}" srcOrd="1" destOrd="0" presId="urn:microsoft.com/office/officeart/2008/layout/VerticalCircleList"/>
    <dgm:cxn modelId="{F94A04F5-7B88-427F-89C6-EB4D58AE1BBC}" type="presParOf" srcId="{E5CDE686-25AE-429A-872C-A6DA7EBFC7E7}" destId="{A0636B84-4F2D-4865-89DB-A8103C1DE1DD}"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6A27C-D042-481B-B4B2-DF96218DD22E}">
      <dsp:nvSpPr>
        <dsp:cNvPr id="0" name=""/>
        <dsp:cNvSpPr/>
      </dsp:nvSpPr>
      <dsp:spPr>
        <a:xfrm>
          <a:off x="5659" y="313016"/>
          <a:ext cx="2169507" cy="86780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s-ES" sz="2400" b="1" kern="1200" smtClean="0"/>
            <a:t>Calculation biases</a:t>
          </a:r>
          <a:endParaRPr lang="es-ES" sz="2400" kern="1200"/>
        </a:p>
      </dsp:txBody>
      <dsp:txXfrm>
        <a:off x="5659" y="313016"/>
        <a:ext cx="2169507" cy="867802"/>
      </dsp:txXfrm>
    </dsp:sp>
    <dsp:sp modelId="{ABE2AD50-4C56-42EF-8C15-2E8CE23CA1D1}">
      <dsp:nvSpPr>
        <dsp:cNvPr id="0" name=""/>
        <dsp:cNvSpPr/>
      </dsp:nvSpPr>
      <dsp:spPr>
        <a:xfrm>
          <a:off x="5659" y="1180818"/>
          <a:ext cx="2169507" cy="30304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smtClean="0"/>
            <a:t>These affect the way in which we calculate things such as probabilities or values</a:t>
          </a:r>
          <a:endParaRPr lang="es-ES" sz="2400" kern="1200" dirty="0"/>
        </a:p>
      </dsp:txBody>
      <dsp:txXfrm>
        <a:off x="5659" y="1180818"/>
        <a:ext cx="2169507" cy="3030480"/>
      </dsp:txXfrm>
    </dsp:sp>
    <dsp:sp modelId="{27470CB3-5BB3-4D08-A117-5CA67245FE1E}">
      <dsp:nvSpPr>
        <dsp:cNvPr id="0" name=""/>
        <dsp:cNvSpPr/>
      </dsp:nvSpPr>
      <dsp:spPr>
        <a:xfrm>
          <a:off x="2478897" y="313016"/>
          <a:ext cx="2169507" cy="86780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s-ES" sz="2400" b="1" kern="1200" smtClean="0"/>
            <a:t>Information biases</a:t>
          </a:r>
          <a:endParaRPr lang="es-ES" sz="2400" kern="1200"/>
        </a:p>
      </dsp:txBody>
      <dsp:txXfrm>
        <a:off x="2478897" y="313016"/>
        <a:ext cx="2169507" cy="867802"/>
      </dsp:txXfrm>
    </dsp:sp>
    <dsp:sp modelId="{4E082C37-EEDD-4AC7-ADF6-692E2CECA883}">
      <dsp:nvSpPr>
        <dsp:cNvPr id="0" name=""/>
        <dsp:cNvSpPr/>
      </dsp:nvSpPr>
      <dsp:spPr>
        <a:xfrm>
          <a:off x="2478897" y="1180818"/>
          <a:ext cx="2169507" cy="303048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smtClean="0"/>
            <a:t>These affect the way in which we acquire and process information</a:t>
          </a:r>
          <a:endParaRPr lang="es-ES" sz="2400" kern="1200" dirty="0"/>
        </a:p>
      </dsp:txBody>
      <dsp:txXfrm>
        <a:off x="2478897" y="1180818"/>
        <a:ext cx="2169507" cy="3030480"/>
      </dsp:txXfrm>
    </dsp:sp>
    <dsp:sp modelId="{3A20DAF5-73D8-4E34-A899-3896C732AC97}">
      <dsp:nvSpPr>
        <dsp:cNvPr id="0" name=""/>
        <dsp:cNvSpPr/>
      </dsp:nvSpPr>
      <dsp:spPr>
        <a:xfrm>
          <a:off x="4952135" y="313016"/>
          <a:ext cx="2169507" cy="86780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s-ES" sz="2400" b="1" kern="1200" smtClean="0"/>
            <a:t>Belief biases</a:t>
          </a:r>
          <a:endParaRPr lang="es-ES" sz="2400" kern="1200"/>
        </a:p>
      </dsp:txBody>
      <dsp:txXfrm>
        <a:off x="4952135" y="313016"/>
        <a:ext cx="2169507" cy="867802"/>
      </dsp:txXfrm>
    </dsp:sp>
    <dsp:sp modelId="{8201FD51-D4F8-4FD6-9889-262BCF319CA5}">
      <dsp:nvSpPr>
        <dsp:cNvPr id="0" name=""/>
        <dsp:cNvSpPr/>
      </dsp:nvSpPr>
      <dsp:spPr>
        <a:xfrm>
          <a:off x="4952135" y="1180818"/>
          <a:ext cx="2169507" cy="303048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smtClean="0"/>
            <a:t>These affect the way in which we form and modify our beliefs</a:t>
          </a:r>
          <a:endParaRPr lang="es-ES" sz="2400" kern="1200" dirty="0"/>
        </a:p>
      </dsp:txBody>
      <dsp:txXfrm>
        <a:off x="4952135" y="1180818"/>
        <a:ext cx="2169507" cy="3030480"/>
      </dsp:txXfrm>
    </dsp:sp>
    <dsp:sp modelId="{4CD46A44-CB4B-42FC-BDFA-C6304BBC42F7}">
      <dsp:nvSpPr>
        <dsp:cNvPr id="0" name=""/>
        <dsp:cNvSpPr/>
      </dsp:nvSpPr>
      <dsp:spPr>
        <a:xfrm>
          <a:off x="7425374" y="313016"/>
          <a:ext cx="2169507" cy="86780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s-ES" sz="2400" b="1" kern="1200" smtClean="0"/>
            <a:t>Memory biases</a:t>
          </a:r>
          <a:endParaRPr lang="es-ES" sz="2400" kern="1200"/>
        </a:p>
      </dsp:txBody>
      <dsp:txXfrm>
        <a:off x="7425374" y="313016"/>
        <a:ext cx="2169507" cy="867802"/>
      </dsp:txXfrm>
    </dsp:sp>
    <dsp:sp modelId="{76EB245A-BC7D-44E1-9D12-8828509C141F}">
      <dsp:nvSpPr>
        <dsp:cNvPr id="0" name=""/>
        <dsp:cNvSpPr/>
      </dsp:nvSpPr>
      <dsp:spPr>
        <a:xfrm>
          <a:off x="7425374" y="1180818"/>
          <a:ext cx="2169507" cy="30304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smtClean="0"/>
            <a:t>These are biases that affect the way our memory works</a:t>
          </a:r>
          <a:endParaRPr lang="es-ES" sz="2400" kern="1200" dirty="0"/>
        </a:p>
      </dsp:txBody>
      <dsp:txXfrm>
        <a:off x="7425374" y="1180818"/>
        <a:ext cx="2169507" cy="3030480"/>
      </dsp:txXfrm>
    </dsp:sp>
    <dsp:sp modelId="{D893FF47-0C78-49F4-9DF7-2625C13242DF}">
      <dsp:nvSpPr>
        <dsp:cNvPr id="0" name=""/>
        <dsp:cNvSpPr/>
      </dsp:nvSpPr>
      <dsp:spPr>
        <a:xfrm>
          <a:off x="9898612" y="313016"/>
          <a:ext cx="2169507" cy="86780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s-ES" sz="2400" b="1" kern="1200" dirty="0" smtClean="0"/>
            <a:t>Social </a:t>
          </a:r>
          <a:r>
            <a:rPr lang="es-ES" sz="2400" b="1" kern="1200" dirty="0" err="1" smtClean="0"/>
            <a:t>biases</a:t>
          </a:r>
          <a:endParaRPr lang="es-ES" sz="2400" kern="1200" dirty="0"/>
        </a:p>
      </dsp:txBody>
      <dsp:txXfrm>
        <a:off x="9898612" y="313016"/>
        <a:ext cx="2169507" cy="867802"/>
      </dsp:txXfrm>
    </dsp:sp>
    <dsp:sp modelId="{44A07BF3-0141-408C-A6A4-21AD8FB95D9A}">
      <dsp:nvSpPr>
        <dsp:cNvPr id="0" name=""/>
        <dsp:cNvSpPr/>
      </dsp:nvSpPr>
      <dsp:spPr>
        <a:xfrm>
          <a:off x="9898612" y="1180818"/>
          <a:ext cx="2169507" cy="303048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smtClean="0"/>
            <a:t>These are biases that affect our social perception and behavior</a:t>
          </a:r>
          <a:endParaRPr lang="es-ES" sz="2400" b="1" kern="1200" dirty="0"/>
        </a:p>
      </dsp:txBody>
      <dsp:txXfrm>
        <a:off x="9898612" y="1180818"/>
        <a:ext cx="2169507" cy="3030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1F9CE-F2B6-4D93-9145-18894E292BF0}">
      <dsp:nvSpPr>
        <dsp:cNvPr id="0" name=""/>
        <dsp:cNvSpPr/>
      </dsp:nvSpPr>
      <dsp:spPr>
        <a:xfrm rot="16200000">
          <a:off x="1175657" y="-1171426"/>
          <a:ext cx="6313714" cy="8656567"/>
        </a:xfrm>
        <a:prstGeom prst="flowChartManualOperation">
          <a:avLst/>
        </a:prstGeom>
        <a:solidFill>
          <a:schemeClr val="accent6">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rtl="0">
            <a:lnSpc>
              <a:spcPct val="90000"/>
            </a:lnSpc>
            <a:spcBef>
              <a:spcPct val="0"/>
            </a:spcBef>
            <a:spcAft>
              <a:spcPct val="35000"/>
            </a:spcAft>
          </a:pPr>
          <a:r>
            <a:rPr lang="en-US" sz="3200" i="1" u="sng" kern="1200" dirty="0" smtClean="0">
              <a:solidFill>
                <a:srgbClr val="002060"/>
              </a:solidFill>
            </a:rPr>
            <a:t>People are influenced by the information that is already available or that is displayed first</a:t>
          </a:r>
          <a:r>
            <a:rPr lang="en-US" sz="3200" kern="1200" dirty="0" smtClean="0">
              <a:solidFill>
                <a:schemeClr val="tx1"/>
              </a:solidFill>
            </a:rPr>
            <a:t>. Another effect of anchoring is that </a:t>
          </a:r>
          <a:r>
            <a:rPr lang="en-US" sz="3200" i="1" u="sng" kern="1200" dirty="0" smtClean="0">
              <a:solidFill>
                <a:srgbClr val="002060"/>
              </a:solidFill>
            </a:rPr>
            <a:t>we can address new problems by applying the decisions we have made on similar problems in the past</a:t>
          </a:r>
          <a:r>
            <a:rPr lang="en-US" sz="3200" kern="1200" dirty="0" smtClean="0">
              <a:solidFill>
                <a:schemeClr val="tx1"/>
              </a:solidFill>
            </a:rPr>
            <a:t>. This bias is very significant in creative problem solving where it can limit open thinking, since we are using reference points created at the beginning</a:t>
          </a:r>
          <a:endParaRPr lang="es-ES" sz="3200" kern="1200" dirty="0">
            <a:solidFill>
              <a:schemeClr val="tx1"/>
            </a:solidFill>
          </a:endParaRPr>
        </a:p>
      </dsp:txBody>
      <dsp:txXfrm rot="5400000">
        <a:off x="4231" y="1262743"/>
        <a:ext cx="8656567" cy="3788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1F9CE-F2B6-4D93-9145-18894E292BF0}">
      <dsp:nvSpPr>
        <dsp:cNvPr id="0" name=""/>
        <dsp:cNvSpPr/>
      </dsp:nvSpPr>
      <dsp:spPr>
        <a:xfrm rot="16200000">
          <a:off x="1175657" y="-1175657"/>
          <a:ext cx="6313714" cy="8665029"/>
        </a:xfrm>
        <a:prstGeom prst="flowChartManualOperation">
          <a:avLst/>
        </a:prstGeom>
        <a:solidFill>
          <a:srgbClr val="92D05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1"/>
              </a:solidFill>
            </a:rPr>
            <a:t>People have a natural bias towards negative situations. </a:t>
          </a:r>
          <a:r>
            <a:rPr lang="en-US" sz="3200" i="1" u="sng" kern="1200" dirty="0" smtClean="0">
              <a:solidFill>
                <a:schemeClr val="accent1">
                  <a:lumMod val="75000"/>
                </a:schemeClr>
              </a:solidFill>
            </a:rPr>
            <a:t>This is a natural defense mechanism that helps us remember and avoid dangerous situations</a:t>
          </a:r>
          <a:r>
            <a:rPr lang="en-US" sz="3200" kern="1200" dirty="0" smtClean="0">
              <a:solidFill>
                <a:schemeClr val="tx1"/>
              </a:solidFill>
            </a:rPr>
            <a:t>. However, the negativity bias can also hinder our professional development. Instead of learning from constructive feedback, it can induce fear or anger.</a:t>
          </a:r>
          <a:endParaRPr lang="es-ES" sz="3200" kern="1200" dirty="0">
            <a:solidFill>
              <a:schemeClr val="tx1"/>
            </a:solidFill>
          </a:endParaRPr>
        </a:p>
      </dsp:txBody>
      <dsp:txXfrm rot="5400000">
        <a:off x="0" y="1262743"/>
        <a:ext cx="8665029" cy="3788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C3ED3-9CC5-4202-A99A-E3DB46B5845A}">
      <dsp:nvSpPr>
        <dsp:cNvPr id="0" name=""/>
        <dsp:cNvSpPr/>
      </dsp:nvSpPr>
      <dsp:spPr>
        <a:xfrm>
          <a:off x="420536" y="214283"/>
          <a:ext cx="1938084" cy="1938084"/>
        </a:xfrm>
        <a:prstGeom prst="ellipse">
          <a:avLst/>
        </a:prstGeom>
        <a:solidFill>
          <a:srgbClr val="00206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5CF0AF2-0B3F-4642-B65C-95D0B86FB4FD}">
      <dsp:nvSpPr>
        <dsp:cNvPr id="0" name=""/>
        <dsp:cNvSpPr/>
      </dsp:nvSpPr>
      <dsp:spPr>
        <a:xfrm>
          <a:off x="1482974" y="665663"/>
          <a:ext cx="10340392" cy="1938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rtl="0">
            <a:lnSpc>
              <a:spcPct val="90000"/>
            </a:lnSpc>
            <a:spcBef>
              <a:spcPct val="0"/>
            </a:spcBef>
            <a:spcAft>
              <a:spcPct val="35000"/>
            </a:spcAft>
          </a:pPr>
          <a:r>
            <a:rPr lang="en-US" sz="2800" i="1" u="sng" kern="1200" dirty="0" smtClean="0">
              <a:solidFill>
                <a:schemeClr val="accent1">
                  <a:lumMod val="75000"/>
                </a:schemeClr>
              </a:solidFill>
            </a:rPr>
            <a:t>By forcing yourself to slow down and think through the information that you are trying to process</a:t>
          </a:r>
          <a:r>
            <a:rPr lang="en-US" sz="2800" kern="1200" dirty="0" smtClean="0"/>
            <a:t>.  That it allows you to reflect on your reasoning process, and to think through alternative viewpoints, while also encouraging you to avoid relying on biased intuitions. </a:t>
          </a:r>
          <a:endParaRPr lang="es-ES" sz="2800" kern="1200" dirty="0"/>
        </a:p>
      </dsp:txBody>
      <dsp:txXfrm>
        <a:off x="1482974" y="665663"/>
        <a:ext cx="10340392" cy="1938084"/>
      </dsp:txXfrm>
    </dsp:sp>
    <dsp:sp modelId="{0163A4C9-069C-4181-808C-6D60E89B0542}">
      <dsp:nvSpPr>
        <dsp:cNvPr id="0" name=""/>
        <dsp:cNvSpPr/>
      </dsp:nvSpPr>
      <dsp:spPr>
        <a:xfrm>
          <a:off x="529495" y="3154503"/>
          <a:ext cx="1938084" cy="1938084"/>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0636B84-4F2D-4865-89DB-A8103C1DE1DD}">
      <dsp:nvSpPr>
        <dsp:cNvPr id="0" name=""/>
        <dsp:cNvSpPr/>
      </dsp:nvSpPr>
      <dsp:spPr>
        <a:xfrm>
          <a:off x="1434168" y="3051310"/>
          <a:ext cx="10340392" cy="2417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rtl="0">
            <a:lnSpc>
              <a:spcPct val="90000"/>
            </a:lnSpc>
            <a:spcBef>
              <a:spcPct val="0"/>
            </a:spcBef>
            <a:spcAft>
              <a:spcPct val="35000"/>
            </a:spcAft>
          </a:pPr>
          <a:r>
            <a:rPr lang="en-US" sz="2800" i="1" u="sng" kern="1200" dirty="0" smtClean="0">
              <a:solidFill>
                <a:srgbClr val="0070C0"/>
              </a:solidFill>
            </a:rPr>
            <a:t>Changing </a:t>
          </a:r>
          <a:r>
            <a:rPr lang="en-US" sz="2800" i="1" u="sng" kern="1200" dirty="0" smtClean="0">
              <a:solidFill>
                <a:srgbClr val="0070C0"/>
              </a:solidFill>
            </a:rPr>
            <a:t>people’s incentives can help mitigate the cognitive biases that they experience</a:t>
          </a:r>
          <a:r>
            <a:rPr lang="en-US" sz="2800" kern="1200" dirty="0" smtClean="0"/>
            <a:t>. There are two parameters; </a:t>
          </a:r>
        </a:p>
        <a:p>
          <a:pPr lvl="0" algn="l" defTabSz="1244600" rtl="0">
            <a:lnSpc>
              <a:spcPct val="90000"/>
            </a:lnSpc>
            <a:spcBef>
              <a:spcPct val="0"/>
            </a:spcBef>
            <a:spcAft>
              <a:spcPct val="35000"/>
            </a:spcAft>
          </a:pPr>
          <a:r>
            <a:rPr lang="en-US" sz="2800" kern="1200" dirty="0" smtClean="0"/>
            <a:t>1.You can </a:t>
          </a:r>
          <a:r>
            <a:rPr lang="en-US" sz="2800" u="sng" kern="1200" dirty="0" smtClean="0"/>
            <a:t>increase the benefits of making a non-biased decision</a:t>
          </a:r>
          <a:r>
            <a:rPr lang="en-US" sz="2800" kern="1200" dirty="0" smtClean="0"/>
            <a:t>. That is, by rewarding non-biased thinking in some way, </a:t>
          </a:r>
        </a:p>
        <a:p>
          <a:pPr lvl="0" algn="l" defTabSz="1244600" rtl="0">
            <a:lnSpc>
              <a:spcPct val="90000"/>
            </a:lnSpc>
            <a:spcBef>
              <a:spcPct val="0"/>
            </a:spcBef>
            <a:spcAft>
              <a:spcPct val="35000"/>
            </a:spcAft>
          </a:pPr>
          <a:r>
            <a:rPr lang="en-US" sz="2800" kern="1200" dirty="0" smtClean="0"/>
            <a:t>2.You can </a:t>
          </a:r>
          <a:r>
            <a:rPr lang="en-US" sz="2800" u="sng" kern="1200" dirty="0" smtClean="0"/>
            <a:t>increase the penalties for making a biased decision</a:t>
          </a:r>
          <a:endParaRPr lang="es-ES" sz="2800" u="sng" kern="1200" dirty="0"/>
        </a:p>
      </dsp:txBody>
      <dsp:txXfrm>
        <a:off x="1434168" y="3051310"/>
        <a:ext cx="10340392" cy="241700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06504B19-7B42-4534-A777-F690D4532EFB}" type="datetimeFigureOut">
              <a:rPr lang="es-ES" smtClean="0"/>
              <a:t>08/09/2020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313189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t>08/09/2020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407172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t>08/09/2020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122491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t>08/09/2020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347185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6504B19-7B42-4534-A777-F690D4532EFB}" type="datetimeFigureOut">
              <a:rPr lang="es-ES" smtClean="0"/>
              <a:t>08/09/2020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156939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06504B19-7B42-4534-A777-F690D4532EFB}" type="datetimeFigureOut">
              <a:rPr lang="es-ES" smtClean="0"/>
              <a:t>08/09/2020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150796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6504B19-7B42-4534-A777-F690D4532EFB}" type="datetimeFigureOut">
              <a:rPr lang="es-ES" smtClean="0"/>
              <a:t>08/09/2020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157712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6504B19-7B42-4534-A777-F690D4532EFB}" type="datetimeFigureOut">
              <a:rPr lang="es-ES" smtClean="0"/>
              <a:t>08/09/2020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428162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504B19-7B42-4534-A777-F690D4532EFB}" type="datetimeFigureOut">
              <a:rPr lang="es-ES" smtClean="0"/>
              <a:t>08/09/2020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264138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504B19-7B42-4534-A777-F690D4532EFB}" type="datetimeFigureOut">
              <a:rPr lang="es-ES" smtClean="0"/>
              <a:t>08/09/2020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284738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504B19-7B42-4534-A777-F690D4532EFB}" type="datetimeFigureOut">
              <a:rPr lang="es-ES" smtClean="0"/>
              <a:t>08/09/2020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256560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04B19-7B42-4534-A777-F690D4532EFB}" type="datetimeFigureOut">
              <a:rPr lang="es-ES" smtClean="0"/>
              <a:t>08/09/2020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7C638-30F8-469F-A340-89079CBD86F9}" type="slidenum">
              <a:rPr lang="es-ES" smtClean="0"/>
              <a:t>‹Nº›</a:t>
            </a:fld>
            <a:endParaRPr lang="es-ES"/>
          </a:p>
        </p:txBody>
      </p:sp>
    </p:spTree>
    <p:extLst>
      <p:ext uri="{BB962C8B-B14F-4D97-AF65-F5344CB8AC3E}">
        <p14:creationId xmlns:p14="http://schemas.microsoft.com/office/powerpoint/2010/main" val="1292757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0.png"/><Relationship Id="rId7" Type="http://schemas.openxmlformats.org/officeDocument/2006/relationships/diagramQuickStyle" Target="../diagrams/quickStyle2.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5.wdp"/><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0.png"/><Relationship Id="rId7" Type="http://schemas.openxmlformats.org/officeDocument/2006/relationships/diagramQuickStyle" Target="../diagrams/quickStyle3.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5.wdp"/><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hyperlink" Target="https://www.psychologytoday.com/intl/blog/thoughts-thinking/201809/12-common-biases-affect-how-we-make-everyday-decisions"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autentia.com/wp-content/uploads/2020/01/012-SESGOS-COGNITIVOS.pdf" TargetMode="External"/><Relationship Id="rId5" Type="http://schemas.openxmlformats.org/officeDocument/2006/relationships/hyperlink" Target="http://mentalfloss.com/article/68705/20-cognitive-biases-affect-your-decisions" TargetMode="External"/><Relationship Id="rId4" Type="http://schemas.openxmlformats.org/officeDocument/2006/relationships/hyperlink" Target="https://www.verywellmind.com/what-is-a-cognitive-bias-2794963"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9.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866" y="-326865"/>
            <a:ext cx="12224492" cy="7184865"/>
          </a:xfrm>
        </p:spPr>
      </p:pic>
      <p:sp>
        <p:nvSpPr>
          <p:cNvPr id="3" name="Rounded Rectangle 2"/>
          <p:cNvSpPr/>
          <p:nvPr/>
        </p:nvSpPr>
        <p:spPr>
          <a:xfrm>
            <a:off x="1013989" y="2743200"/>
            <a:ext cx="10085560" cy="13036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6600" dirty="0">
                <a:solidFill>
                  <a:schemeClr val="bg1"/>
                </a:solidFill>
              </a:rPr>
              <a:t>FEEDBACK</a:t>
            </a:r>
            <a:endParaRPr lang="en-IE" sz="6600" dirty="0">
              <a:solidFill>
                <a:schemeClr val="bg1"/>
              </a:solidFill>
            </a:endParaRPr>
          </a:p>
        </p:txBody>
      </p:sp>
    </p:spTree>
    <p:extLst>
      <p:ext uri="{BB962C8B-B14F-4D97-AF65-F5344CB8AC3E}">
        <p14:creationId xmlns:p14="http://schemas.microsoft.com/office/powerpoint/2010/main" val="284721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7973"/>
                    </a14:imgEffect>
                  </a14:imgLayer>
                </a14:imgProps>
              </a:ext>
              <a:ext uri="{28A0092B-C50C-407E-A947-70E740481C1C}">
                <a14:useLocalDpi xmlns:a14="http://schemas.microsoft.com/office/drawing/2010/main" val="0"/>
              </a:ext>
            </a:extLst>
          </a:blip>
          <a:srcRect/>
          <a:stretch>
            <a:fillRect/>
          </a:stretch>
        </p:blipFill>
        <p:spPr bwMode="auto">
          <a:xfrm>
            <a:off x="391885" y="910837"/>
            <a:ext cx="1920753" cy="1821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812800" y="1129177"/>
            <a:ext cx="10319657" cy="1377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CuadroTexto"/>
          <p:cNvSpPr txBox="1"/>
          <p:nvPr/>
        </p:nvSpPr>
        <p:spPr>
          <a:xfrm>
            <a:off x="341084" y="1144942"/>
            <a:ext cx="2022353" cy="1384995"/>
          </a:xfrm>
          <a:prstGeom prst="rect">
            <a:avLst/>
          </a:prstGeom>
          <a:noFill/>
        </p:spPr>
        <p:txBody>
          <a:bodyPr wrap="square" rtlCol="0">
            <a:spAutoFit/>
          </a:bodyPr>
          <a:lstStyle/>
          <a:p>
            <a:pPr algn="ctr"/>
            <a:r>
              <a:rPr lang="en-US" sz="2800" dirty="0"/>
              <a:t>Anchoring Bias</a:t>
            </a:r>
          </a:p>
          <a:p>
            <a:pPr algn="ctr"/>
            <a:endParaRPr lang="es-ES" sz="2800" b="1" dirty="0"/>
          </a:p>
        </p:txBody>
      </p:sp>
      <p:graphicFrame>
        <p:nvGraphicFramePr>
          <p:cNvPr id="6" name="5 Diagrama"/>
          <p:cNvGraphicFramePr/>
          <p:nvPr>
            <p:extLst>
              <p:ext uri="{D42A27DB-BD31-4B8C-83A1-F6EECF244321}">
                <p14:modId xmlns:p14="http://schemas.microsoft.com/office/powerpoint/2010/main" val="1525496596"/>
              </p:ext>
            </p:extLst>
          </p:nvPr>
        </p:nvGraphicFramePr>
        <p:xfrm>
          <a:off x="2902856" y="232229"/>
          <a:ext cx="8665029" cy="63137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37676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137" l="0" r="100000"/>
                    </a14:imgEffect>
                  </a14:imgLayer>
                </a14:imgProps>
              </a:ext>
              <a:ext uri="{28A0092B-C50C-407E-A947-70E740481C1C}">
                <a14:useLocalDpi xmlns:a14="http://schemas.microsoft.com/office/drawing/2010/main" val="0"/>
              </a:ext>
            </a:extLst>
          </a:blip>
          <a:srcRect/>
          <a:stretch>
            <a:fillRect/>
          </a:stretch>
        </p:blipFill>
        <p:spPr bwMode="auto">
          <a:xfrm>
            <a:off x="165337" y="843148"/>
            <a:ext cx="1910206" cy="1686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812800" y="1129177"/>
            <a:ext cx="10319657" cy="1377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CuadroTexto"/>
          <p:cNvSpPr txBox="1"/>
          <p:nvPr/>
        </p:nvSpPr>
        <p:spPr>
          <a:xfrm>
            <a:off x="165337" y="1058591"/>
            <a:ext cx="1721521" cy="1815882"/>
          </a:xfrm>
          <a:prstGeom prst="rect">
            <a:avLst/>
          </a:prstGeom>
          <a:noFill/>
        </p:spPr>
        <p:txBody>
          <a:bodyPr wrap="square" rtlCol="0">
            <a:spAutoFit/>
          </a:bodyPr>
          <a:lstStyle/>
          <a:p>
            <a:pPr algn="ctr"/>
            <a:r>
              <a:rPr lang="en-US" sz="2800" dirty="0" smtClean="0"/>
              <a:t>Group Bias or </a:t>
            </a:r>
          </a:p>
          <a:p>
            <a:pPr algn="ctr"/>
            <a:r>
              <a:rPr lang="en-US" sz="2800" dirty="0" smtClean="0"/>
              <a:t>affinity</a:t>
            </a:r>
            <a:endParaRPr lang="en-US" sz="2800" dirty="0"/>
          </a:p>
          <a:p>
            <a:pPr algn="ctr"/>
            <a:endParaRPr lang="es-ES" sz="2800" b="1" dirty="0"/>
          </a:p>
        </p:txBody>
      </p:sp>
      <p:sp>
        <p:nvSpPr>
          <p:cNvPr id="3" name="2 Rectángulo"/>
          <p:cNvSpPr/>
          <p:nvPr/>
        </p:nvSpPr>
        <p:spPr>
          <a:xfrm>
            <a:off x="2467428" y="1129177"/>
            <a:ext cx="9390743" cy="4524315"/>
          </a:xfrm>
          <a:prstGeom prst="rect">
            <a:avLst/>
          </a:prstGeom>
          <a:solidFill>
            <a:srgbClr val="FFFF99"/>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200" dirty="0" smtClean="0"/>
              <a:t>There </a:t>
            </a:r>
            <a:r>
              <a:rPr lang="en-US" sz="3200" dirty="0"/>
              <a:t>is a </a:t>
            </a:r>
            <a:r>
              <a:rPr lang="en-US" sz="3200" i="1" u="sng" dirty="0">
                <a:solidFill>
                  <a:srgbClr val="0070C0"/>
                </a:solidFill>
              </a:rPr>
              <a:t>tendency to </a:t>
            </a:r>
            <a:r>
              <a:rPr lang="en-US" sz="3200" i="1" u="sng" dirty="0" err="1">
                <a:solidFill>
                  <a:srgbClr val="0070C0"/>
                </a:solidFill>
              </a:rPr>
              <a:t>favour</a:t>
            </a:r>
            <a:r>
              <a:rPr lang="en-US" sz="3200" i="1" u="sng" dirty="0">
                <a:solidFill>
                  <a:srgbClr val="0070C0"/>
                </a:solidFill>
              </a:rPr>
              <a:t> those who are part of our group or are like us</a:t>
            </a:r>
            <a:r>
              <a:rPr lang="en-US" sz="3200" dirty="0"/>
              <a:t>, whether they are from the same ethnic, cultural, professional or educational background. When making decisions, for example, it is likely that </a:t>
            </a:r>
            <a:r>
              <a:rPr lang="en-US" sz="3200" i="1" u="sng" dirty="0">
                <a:solidFill>
                  <a:srgbClr val="0070C0"/>
                </a:solidFill>
              </a:rPr>
              <a:t>you will have certain pre-formulated opinions about someone who is part of your group or is like you, and it is likely that these opinions will condition your decision</a:t>
            </a:r>
            <a:r>
              <a:rPr lang="en-US" sz="3200" dirty="0"/>
              <a:t>, even if it is unconscious and therefore may influence your feedback</a:t>
            </a:r>
            <a:r>
              <a:rPr lang="en-US" sz="3200" dirty="0" smtClean="0"/>
              <a:t>.</a:t>
            </a:r>
            <a:endParaRPr lang="es-ES" sz="3200" dirty="0"/>
          </a:p>
        </p:txBody>
      </p:sp>
    </p:spTree>
    <p:extLst>
      <p:ext uri="{BB962C8B-B14F-4D97-AF65-F5344CB8AC3E}">
        <p14:creationId xmlns:p14="http://schemas.microsoft.com/office/powerpoint/2010/main" val="373626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7973"/>
                    </a14:imgEffect>
                  </a14:imgLayer>
                </a14:imgProps>
              </a:ext>
              <a:ext uri="{28A0092B-C50C-407E-A947-70E740481C1C}">
                <a14:useLocalDpi xmlns:a14="http://schemas.microsoft.com/office/drawing/2010/main" val="0"/>
              </a:ext>
            </a:extLst>
          </a:blip>
          <a:srcRect/>
          <a:stretch>
            <a:fillRect/>
          </a:stretch>
        </p:blipFill>
        <p:spPr bwMode="auto">
          <a:xfrm>
            <a:off x="391885" y="910837"/>
            <a:ext cx="1920753" cy="1821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812800" y="1129177"/>
            <a:ext cx="10319657" cy="1377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CuadroTexto"/>
          <p:cNvSpPr txBox="1"/>
          <p:nvPr/>
        </p:nvSpPr>
        <p:spPr>
          <a:xfrm>
            <a:off x="341084" y="1144942"/>
            <a:ext cx="2022353" cy="954107"/>
          </a:xfrm>
          <a:prstGeom prst="rect">
            <a:avLst/>
          </a:prstGeom>
          <a:noFill/>
        </p:spPr>
        <p:txBody>
          <a:bodyPr wrap="square" rtlCol="0">
            <a:spAutoFit/>
          </a:bodyPr>
          <a:lstStyle/>
          <a:p>
            <a:pPr algn="ctr"/>
            <a:r>
              <a:rPr lang="en-US" sz="2800" dirty="0"/>
              <a:t>Negativity bias</a:t>
            </a:r>
            <a:endParaRPr lang="es-ES" sz="2800" b="1" dirty="0"/>
          </a:p>
        </p:txBody>
      </p:sp>
      <p:graphicFrame>
        <p:nvGraphicFramePr>
          <p:cNvPr id="6" name="5 Diagrama"/>
          <p:cNvGraphicFramePr/>
          <p:nvPr>
            <p:extLst>
              <p:ext uri="{D42A27DB-BD31-4B8C-83A1-F6EECF244321}">
                <p14:modId xmlns:p14="http://schemas.microsoft.com/office/powerpoint/2010/main" val="733018440"/>
              </p:ext>
            </p:extLst>
          </p:nvPr>
        </p:nvGraphicFramePr>
        <p:xfrm>
          <a:off x="2902856" y="232229"/>
          <a:ext cx="8665029" cy="63137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4318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137" l="0" r="100000"/>
                    </a14:imgEffect>
                  </a14:imgLayer>
                </a14:imgProps>
              </a:ext>
              <a:ext uri="{28A0092B-C50C-407E-A947-70E740481C1C}">
                <a14:useLocalDpi xmlns:a14="http://schemas.microsoft.com/office/drawing/2010/main" val="0"/>
              </a:ext>
            </a:extLst>
          </a:blip>
          <a:srcRect/>
          <a:stretch>
            <a:fillRect/>
          </a:stretch>
        </p:blipFill>
        <p:spPr bwMode="auto">
          <a:xfrm>
            <a:off x="165337" y="843148"/>
            <a:ext cx="1910206" cy="1686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812800" y="1129177"/>
            <a:ext cx="10319657" cy="1377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CuadroTexto"/>
          <p:cNvSpPr txBox="1"/>
          <p:nvPr/>
        </p:nvSpPr>
        <p:spPr>
          <a:xfrm>
            <a:off x="165337" y="1058591"/>
            <a:ext cx="1721521" cy="1384995"/>
          </a:xfrm>
          <a:prstGeom prst="rect">
            <a:avLst/>
          </a:prstGeom>
          <a:noFill/>
        </p:spPr>
        <p:txBody>
          <a:bodyPr wrap="square" rtlCol="0">
            <a:spAutoFit/>
          </a:bodyPr>
          <a:lstStyle/>
          <a:p>
            <a:pPr algn="ctr"/>
            <a:r>
              <a:rPr lang="en-US" sz="2800" dirty="0"/>
              <a:t>Central tendency bias</a:t>
            </a:r>
            <a:endParaRPr lang="es-ES" sz="2800" b="1" dirty="0"/>
          </a:p>
        </p:txBody>
      </p:sp>
      <p:sp>
        <p:nvSpPr>
          <p:cNvPr id="3" name="2 Rectángulo"/>
          <p:cNvSpPr/>
          <p:nvPr/>
        </p:nvSpPr>
        <p:spPr>
          <a:xfrm>
            <a:off x="2307771" y="1058591"/>
            <a:ext cx="8998858" cy="4524315"/>
          </a:xfrm>
          <a:prstGeom prst="rect">
            <a:avLst/>
          </a:prstGeom>
          <a:solidFill>
            <a:srgbClr val="FFFF99"/>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200" dirty="0"/>
              <a:t>This  bias  affect performance evaluations. </a:t>
            </a:r>
            <a:r>
              <a:rPr lang="en-US" sz="3200" dirty="0"/>
              <a:t>Whenever a 5 or 3 point scale is used, </a:t>
            </a:r>
            <a:r>
              <a:rPr lang="en-US" sz="3200" i="1" u="sng" dirty="0">
                <a:solidFill>
                  <a:srgbClr val="0070C0"/>
                </a:solidFill>
              </a:rPr>
              <a:t>evaluators tend to group most of their collaborators in the middle</a:t>
            </a:r>
            <a:r>
              <a:rPr lang="en-US" sz="3200" dirty="0"/>
              <a:t>. </a:t>
            </a:r>
            <a:r>
              <a:rPr lang="en-US" sz="3200" i="1" u="sng" dirty="0">
                <a:solidFill>
                  <a:srgbClr val="0070C0"/>
                </a:solidFill>
              </a:rPr>
              <a:t>W</a:t>
            </a:r>
            <a:r>
              <a:rPr lang="en-US" sz="3200" i="1" u="sng" dirty="0" smtClean="0">
                <a:solidFill>
                  <a:srgbClr val="0070C0"/>
                </a:solidFill>
              </a:rPr>
              <a:t>hen </a:t>
            </a:r>
            <a:r>
              <a:rPr lang="en-US" sz="3200" i="1" u="sng" dirty="0">
                <a:solidFill>
                  <a:srgbClr val="0070C0"/>
                </a:solidFill>
              </a:rPr>
              <a:t>managers have an underperforming employee and simply dare not give them a low score for fear of damaging the employee's confidence</a:t>
            </a:r>
            <a:r>
              <a:rPr lang="en-US" sz="3200" dirty="0"/>
              <a:t>. This </a:t>
            </a:r>
            <a:r>
              <a:rPr lang="en-US" sz="3200" dirty="0" smtClean="0"/>
              <a:t>is </a:t>
            </a:r>
            <a:r>
              <a:rPr lang="en-US" sz="3200" dirty="0"/>
              <a:t>worse for </a:t>
            </a:r>
            <a:r>
              <a:rPr lang="en-US" sz="3200" dirty="0" smtClean="0"/>
              <a:t>employees </a:t>
            </a:r>
            <a:r>
              <a:rPr lang="en-US" sz="3200" dirty="0"/>
              <a:t>as it does not make them aware of the fact that they need to improve and does not give them information about where they should focus</a:t>
            </a:r>
            <a:r>
              <a:rPr lang="en-US" sz="3200" dirty="0" smtClean="0"/>
              <a:t>.</a:t>
            </a:r>
            <a:endParaRPr lang="es-ES" sz="3200" dirty="0"/>
          </a:p>
        </p:txBody>
      </p:sp>
    </p:spTree>
    <p:extLst>
      <p:ext uri="{BB962C8B-B14F-4D97-AF65-F5344CB8AC3E}">
        <p14:creationId xmlns:p14="http://schemas.microsoft.com/office/powerpoint/2010/main" val="401108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2" b="99850" l="112" r="100000"/>
                    </a14:imgEffect>
                  </a14:imgLayer>
                </a14:imgProps>
              </a:ext>
              <a:ext uri="{28A0092B-C50C-407E-A947-70E740481C1C}">
                <a14:useLocalDpi xmlns:a14="http://schemas.microsoft.com/office/drawing/2010/main" val="0"/>
              </a:ext>
            </a:extLst>
          </a:blip>
          <a:srcRect/>
          <a:stretch>
            <a:fillRect/>
          </a:stretch>
        </p:blipFill>
        <p:spPr bwMode="auto">
          <a:xfrm>
            <a:off x="6512179" y="2506651"/>
            <a:ext cx="5389536" cy="400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812800" y="1129177"/>
            <a:ext cx="10319657" cy="1377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CuadroTexto"/>
          <p:cNvSpPr txBox="1"/>
          <p:nvPr/>
        </p:nvSpPr>
        <p:spPr>
          <a:xfrm>
            <a:off x="2656114" y="29028"/>
            <a:ext cx="8824686" cy="707886"/>
          </a:xfrm>
          <a:prstGeom prst="rect">
            <a:avLst/>
          </a:prstGeom>
          <a:noFill/>
        </p:spPr>
        <p:txBody>
          <a:bodyPr wrap="square" rtlCol="0">
            <a:spAutoFit/>
          </a:bodyPr>
          <a:lstStyle/>
          <a:p>
            <a:r>
              <a:rPr lang="en-US" sz="4000" b="1" dirty="0" smtClean="0"/>
              <a:t>Cognitive </a:t>
            </a:r>
            <a:r>
              <a:rPr lang="en-US" sz="4000" b="1" dirty="0"/>
              <a:t>bias mitigation</a:t>
            </a:r>
            <a:endParaRPr lang="es-ES" sz="4000" b="1" dirty="0"/>
          </a:p>
        </p:txBody>
      </p:sp>
      <p:sp>
        <p:nvSpPr>
          <p:cNvPr id="3" name="2 Rectángulo"/>
          <p:cNvSpPr/>
          <p:nvPr/>
        </p:nvSpPr>
        <p:spPr>
          <a:xfrm>
            <a:off x="156028" y="1129177"/>
            <a:ext cx="11633200" cy="2062103"/>
          </a:xfrm>
          <a:prstGeom prst="rect">
            <a:avLst/>
          </a:prstGeom>
        </p:spPr>
        <p:txBody>
          <a:bodyPr wrap="square">
            <a:spAutoFit/>
          </a:bodyPr>
          <a:lstStyle/>
          <a:p>
            <a:r>
              <a:rPr lang="en-US" sz="3200" b="1" i="1" u="sng" dirty="0" err="1"/>
              <a:t>Debiasing</a:t>
            </a:r>
            <a:r>
              <a:rPr lang="en-US" sz="3200" dirty="0"/>
              <a:t> (which is also referred to as </a:t>
            </a:r>
            <a:r>
              <a:rPr lang="en-US" sz="3200" b="1" i="1" u="sng" dirty="0"/>
              <a:t>cognitive bias mitigation</a:t>
            </a:r>
            <a:r>
              <a:rPr lang="en-US" sz="3200" dirty="0"/>
              <a:t>), is the </a:t>
            </a:r>
            <a:r>
              <a:rPr lang="en-US" sz="3200" u="sng" dirty="0">
                <a:solidFill>
                  <a:srgbClr val="0070C0"/>
                </a:solidFill>
              </a:rPr>
              <a:t>process through which we reduce the influence that cognitive biases have on people</a:t>
            </a:r>
            <a:r>
              <a:rPr lang="en-US" sz="3200" dirty="0"/>
              <a:t>, in order to enable them to think in </a:t>
            </a:r>
            <a:r>
              <a:rPr lang="en-US" sz="3200" dirty="0" smtClean="0"/>
              <a:t>a more</a:t>
            </a:r>
            <a:r>
              <a:rPr lang="en-US" sz="3200" dirty="0"/>
              <a:t> rational and </a:t>
            </a:r>
            <a:r>
              <a:rPr lang="en-US" sz="3200" dirty="0" smtClean="0"/>
              <a:t>optimal</a:t>
            </a:r>
            <a:r>
              <a:rPr lang="en-US" sz="3200" dirty="0"/>
              <a:t> manner</a:t>
            </a:r>
            <a:r>
              <a:rPr lang="en-US" sz="3200" dirty="0" smtClean="0"/>
              <a:t>.</a:t>
            </a:r>
          </a:p>
        </p:txBody>
      </p:sp>
      <p:sp>
        <p:nvSpPr>
          <p:cNvPr id="14" name="13 Rectángulo"/>
          <p:cNvSpPr/>
          <p:nvPr/>
        </p:nvSpPr>
        <p:spPr>
          <a:xfrm>
            <a:off x="156028" y="3191280"/>
            <a:ext cx="6096000" cy="2554545"/>
          </a:xfrm>
          <a:prstGeom prst="rect">
            <a:avLst/>
          </a:prstGeom>
        </p:spPr>
        <p:txBody>
          <a:bodyPr>
            <a:spAutoFit/>
          </a:bodyPr>
          <a:lstStyle/>
          <a:p>
            <a:pPr algn="just"/>
            <a:r>
              <a:rPr lang="en-US" sz="3200" dirty="0"/>
              <a:t>We can </a:t>
            </a:r>
            <a:r>
              <a:rPr lang="en-US" sz="3200" u="sng" dirty="0">
                <a:solidFill>
                  <a:srgbClr val="0070C0"/>
                </a:solidFill>
              </a:rPr>
              <a:t>become aware of our own biases</a:t>
            </a:r>
            <a:r>
              <a:rPr lang="en-US" sz="3200" dirty="0"/>
              <a:t> </a:t>
            </a:r>
            <a:r>
              <a:rPr lang="en-US" sz="3200" dirty="0" smtClean="0"/>
              <a:t>and </a:t>
            </a:r>
            <a:r>
              <a:rPr lang="en-US" sz="3200" u="sng" dirty="0">
                <a:solidFill>
                  <a:srgbClr val="0070C0"/>
                </a:solidFill>
              </a:rPr>
              <a:t>apply strategies to counteract their automatic interference in our professional and private lives</a:t>
            </a:r>
            <a:endParaRPr lang="es-ES" sz="3200" u="sng" dirty="0">
              <a:solidFill>
                <a:srgbClr val="0070C0"/>
              </a:solidFill>
            </a:endParaRPr>
          </a:p>
        </p:txBody>
      </p:sp>
    </p:spTree>
    <p:extLst>
      <p:ext uri="{BB962C8B-B14F-4D97-AF65-F5344CB8AC3E}">
        <p14:creationId xmlns:p14="http://schemas.microsoft.com/office/powerpoint/2010/main" val="311203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812800" y="1129177"/>
            <a:ext cx="10319657" cy="1377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CuadroTexto"/>
          <p:cNvSpPr txBox="1"/>
          <p:nvPr/>
        </p:nvSpPr>
        <p:spPr>
          <a:xfrm>
            <a:off x="2510971" y="8914"/>
            <a:ext cx="8824686" cy="1323439"/>
          </a:xfrm>
          <a:prstGeom prst="rect">
            <a:avLst/>
          </a:prstGeom>
          <a:noFill/>
        </p:spPr>
        <p:txBody>
          <a:bodyPr wrap="square" rtlCol="0">
            <a:spAutoFit/>
          </a:bodyPr>
          <a:lstStyle/>
          <a:p>
            <a:r>
              <a:rPr lang="en-US" sz="4000" b="1" dirty="0"/>
              <a:t>S</a:t>
            </a:r>
            <a:r>
              <a:rPr lang="en-US" sz="4000" b="1" dirty="0" smtClean="0"/>
              <a:t>tages </a:t>
            </a:r>
            <a:r>
              <a:rPr lang="en-US" sz="4000" b="1" dirty="0"/>
              <a:t>in the </a:t>
            </a:r>
            <a:r>
              <a:rPr lang="en-US" sz="4000" b="1" dirty="0" smtClean="0"/>
              <a:t>mitigation </a:t>
            </a:r>
            <a:r>
              <a:rPr lang="en-US" sz="4000" b="1" dirty="0"/>
              <a:t>process</a:t>
            </a:r>
          </a:p>
          <a:p>
            <a:endParaRPr lang="es-ES" sz="4000" b="1" dirty="0"/>
          </a:p>
        </p:txBody>
      </p:sp>
      <p:grpSp>
        <p:nvGrpSpPr>
          <p:cNvPr id="9" name="8 Grupo"/>
          <p:cNvGrpSpPr/>
          <p:nvPr/>
        </p:nvGrpSpPr>
        <p:grpSpPr>
          <a:xfrm>
            <a:off x="15290" y="1123530"/>
            <a:ext cx="12161419" cy="5026251"/>
            <a:chOff x="15290" y="1123530"/>
            <a:chExt cx="12161419" cy="5026251"/>
          </a:xfrm>
        </p:grpSpPr>
        <p:sp>
          <p:nvSpPr>
            <p:cNvPr id="10" name="9 Forma libre"/>
            <p:cNvSpPr/>
            <p:nvPr/>
          </p:nvSpPr>
          <p:spPr>
            <a:xfrm>
              <a:off x="3528351" y="2132269"/>
              <a:ext cx="777818" cy="91440"/>
            </a:xfrm>
            <a:custGeom>
              <a:avLst/>
              <a:gdLst>
                <a:gd name="connsiteX0" fmla="*/ 0 w 777818"/>
                <a:gd name="connsiteY0" fmla="*/ 45720 h 91440"/>
                <a:gd name="connsiteX1" fmla="*/ 777818 w 777818"/>
                <a:gd name="connsiteY1" fmla="*/ 45720 h 91440"/>
              </a:gdLst>
              <a:ahLst/>
              <a:cxnLst>
                <a:cxn ang="0">
                  <a:pos x="connsiteX0" y="connsiteY0"/>
                </a:cxn>
                <a:cxn ang="0">
                  <a:pos x="connsiteX1" y="connsiteY1"/>
                </a:cxn>
              </a:cxnLst>
              <a:rect l="l" t="t" r="r" b="b"/>
              <a:pathLst>
                <a:path w="777818" h="91440">
                  <a:moveTo>
                    <a:pt x="0" y="45720"/>
                  </a:moveTo>
                  <a:lnTo>
                    <a:pt x="777818" y="45720"/>
                  </a:lnTo>
                </a:path>
              </a:pathLst>
            </a:custGeom>
            <a:noFill/>
            <a:ln>
              <a:tailEnd type="arrow"/>
            </a:ln>
            <a:scene3d>
              <a:camera prst="orthographicFront">
                <a:rot lat="0" lon="0" rev="0"/>
              </a:camera>
              <a:lightRig rig="contrasting" dir="t">
                <a:rot lat="0" lon="0" rev="1200000"/>
              </a:lightRig>
            </a:scene3d>
            <a:sp3d z="-110000"/>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81399" tIns="41674" rIns="381399" bIns="41674" numCol="1" spcCol="1270" anchor="ctr" anchorCtr="0">
              <a:noAutofit/>
            </a:bodyPr>
            <a:lstStyle/>
            <a:p>
              <a:pPr lvl="0" algn="ctr" defTabSz="1066800">
                <a:lnSpc>
                  <a:spcPct val="90000"/>
                </a:lnSpc>
                <a:spcBef>
                  <a:spcPct val="0"/>
                </a:spcBef>
                <a:spcAft>
                  <a:spcPct val="35000"/>
                </a:spcAft>
              </a:pPr>
              <a:endParaRPr lang="en-GB" sz="2400" kern="1200" noProof="0" dirty="0">
                <a:solidFill>
                  <a:schemeClr val="tx1"/>
                </a:solidFill>
              </a:endParaRPr>
            </a:p>
          </p:txBody>
        </p:sp>
        <p:sp>
          <p:nvSpPr>
            <p:cNvPr id="11" name="10 Forma libre"/>
            <p:cNvSpPr/>
            <p:nvPr/>
          </p:nvSpPr>
          <p:spPr>
            <a:xfrm>
              <a:off x="15290" y="1123530"/>
              <a:ext cx="3514861" cy="2108916"/>
            </a:xfrm>
            <a:custGeom>
              <a:avLst/>
              <a:gdLst>
                <a:gd name="connsiteX0" fmla="*/ 0 w 3514861"/>
                <a:gd name="connsiteY0" fmla="*/ 0 h 2108916"/>
                <a:gd name="connsiteX1" fmla="*/ 3514861 w 3514861"/>
                <a:gd name="connsiteY1" fmla="*/ 0 h 2108916"/>
                <a:gd name="connsiteX2" fmla="*/ 3514861 w 3514861"/>
                <a:gd name="connsiteY2" fmla="*/ 2108916 h 2108916"/>
                <a:gd name="connsiteX3" fmla="*/ 0 w 3514861"/>
                <a:gd name="connsiteY3" fmla="*/ 2108916 h 2108916"/>
                <a:gd name="connsiteX4" fmla="*/ 0 w 3514861"/>
                <a:gd name="connsiteY4" fmla="*/ 0 h 2108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861" h="2108916">
                  <a:moveTo>
                    <a:pt x="0" y="0"/>
                  </a:moveTo>
                  <a:lnTo>
                    <a:pt x="3514861" y="0"/>
                  </a:lnTo>
                  <a:lnTo>
                    <a:pt x="3514861" y="2108916"/>
                  </a:lnTo>
                  <a:lnTo>
                    <a:pt x="0" y="2108916"/>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kern="1200" noProof="0" smtClean="0">
                  <a:solidFill>
                    <a:schemeClr val="tx1"/>
                  </a:solidFill>
                </a:rPr>
                <a:t>First, a cognitive bias is triggered.</a:t>
              </a:r>
              <a:endParaRPr lang="en-GB" sz="2400" kern="1200" noProof="0" dirty="0">
                <a:solidFill>
                  <a:schemeClr val="tx1"/>
                </a:solidFill>
              </a:endParaRPr>
            </a:p>
          </p:txBody>
        </p:sp>
        <p:sp>
          <p:nvSpPr>
            <p:cNvPr id="12" name="11 Forma libre"/>
            <p:cNvSpPr/>
            <p:nvPr/>
          </p:nvSpPr>
          <p:spPr>
            <a:xfrm>
              <a:off x="7851630" y="2132269"/>
              <a:ext cx="777818" cy="91440"/>
            </a:xfrm>
            <a:custGeom>
              <a:avLst/>
              <a:gdLst>
                <a:gd name="connsiteX0" fmla="*/ 0 w 777818"/>
                <a:gd name="connsiteY0" fmla="*/ 45720 h 91440"/>
                <a:gd name="connsiteX1" fmla="*/ 777818 w 777818"/>
                <a:gd name="connsiteY1" fmla="*/ 45720 h 91440"/>
              </a:gdLst>
              <a:ahLst/>
              <a:cxnLst>
                <a:cxn ang="0">
                  <a:pos x="connsiteX0" y="connsiteY0"/>
                </a:cxn>
                <a:cxn ang="0">
                  <a:pos x="connsiteX1" y="connsiteY1"/>
                </a:cxn>
              </a:cxnLst>
              <a:rect l="l" t="t" r="r" b="b"/>
              <a:pathLst>
                <a:path w="777818" h="91440">
                  <a:moveTo>
                    <a:pt x="0" y="45720"/>
                  </a:moveTo>
                  <a:lnTo>
                    <a:pt x="777818" y="45720"/>
                  </a:lnTo>
                </a:path>
              </a:pathLst>
            </a:custGeom>
            <a:noFill/>
            <a:ln>
              <a:tailEnd type="arrow"/>
            </a:ln>
            <a:scene3d>
              <a:camera prst="orthographicFront">
                <a:rot lat="0" lon="0" rev="0"/>
              </a:camera>
              <a:lightRig rig="contrasting" dir="t">
                <a:rot lat="0" lon="0" rev="1200000"/>
              </a:lightRig>
            </a:scene3d>
            <a:sp3d z="-110000"/>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381399" tIns="41674" rIns="381399" bIns="41674" numCol="1" spcCol="1270" anchor="ctr" anchorCtr="0">
              <a:noAutofit/>
            </a:bodyPr>
            <a:lstStyle/>
            <a:p>
              <a:pPr lvl="0" algn="ctr" defTabSz="1066800">
                <a:lnSpc>
                  <a:spcPct val="90000"/>
                </a:lnSpc>
                <a:spcBef>
                  <a:spcPct val="0"/>
                </a:spcBef>
                <a:spcAft>
                  <a:spcPct val="35000"/>
                </a:spcAft>
              </a:pPr>
              <a:endParaRPr lang="en-GB" sz="2400" kern="1200" noProof="0" dirty="0">
                <a:solidFill>
                  <a:schemeClr val="tx1"/>
                </a:solidFill>
              </a:endParaRPr>
            </a:p>
          </p:txBody>
        </p:sp>
        <p:sp>
          <p:nvSpPr>
            <p:cNvPr id="13" name="12 Forma libre"/>
            <p:cNvSpPr/>
            <p:nvPr/>
          </p:nvSpPr>
          <p:spPr>
            <a:xfrm>
              <a:off x="4338569" y="1123530"/>
              <a:ext cx="3514861" cy="2108916"/>
            </a:xfrm>
            <a:custGeom>
              <a:avLst/>
              <a:gdLst>
                <a:gd name="connsiteX0" fmla="*/ 0 w 3514861"/>
                <a:gd name="connsiteY0" fmla="*/ 0 h 2108916"/>
                <a:gd name="connsiteX1" fmla="*/ 3514861 w 3514861"/>
                <a:gd name="connsiteY1" fmla="*/ 0 h 2108916"/>
                <a:gd name="connsiteX2" fmla="*/ 3514861 w 3514861"/>
                <a:gd name="connsiteY2" fmla="*/ 2108916 h 2108916"/>
                <a:gd name="connsiteX3" fmla="*/ 0 w 3514861"/>
                <a:gd name="connsiteY3" fmla="*/ 2108916 h 2108916"/>
                <a:gd name="connsiteX4" fmla="*/ 0 w 3514861"/>
                <a:gd name="connsiteY4" fmla="*/ 0 h 2108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861" h="2108916">
                  <a:moveTo>
                    <a:pt x="0" y="0"/>
                  </a:moveTo>
                  <a:lnTo>
                    <a:pt x="3514861" y="0"/>
                  </a:lnTo>
                  <a:lnTo>
                    <a:pt x="3514861" y="2108916"/>
                  </a:lnTo>
                  <a:lnTo>
                    <a:pt x="0" y="2108916"/>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kern="1200" noProof="0" dirty="0" smtClean="0">
                  <a:solidFill>
                    <a:schemeClr val="tx1"/>
                  </a:solidFill>
                </a:rPr>
                <a:t>Then, you must become aware of this bias, and realize that it has been triggered.</a:t>
              </a:r>
              <a:endParaRPr lang="en-GB" sz="2400" kern="1200" noProof="0" dirty="0">
                <a:solidFill>
                  <a:schemeClr val="tx1"/>
                </a:solidFill>
              </a:endParaRPr>
            </a:p>
          </p:txBody>
        </p:sp>
        <p:sp>
          <p:nvSpPr>
            <p:cNvPr id="14" name="13 Forma libre"/>
            <p:cNvSpPr/>
            <p:nvPr/>
          </p:nvSpPr>
          <p:spPr>
            <a:xfrm>
              <a:off x="1772720" y="3230647"/>
              <a:ext cx="8646558" cy="777818"/>
            </a:xfrm>
            <a:custGeom>
              <a:avLst/>
              <a:gdLst>
                <a:gd name="connsiteX0" fmla="*/ 8646558 w 8646558"/>
                <a:gd name="connsiteY0" fmla="*/ 0 h 777818"/>
                <a:gd name="connsiteX1" fmla="*/ 8646558 w 8646558"/>
                <a:gd name="connsiteY1" fmla="*/ 406009 h 777818"/>
                <a:gd name="connsiteX2" fmla="*/ 0 w 8646558"/>
                <a:gd name="connsiteY2" fmla="*/ 406009 h 777818"/>
                <a:gd name="connsiteX3" fmla="*/ 0 w 8646558"/>
                <a:gd name="connsiteY3" fmla="*/ 777818 h 777818"/>
              </a:gdLst>
              <a:ahLst/>
              <a:cxnLst>
                <a:cxn ang="0">
                  <a:pos x="connsiteX0" y="connsiteY0"/>
                </a:cxn>
                <a:cxn ang="0">
                  <a:pos x="connsiteX1" y="connsiteY1"/>
                </a:cxn>
                <a:cxn ang="0">
                  <a:pos x="connsiteX2" y="connsiteY2"/>
                </a:cxn>
                <a:cxn ang="0">
                  <a:pos x="connsiteX3" y="connsiteY3"/>
                </a:cxn>
              </a:cxnLst>
              <a:rect l="l" t="t" r="r" b="b"/>
              <a:pathLst>
                <a:path w="8646558" h="777818">
                  <a:moveTo>
                    <a:pt x="8646558" y="0"/>
                  </a:moveTo>
                  <a:lnTo>
                    <a:pt x="8646558" y="406009"/>
                  </a:lnTo>
                  <a:lnTo>
                    <a:pt x="0" y="406009"/>
                  </a:lnTo>
                  <a:lnTo>
                    <a:pt x="0" y="777818"/>
                  </a:lnTo>
                </a:path>
              </a:pathLst>
            </a:custGeom>
            <a:noFill/>
            <a:ln>
              <a:tailEnd type="arrow"/>
            </a:ln>
            <a:scene3d>
              <a:camera prst="orthographicFront">
                <a:rot lat="0" lon="0" rev="0"/>
              </a:camera>
              <a:lightRig rig="contrasting" dir="t">
                <a:rot lat="0" lon="0" rev="1200000"/>
              </a:lightRig>
            </a:scene3d>
            <a:sp3d z="-110000"/>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4118873" tIns="384863" rIns="4118872" bIns="384863" numCol="1" spcCol="1270" anchor="ctr" anchorCtr="0">
              <a:noAutofit/>
            </a:bodyPr>
            <a:lstStyle/>
            <a:p>
              <a:pPr lvl="0" algn="ctr" defTabSz="1066800">
                <a:lnSpc>
                  <a:spcPct val="90000"/>
                </a:lnSpc>
                <a:spcBef>
                  <a:spcPct val="0"/>
                </a:spcBef>
                <a:spcAft>
                  <a:spcPct val="35000"/>
                </a:spcAft>
              </a:pPr>
              <a:endParaRPr lang="en-GB" sz="2400" kern="1200" noProof="0" dirty="0">
                <a:solidFill>
                  <a:schemeClr val="tx1"/>
                </a:solidFill>
              </a:endParaRPr>
            </a:p>
          </p:txBody>
        </p:sp>
        <p:sp>
          <p:nvSpPr>
            <p:cNvPr id="15" name="14 Forma libre"/>
            <p:cNvSpPr/>
            <p:nvPr/>
          </p:nvSpPr>
          <p:spPr>
            <a:xfrm>
              <a:off x="8661848" y="1123530"/>
              <a:ext cx="3514861" cy="2108916"/>
            </a:xfrm>
            <a:custGeom>
              <a:avLst/>
              <a:gdLst>
                <a:gd name="connsiteX0" fmla="*/ 0 w 3514861"/>
                <a:gd name="connsiteY0" fmla="*/ 0 h 2108916"/>
                <a:gd name="connsiteX1" fmla="*/ 3514861 w 3514861"/>
                <a:gd name="connsiteY1" fmla="*/ 0 h 2108916"/>
                <a:gd name="connsiteX2" fmla="*/ 3514861 w 3514861"/>
                <a:gd name="connsiteY2" fmla="*/ 2108916 h 2108916"/>
                <a:gd name="connsiteX3" fmla="*/ 0 w 3514861"/>
                <a:gd name="connsiteY3" fmla="*/ 2108916 h 2108916"/>
                <a:gd name="connsiteX4" fmla="*/ 0 w 3514861"/>
                <a:gd name="connsiteY4" fmla="*/ 0 h 2108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861" h="2108916">
                  <a:moveTo>
                    <a:pt x="0" y="0"/>
                  </a:moveTo>
                  <a:lnTo>
                    <a:pt x="3514861" y="0"/>
                  </a:lnTo>
                  <a:lnTo>
                    <a:pt x="3514861" y="2108916"/>
                  </a:lnTo>
                  <a:lnTo>
                    <a:pt x="0" y="2108916"/>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kern="1200" noProof="0" smtClean="0">
                  <a:solidFill>
                    <a:schemeClr val="tx1"/>
                  </a:solidFill>
                </a:rPr>
                <a:t>Once you realize that the bias has been triggered, you must choose to debias.</a:t>
              </a:r>
              <a:endParaRPr lang="en-GB" sz="2400" kern="1200" noProof="0" dirty="0">
                <a:solidFill>
                  <a:schemeClr val="tx1"/>
                </a:solidFill>
              </a:endParaRPr>
            </a:p>
          </p:txBody>
        </p:sp>
        <p:sp>
          <p:nvSpPr>
            <p:cNvPr id="16" name="15 Forma libre"/>
            <p:cNvSpPr/>
            <p:nvPr/>
          </p:nvSpPr>
          <p:spPr>
            <a:xfrm>
              <a:off x="3528351" y="5049603"/>
              <a:ext cx="777818" cy="91440"/>
            </a:xfrm>
            <a:custGeom>
              <a:avLst/>
              <a:gdLst>
                <a:gd name="connsiteX0" fmla="*/ 0 w 777818"/>
                <a:gd name="connsiteY0" fmla="*/ 45720 h 91440"/>
                <a:gd name="connsiteX1" fmla="*/ 777818 w 777818"/>
                <a:gd name="connsiteY1" fmla="*/ 45720 h 91440"/>
              </a:gdLst>
              <a:ahLst/>
              <a:cxnLst>
                <a:cxn ang="0">
                  <a:pos x="connsiteX0" y="connsiteY0"/>
                </a:cxn>
                <a:cxn ang="0">
                  <a:pos x="connsiteX1" y="connsiteY1"/>
                </a:cxn>
              </a:cxnLst>
              <a:rect l="l" t="t" r="r" b="b"/>
              <a:pathLst>
                <a:path w="777818" h="91440">
                  <a:moveTo>
                    <a:pt x="0" y="45720"/>
                  </a:moveTo>
                  <a:lnTo>
                    <a:pt x="777818" y="45720"/>
                  </a:lnTo>
                </a:path>
              </a:pathLst>
            </a:custGeom>
            <a:noFill/>
            <a:ln>
              <a:tailEnd type="arrow"/>
            </a:ln>
            <a:scene3d>
              <a:camera prst="orthographicFront">
                <a:rot lat="0" lon="0" rev="0"/>
              </a:camera>
              <a:lightRig rig="contrasting" dir="t">
                <a:rot lat="0" lon="0" rev="1200000"/>
              </a:lightRig>
            </a:scene3d>
            <a:sp3d z="-110000"/>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381399" tIns="41674" rIns="381399" bIns="41674" numCol="1" spcCol="1270" anchor="ctr" anchorCtr="0">
              <a:noAutofit/>
            </a:bodyPr>
            <a:lstStyle/>
            <a:p>
              <a:pPr lvl="0" algn="ctr" defTabSz="1066800">
                <a:lnSpc>
                  <a:spcPct val="90000"/>
                </a:lnSpc>
                <a:spcBef>
                  <a:spcPct val="0"/>
                </a:spcBef>
                <a:spcAft>
                  <a:spcPct val="35000"/>
                </a:spcAft>
              </a:pPr>
              <a:endParaRPr lang="en-GB" sz="2400" kern="1200" noProof="0" dirty="0">
                <a:solidFill>
                  <a:schemeClr val="tx1"/>
                </a:solidFill>
              </a:endParaRPr>
            </a:p>
          </p:txBody>
        </p:sp>
        <p:sp>
          <p:nvSpPr>
            <p:cNvPr id="17" name="16 Forma libre"/>
            <p:cNvSpPr/>
            <p:nvPr/>
          </p:nvSpPr>
          <p:spPr>
            <a:xfrm>
              <a:off x="15290" y="4040865"/>
              <a:ext cx="3514861" cy="2108916"/>
            </a:xfrm>
            <a:custGeom>
              <a:avLst/>
              <a:gdLst>
                <a:gd name="connsiteX0" fmla="*/ 0 w 3514861"/>
                <a:gd name="connsiteY0" fmla="*/ 0 h 2108916"/>
                <a:gd name="connsiteX1" fmla="*/ 3514861 w 3514861"/>
                <a:gd name="connsiteY1" fmla="*/ 0 h 2108916"/>
                <a:gd name="connsiteX2" fmla="*/ 3514861 w 3514861"/>
                <a:gd name="connsiteY2" fmla="*/ 2108916 h 2108916"/>
                <a:gd name="connsiteX3" fmla="*/ 0 w 3514861"/>
                <a:gd name="connsiteY3" fmla="*/ 2108916 h 2108916"/>
                <a:gd name="connsiteX4" fmla="*/ 0 w 3514861"/>
                <a:gd name="connsiteY4" fmla="*/ 0 h 2108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861" h="2108916">
                  <a:moveTo>
                    <a:pt x="0" y="0"/>
                  </a:moveTo>
                  <a:lnTo>
                    <a:pt x="3514861" y="0"/>
                  </a:lnTo>
                  <a:lnTo>
                    <a:pt x="3514861" y="2108916"/>
                  </a:lnTo>
                  <a:lnTo>
                    <a:pt x="0" y="2108916"/>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kern="1200" noProof="0" smtClean="0">
                  <a:solidFill>
                    <a:schemeClr val="tx1"/>
                  </a:solidFill>
                </a:rPr>
                <a:t>If you do choose to debias, you need to start by assessing the bias, which involves determining in what way the bias affects you.</a:t>
              </a:r>
              <a:endParaRPr lang="en-GB" sz="2400" kern="1200" noProof="0" dirty="0">
                <a:solidFill>
                  <a:schemeClr val="tx1"/>
                </a:solidFill>
              </a:endParaRPr>
            </a:p>
          </p:txBody>
        </p:sp>
        <p:sp>
          <p:nvSpPr>
            <p:cNvPr id="18" name="17 Forma libre"/>
            <p:cNvSpPr/>
            <p:nvPr/>
          </p:nvSpPr>
          <p:spPr>
            <a:xfrm>
              <a:off x="7851630" y="5049603"/>
              <a:ext cx="777818" cy="91440"/>
            </a:xfrm>
            <a:custGeom>
              <a:avLst/>
              <a:gdLst>
                <a:gd name="connsiteX0" fmla="*/ 0 w 777818"/>
                <a:gd name="connsiteY0" fmla="*/ 45720 h 91440"/>
                <a:gd name="connsiteX1" fmla="*/ 777818 w 777818"/>
                <a:gd name="connsiteY1" fmla="*/ 45720 h 91440"/>
              </a:gdLst>
              <a:ahLst/>
              <a:cxnLst>
                <a:cxn ang="0">
                  <a:pos x="connsiteX0" y="connsiteY0"/>
                </a:cxn>
                <a:cxn ang="0">
                  <a:pos x="connsiteX1" y="connsiteY1"/>
                </a:cxn>
              </a:cxnLst>
              <a:rect l="l" t="t" r="r" b="b"/>
              <a:pathLst>
                <a:path w="777818" h="91440">
                  <a:moveTo>
                    <a:pt x="0" y="45720"/>
                  </a:moveTo>
                  <a:lnTo>
                    <a:pt x="777818" y="45720"/>
                  </a:lnTo>
                </a:path>
              </a:pathLst>
            </a:custGeom>
            <a:noFill/>
            <a:ln>
              <a:tailEnd type="arrow"/>
            </a:ln>
            <a:scene3d>
              <a:camera prst="orthographicFront">
                <a:rot lat="0" lon="0" rev="0"/>
              </a:camera>
              <a:lightRig rig="contrasting" dir="t">
                <a:rot lat="0" lon="0" rev="1200000"/>
              </a:lightRig>
            </a:scene3d>
            <a:sp3d z="-110000"/>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381399" tIns="41674" rIns="381399" bIns="41674" numCol="1" spcCol="1270" anchor="ctr" anchorCtr="0">
              <a:noAutofit/>
            </a:bodyPr>
            <a:lstStyle/>
            <a:p>
              <a:pPr lvl="0" algn="ctr" defTabSz="1066800">
                <a:lnSpc>
                  <a:spcPct val="90000"/>
                </a:lnSpc>
                <a:spcBef>
                  <a:spcPct val="0"/>
                </a:spcBef>
                <a:spcAft>
                  <a:spcPct val="35000"/>
                </a:spcAft>
              </a:pPr>
              <a:endParaRPr lang="en-GB" sz="2400" kern="1200" noProof="0" dirty="0">
                <a:solidFill>
                  <a:schemeClr val="tx1"/>
                </a:solidFill>
              </a:endParaRPr>
            </a:p>
          </p:txBody>
        </p:sp>
        <p:sp>
          <p:nvSpPr>
            <p:cNvPr id="19" name="18 Forma libre"/>
            <p:cNvSpPr/>
            <p:nvPr/>
          </p:nvSpPr>
          <p:spPr>
            <a:xfrm>
              <a:off x="4338569" y="4040865"/>
              <a:ext cx="3514861" cy="2108916"/>
            </a:xfrm>
            <a:custGeom>
              <a:avLst/>
              <a:gdLst>
                <a:gd name="connsiteX0" fmla="*/ 0 w 3514861"/>
                <a:gd name="connsiteY0" fmla="*/ 0 h 2108916"/>
                <a:gd name="connsiteX1" fmla="*/ 3514861 w 3514861"/>
                <a:gd name="connsiteY1" fmla="*/ 0 h 2108916"/>
                <a:gd name="connsiteX2" fmla="*/ 3514861 w 3514861"/>
                <a:gd name="connsiteY2" fmla="*/ 2108916 h 2108916"/>
                <a:gd name="connsiteX3" fmla="*/ 0 w 3514861"/>
                <a:gd name="connsiteY3" fmla="*/ 2108916 h 2108916"/>
                <a:gd name="connsiteX4" fmla="*/ 0 w 3514861"/>
                <a:gd name="connsiteY4" fmla="*/ 0 h 2108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861" h="2108916">
                  <a:moveTo>
                    <a:pt x="0" y="0"/>
                  </a:moveTo>
                  <a:lnTo>
                    <a:pt x="3514861" y="0"/>
                  </a:lnTo>
                  <a:lnTo>
                    <a:pt x="3514861" y="2108916"/>
                  </a:lnTo>
                  <a:lnTo>
                    <a:pt x="0" y="2108916"/>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kern="1200" noProof="0" dirty="0" smtClean="0">
                  <a:solidFill>
                    <a:schemeClr val="tx1"/>
                  </a:solidFill>
                </a:rPr>
                <a:t>Once you understand what you’re dealing with, you need to select the appropriate mitigating technique and apply it.</a:t>
              </a:r>
              <a:endParaRPr lang="en-GB" sz="2400" kern="1200" noProof="0" dirty="0">
                <a:solidFill>
                  <a:schemeClr val="tx1"/>
                </a:solidFill>
              </a:endParaRPr>
            </a:p>
          </p:txBody>
        </p:sp>
        <p:sp>
          <p:nvSpPr>
            <p:cNvPr id="20" name="19 Forma libre"/>
            <p:cNvSpPr/>
            <p:nvPr/>
          </p:nvSpPr>
          <p:spPr>
            <a:xfrm>
              <a:off x="8661848" y="4040865"/>
              <a:ext cx="3514861" cy="2108916"/>
            </a:xfrm>
            <a:custGeom>
              <a:avLst/>
              <a:gdLst>
                <a:gd name="connsiteX0" fmla="*/ 0 w 3514861"/>
                <a:gd name="connsiteY0" fmla="*/ 0 h 2108916"/>
                <a:gd name="connsiteX1" fmla="*/ 3514861 w 3514861"/>
                <a:gd name="connsiteY1" fmla="*/ 0 h 2108916"/>
                <a:gd name="connsiteX2" fmla="*/ 3514861 w 3514861"/>
                <a:gd name="connsiteY2" fmla="*/ 2108916 h 2108916"/>
                <a:gd name="connsiteX3" fmla="*/ 0 w 3514861"/>
                <a:gd name="connsiteY3" fmla="*/ 2108916 h 2108916"/>
                <a:gd name="connsiteX4" fmla="*/ 0 w 3514861"/>
                <a:gd name="connsiteY4" fmla="*/ 0 h 2108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861" h="2108916">
                  <a:moveTo>
                    <a:pt x="0" y="0"/>
                  </a:moveTo>
                  <a:lnTo>
                    <a:pt x="3514861" y="0"/>
                  </a:lnTo>
                  <a:lnTo>
                    <a:pt x="3514861" y="2108916"/>
                  </a:lnTo>
                  <a:lnTo>
                    <a:pt x="0" y="2108916"/>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kern="1200" noProof="0" smtClean="0">
                  <a:solidFill>
                    <a:schemeClr val="tx1"/>
                  </a:solidFill>
                </a:rPr>
                <a:t>Once you have successfully debiased, you can now move on to make an optimal decision.</a:t>
              </a:r>
              <a:endParaRPr lang="en-GB" sz="2400" kern="1200" noProof="0" dirty="0">
                <a:solidFill>
                  <a:schemeClr val="tx1"/>
                </a:solidFill>
              </a:endParaRPr>
            </a:p>
          </p:txBody>
        </p:sp>
      </p:grpSp>
    </p:spTree>
    <p:extLst>
      <p:ext uri="{BB962C8B-B14F-4D97-AF65-F5344CB8AC3E}">
        <p14:creationId xmlns:p14="http://schemas.microsoft.com/office/powerpoint/2010/main" val="348970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812800" y="1129177"/>
            <a:ext cx="10319657" cy="1377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CuadroTexto"/>
          <p:cNvSpPr txBox="1"/>
          <p:nvPr/>
        </p:nvSpPr>
        <p:spPr>
          <a:xfrm>
            <a:off x="2510971" y="37942"/>
            <a:ext cx="8824686" cy="707886"/>
          </a:xfrm>
          <a:prstGeom prst="rect">
            <a:avLst/>
          </a:prstGeom>
          <a:noFill/>
        </p:spPr>
        <p:txBody>
          <a:bodyPr wrap="square" rtlCol="0">
            <a:spAutoFit/>
          </a:bodyPr>
          <a:lstStyle/>
          <a:p>
            <a:r>
              <a:rPr lang="en-US" sz="4000" b="1" dirty="0" smtClean="0"/>
              <a:t>Mitigating </a:t>
            </a:r>
            <a:r>
              <a:rPr lang="en-US" sz="4000" b="1" dirty="0"/>
              <a:t>strategies </a:t>
            </a:r>
            <a:endParaRPr lang="es-ES" sz="4000" b="1" dirty="0"/>
          </a:p>
        </p:txBody>
      </p:sp>
      <p:sp>
        <p:nvSpPr>
          <p:cNvPr id="5" name="4 Rectángulo"/>
          <p:cNvSpPr/>
          <p:nvPr/>
        </p:nvSpPr>
        <p:spPr>
          <a:xfrm>
            <a:off x="464457" y="745828"/>
            <a:ext cx="10668000" cy="1077218"/>
          </a:xfrm>
          <a:prstGeom prst="rect">
            <a:avLst/>
          </a:prstGeom>
        </p:spPr>
        <p:txBody>
          <a:bodyPr wrap="square">
            <a:spAutoFit/>
          </a:bodyPr>
          <a:lstStyle/>
          <a:p>
            <a:r>
              <a:rPr lang="en-US" sz="3200" dirty="0"/>
              <a:t>General mitigation strategies ,which can help you deal with the majority of cognitive biases</a:t>
            </a:r>
            <a:endParaRPr lang="es-ES" sz="3200" dirty="0"/>
          </a:p>
        </p:txBody>
      </p:sp>
      <p:grpSp>
        <p:nvGrpSpPr>
          <p:cNvPr id="17" name="16 Grupo"/>
          <p:cNvGrpSpPr/>
          <p:nvPr/>
        </p:nvGrpSpPr>
        <p:grpSpPr>
          <a:xfrm>
            <a:off x="1511515" y="2203988"/>
            <a:ext cx="3945855" cy="4417596"/>
            <a:chOff x="1221231" y="2508496"/>
            <a:chExt cx="3602736" cy="4195258"/>
          </a:xfrm>
          <a:scene3d>
            <a:camera prst="perspectiveLeft" zoom="91000"/>
            <a:lightRig rig="threePt" dir="t">
              <a:rot lat="0" lon="0" rev="20640000"/>
            </a:lightRig>
          </a:scene3d>
        </p:grpSpPr>
        <p:sp>
          <p:nvSpPr>
            <p:cNvPr id="18" name="17 Forma libre"/>
            <p:cNvSpPr/>
            <p:nvPr/>
          </p:nvSpPr>
          <p:spPr>
            <a:xfrm>
              <a:off x="1221231" y="2508496"/>
              <a:ext cx="3602736" cy="806780"/>
            </a:xfrm>
            <a:custGeom>
              <a:avLst/>
              <a:gdLst>
                <a:gd name="connsiteX0" fmla="*/ 0 w 3602736"/>
                <a:gd name="connsiteY0" fmla="*/ 134466 h 806780"/>
                <a:gd name="connsiteX1" fmla="*/ 134466 w 3602736"/>
                <a:gd name="connsiteY1" fmla="*/ 0 h 806780"/>
                <a:gd name="connsiteX2" fmla="*/ 3468270 w 3602736"/>
                <a:gd name="connsiteY2" fmla="*/ 0 h 806780"/>
                <a:gd name="connsiteX3" fmla="*/ 3602736 w 3602736"/>
                <a:gd name="connsiteY3" fmla="*/ 134466 h 806780"/>
                <a:gd name="connsiteX4" fmla="*/ 3602736 w 3602736"/>
                <a:gd name="connsiteY4" fmla="*/ 672314 h 806780"/>
                <a:gd name="connsiteX5" fmla="*/ 3468270 w 3602736"/>
                <a:gd name="connsiteY5" fmla="*/ 806780 h 806780"/>
                <a:gd name="connsiteX6" fmla="*/ 134466 w 3602736"/>
                <a:gd name="connsiteY6" fmla="*/ 806780 h 806780"/>
                <a:gd name="connsiteX7" fmla="*/ 0 w 3602736"/>
                <a:gd name="connsiteY7" fmla="*/ 672314 h 806780"/>
                <a:gd name="connsiteX8" fmla="*/ 0 w 3602736"/>
                <a:gd name="connsiteY8" fmla="*/ 134466 h 8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2736" h="806780">
                  <a:moveTo>
                    <a:pt x="0" y="134466"/>
                  </a:moveTo>
                  <a:cubicBezTo>
                    <a:pt x="0" y="60202"/>
                    <a:pt x="60202" y="0"/>
                    <a:pt x="134466" y="0"/>
                  </a:cubicBezTo>
                  <a:lnTo>
                    <a:pt x="3468270" y="0"/>
                  </a:lnTo>
                  <a:cubicBezTo>
                    <a:pt x="3542534" y="0"/>
                    <a:pt x="3602736" y="60202"/>
                    <a:pt x="3602736" y="134466"/>
                  </a:cubicBezTo>
                  <a:lnTo>
                    <a:pt x="3602736" y="672314"/>
                  </a:lnTo>
                  <a:cubicBezTo>
                    <a:pt x="3602736" y="746578"/>
                    <a:pt x="3542534" y="806780"/>
                    <a:pt x="3468270" y="806780"/>
                  </a:cubicBezTo>
                  <a:lnTo>
                    <a:pt x="134466" y="806780"/>
                  </a:lnTo>
                  <a:cubicBezTo>
                    <a:pt x="60202" y="806780"/>
                    <a:pt x="0" y="746578"/>
                    <a:pt x="0" y="672314"/>
                  </a:cubicBezTo>
                  <a:lnTo>
                    <a:pt x="0" y="134466"/>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30824" tIns="85104" rIns="130824" bIns="85104" numCol="1" spcCol="1270" anchor="ctr" anchorCtr="0">
              <a:noAutofit/>
            </a:bodyPr>
            <a:lstStyle/>
            <a:p>
              <a:pPr lvl="0" algn="ctr" defTabSz="1066800" rtl="0">
                <a:lnSpc>
                  <a:spcPct val="90000"/>
                </a:lnSpc>
                <a:spcBef>
                  <a:spcPct val="0"/>
                </a:spcBef>
                <a:spcAft>
                  <a:spcPct val="35000"/>
                </a:spcAft>
              </a:pPr>
              <a:r>
                <a:rPr lang="en-US" sz="2400" b="1" kern="1200" dirty="0" smtClean="0"/>
                <a:t>Develop awareness of cognitive biases</a:t>
              </a:r>
              <a:endParaRPr lang="es-ES" sz="2400" kern="1200" dirty="0"/>
            </a:p>
          </p:txBody>
        </p:sp>
        <p:sp>
          <p:nvSpPr>
            <p:cNvPr id="19" name="18 Forma libre"/>
            <p:cNvSpPr/>
            <p:nvPr/>
          </p:nvSpPr>
          <p:spPr>
            <a:xfrm>
              <a:off x="1221231" y="3355615"/>
              <a:ext cx="3602736" cy="806780"/>
            </a:xfrm>
            <a:custGeom>
              <a:avLst/>
              <a:gdLst>
                <a:gd name="connsiteX0" fmla="*/ 0 w 3602736"/>
                <a:gd name="connsiteY0" fmla="*/ 134466 h 806780"/>
                <a:gd name="connsiteX1" fmla="*/ 134466 w 3602736"/>
                <a:gd name="connsiteY1" fmla="*/ 0 h 806780"/>
                <a:gd name="connsiteX2" fmla="*/ 3468270 w 3602736"/>
                <a:gd name="connsiteY2" fmla="*/ 0 h 806780"/>
                <a:gd name="connsiteX3" fmla="*/ 3602736 w 3602736"/>
                <a:gd name="connsiteY3" fmla="*/ 134466 h 806780"/>
                <a:gd name="connsiteX4" fmla="*/ 3602736 w 3602736"/>
                <a:gd name="connsiteY4" fmla="*/ 672314 h 806780"/>
                <a:gd name="connsiteX5" fmla="*/ 3468270 w 3602736"/>
                <a:gd name="connsiteY5" fmla="*/ 806780 h 806780"/>
                <a:gd name="connsiteX6" fmla="*/ 134466 w 3602736"/>
                <a:gd name="connsiteY6" fmla="*/ 806780 h 806780"/>
                <a:gd name="connsiteX7" fmla="*/ 0 w 3602736"/>
                <a:gd name="connsiteY7" fmla="*/ 672314 h 806780"/>
                <a:gd name="connsiteX8" fmla="*/ 0 w 3602736"/>
                <a:gd name="connsiteY8" fmla="*/ 134466 h 8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2736" h="806780">
                  <a:moveTo>
                    <a:pt x="0" y="134466"/>
                  </a:moveTo>
                  <a:cubicBezTo>
                    <a:pt x="0" y="60202"/>
                    <a:pt x="60202" y="0"/>
                    <a:pt x="134466" y="0"/>
                  </a:cubicBezTo>
                  <a:lnTo>
                    <a:pt x="3468270" y="0"/>
                  </a:lnTo>
                  <a:cubicBezTo>
                    <a:pt x="3542534" y="0"/>
                    <a:pt x="3602736" y="60202"/>
                    <a:pt x="3602736" y="134466"/>
                  </a:cubicBezTo>
                  <a:lnTo>
                    <a:pt x="3602736" y="672314"/>
                  </a:lnTo>
                  <a:cubicBezTo>
                    <a:pt x="3602736" y="746578"/>
                    <a:pt x="3542534" y="806780"/>
                    <a:pt x="3468270" y="806780"/>
                  </a:cubicBezTo>
                  <a:lnTo>
                    <a:pt x="134466" y="806780"/>
                  </a:lnTo>
                  <a:cubicBezTo>
                    <a:pt x="60202" y="806780"/>
                    <a:pt x="0" y="746578"/>
                    <a:pt x="0" y="672314"/>
                  </a:cubicBezTo>
                  <a:lnTo>
                    <a:pt x="0" y="134466"/>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30824" tIns="85104" rIns="130824" bIns="85104" numCol="1" spcCol="1270" anchor="ctr" anchorCtr="0">
              <a:noAutofit/>
            </a:bodyPr>
            <a:lstStyle/>
            <a:p>
              <a:pPr lvl="0" algn="ctr" defTabSz="1066800" rtl="0">
                <a:lnSpc>
                  <a:spcPct val="90000"/>
                </a:lnSpc>
                <a:spcBef>
                  <a:spcPct val="0"/>
                </a:spcBef>
                <a:spcAft>
                  <a:spcPct val="35000"/>
                </a:spcAft>
              </a:pPr>
              <a:r>
                <a:rPr lang="en-US" sz="2400" b="1" kern="1200" smtClean="0"/>
                <a:t>Improve the way you present information</a:t>
              </a:r>
              <a:endParaRPr lang="es-ES" sz="2400" kern="1200" dirty="0"/>
            </a:p>
          </p:txBody>
        </p:sp>
        <p:sp>
          <p:nvSpPr>
            <p:cNvPr id="20" name="19 Forma libre"/>
            <p:cNvSpPr/>
            <p:nvPr/>
          </p:nvSpPr>
          <p:spPr>
            <a:xfrm>
              <a:off x="1221231" y="4202735"/>
              <a:ext cx="3602736" cy="806780"/>
            </a:xfrm>
            <a:custGeom>
              <a:avLst/>
              <a:gdLst>
                <a:gd name="connsiteX0" fmla="*/ 0 w 3602736"/>
                <a:gd name="connsiteY0" fmla="*/ 134466 h 806780"/>
                <a:gd name="connsiteX1" fmla="*/ 134466 w 3602736"/>
                <a:gd name="connsiteY1" fmla="*/ 0 h 806780"/>
                <a:gd name="connsiteX2" fmla="*/ 3468270 w 3602736"/>
                <a:gd name="connsiteY2" fmla="*/ 0 h 806780"/>
                <a:gd name="connsiteX3" fmla="*/ 3602736 w 3602736"/>
                <a:gd name="connsiteY3" fmla="*/ 134466 h 806780"/>
                <a:gd name="connsiteX4" fmla="*/ 3602736 w 3602736"/>
                <a:gd name="connsiteY4" fmla="*/ 672314 h 806780"/>
                <a:gd name="connsiteX5" fmla="*/ 3468270 w 3602736"/>
                <a:gd name="connsiteY5" fmla="*/ 806780 h 806780"/>
                <a:gd name="connsiteX6" fmla="*/ 134466 w 3602736"/>
                <a:gd name="connsiteY6" fmla="*/ 806780 h 806780"/>
                <a:gd name="connsiteX7" fmla="*/ 0 w 3602736"/>
                <a:gd name="connsiteY7" fmla="*/ 672314 h 806780"/>
                <a:gd name="connsiteX8" fmla="*/ 0 w 3602736"/>
                <a:gd name="connsiteY8" fmla="*/ 134466 h 8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2736" h="806780">
                  <a:moveTo>
                    <a:pt x="0" y="134466"/>
                  </a:moveTo>
                  <a:cubicBezTo>
                    <a:pt x="0" y="60202"/>
                    <a:pt x="60202" y="0"/>
                    <a:pt x="134466" y="0"/>
                  </a:cubicBezTo>
                  <a:lnTo>
                    <a:pt x="3468270" y="0"/>
                  </a:lnTo>
                  <a:cubicBezTo>
                    <a:pt x="3542534" y="0"/>
                    <a:pt x="3602736" y="60202"/>
                    <a:pt x="3602736" y="134466"/>
                  </a:cubicBezTo>
                  <a:lnTo>
                    <a:pt x="3602736" y="672314"/>
                  </a:lnTo>
                  <a:cubicBezTo>
                    <a:pt x="3602736" y="746578"/>
                    <a:pt x="3542534" y="806780"/>
                    <a:pt x="3468270" y="806780"/>
                  </a:cubicBezTo>
                  <a:lnTo>
                    <a:pt x="134466" y="806780"/>
                  </a:lnTo>
                  <a:cubicBezTo>
                    <a:pt x="60202" y="806780"/>
                    <a:pt x="0" y="746578"/>
                    <a:pt x="0" y="672314"/>
                  </a:cubicBezTo>
                  <a:lnTo>
                    <a:pt x="0" y="134466"/>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30824" tIns="85104" rIns="130824" bIns="85104" numCol="1" spcCol="1270" anchor="ctr" anchorCtr="0">
              <a:noAutofit/>
            </a:bodyPr>
            <a:lstStyle/>
            <a:p>
              <a:pPr lvl="0" algn="ctr" defTabSz="1066800" rtl="0">
                <a:lnSpc>
                  <a:spcPct val="90000"/>
                </a:lnSpc>
                <a:spcBef>
                  <a:spcPct val="0"/>
                </a:spcBef>
                <a:spcAft>
                  <a:spcPct val="35000"/>
                </a:spcAft>
              </a:pPr>
              <a:r>
                <a:rPr lang="en-US" sz="2400" b="1" kern="1200" smtClean="0"/>
                <a:t>Favor simple explanations over complex ones</a:t>
              </a:r>
              <a:endParaRPr lang="es-ES" sz="2400" kern="1200" dirty="0"/>
            </a:p>
          </p:txBody>
        </p:sp>
        <p:sp>
          <p:nvSpPr>
            <p:cNvPr id="21" name="20 Forma libre"/>
            <p:cNvSpPr/>
            <p:nvPr/>
          </p:nvSpPr>
          <p:spPr>
            <a:xfrm>
              <a:off x="1221231" y="5049854"/>
              <a:ext cx="3602736" cy="806780"/>
            </a:xfrm>
            <a:custGeom>
              <a:avLst/>
              <a:gdLst>
                <a:gd name="connsiteX0" fmla="*/ 0 w 3602736"/>
                <a:gd name="connsiteY0" fmla="*/ 134466 h 806780"/>
                <a:gd name="connsiteX1" fmla="*/ 134466 w 3602736"/>
                <a:gd name="connsiteY1" fmla="*/ 0 h 806780"/>
                <a:gd name="connsiteX2" fmla="*/ 3468270 w 3602736"/>
                <a:gd name="connsiteY2" fmla="*/ 0 h 806780"/>
                <a:gd name="connsiteX3" fmla="*/ 3602736 w 3602736"/>
                <a:gd name="connsiteY3" fmla="*/ 134466 h 806780"/>
                <a:gd name="connsiteX4" fmla="*/ 3602736 w 3602736"/>
                <a:gd name="connsiteY4" fmla="*/ 672314 h 806780"/>
                <a:gd name="connsiteX5" fmla="*/ 3468270 w 3602736"/>
                <a:gd name="connsiteY5" fmla="*/ 806780 h 806780"/>
                <a:gd name="connsiteX6" fmla="*/ 134466 w 3602736"/>
                <a:gd name="connsiteY6" fmla="*/ 806780 h 806780"/>
                <a:gd name="connsiteX7" fmla="*/ 0 w 3602736"/>
                <a:gd name="connsiteY7" fmla="*/ 672314 h 806780"/>
                <a:gd name="connsiteX8" fmla="*/ 0 w 3602736"/>
                <a:gd name="connsiteY8" fmla="*/ 134466 h 8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2736" h="806780">
                  <a:moveTo>
                    <a:pt x="0" y="134466"/>
                  </a:moveTo>
                  <a:cubicBezTo>
                    <a:pt x="0" y="60202"/>
                    <a:pt x="60202" y="0"/>
                    <a:pt x="134466" y="0"/>
                  </a:cubicBezTo>
                  <a:lnTo>
                    <a:pt x="3468270" y="0"/>
                  </a:lnTo>
                  <a:cubicBezTo>
                    <a:pt x="3542534" y="0"/>
                    <a:pt x="3602736" y="60202"/>
                    <a:pt x="3602736" y="134466"/>
                  </a:cubicBezTo>
                  <a:lnTo>
                    <a:pt x="3602736" y="672314"/>
                  </a:lnTo>
                  <a:cubicBezTo>
                    <a:pt x="3602736" y="746578"/>
                    <a:pt x="3542534" y="806780"/>
                    <a:pt x="3468270" y="806780"/>
                  </a:cubicBezTo>
                  <a:lnTo>
                    <a:pt x="134466" y="806780"/>
                  </a:lnTo>
                  <a:cubicBezTo>
                    <a:pt x="60202" y="806780"/>
                    <a:pt x="0" y="746578"/>
                    <a:pt x="0" y="672314"/>
                  </a:cubicBezTo>
                  <a:lnTo>
                    <a:pt x="0" y="134466"/>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30824" tIns="85104" rIns="130824" bIns="85104" numCol="1" spcCol="1270" anchor="ctr" anchorCtr="0">
              <a:noAutofit/>
            </a:bodyPr>
            <a:lstStyle/>
            <a:p>
              <a:pPr lvl="0" algn="ctr" defTabSz="1066800" rtl="0">
                <a:lnSpc>
                  <a:spcPct val="90000"/>
                </a:lnSpc>
                <a:spcBef>
                  <a:spcPct val="0"/>
                </a:spcBef>
                <a:spcAft>
                  <a:spcPct val="35000"/>
                </a:spcAft>
              </a:pPr>
              <a:r>
                <a:rPr lang="en-US" sz="2400" b="1" kern="1200" smtClean="0"/>
                <a:t>Slow down the reasoning process</a:t>
              </a:r>
              <a:endParaRPr lang="es-ES" sz="2400" kern="1200" dirty="0"/>
            </a:p>
          </p:txBody>
        </p:sp>
        <p:sp>
          <p:nvSpPr>
            <p:cNvPr id="22" name="21 Forma libre"/>
            <p:cNvSpPr/>
            <p:nvPr/>
          </p:nvSpPr>
          <p:spPr>
            <a:xfrm>
              <a:off x="1221231" y="5896974"/>
              <a:ext cx="3602736" cy="806780"/>
            </a:xfrm>
            <a:custGeom>
              <a:avLst/>
              <a:gdLst>
                <a:gd name="connsiteX0" fmla="*/ 0 w 3602736"/>
                <a:gd name="connsiteY0" fmla="*/ 134466 h 806780"/>
                <a:gd name="connsiteX1" fmla="*/ 134466 w 3602736"/>
                <a:gd name="connsiteY1" fmla="*/ 0 h 806780"/>
                <a:gd name="connsiteX2" fmla="*/ 3468270 w 3602736"/>
                <a:gd name="connsiteY2" fmla="*/ 0 h 806780"/>
                <a:gd name="connsiteX3" fmla="*/ 3602736 w 3602736"/>
                <a:gd name="connsiteY3" fmla="*/ 134466 h 806780"/>
                <a:gd name="connsiteX4" fmla="*/ 3602736 w 3602736"/>
                <a:gd name="connsiteY4" fmla="*/ 672314 h 806780"/>
                <a:gd name="connsiteX5" fmla="*/ 3468270 w 3602736"/>
                <a:gd name="connsiteY5" fmla="*/ 806780 h 806780"/>
                <a:gd name="connsiteX6" fmla="*/ 134466 w 3602736"/>
                <a:gd name="connsiteY6" fmla="*/ 806780 h 806780"/>
                <a:gd name="connsiteX7" fmla="*/ 0 w 3602736"/>
                <a:gd name="connsiteY7" fmla="*/ 672314 h 806780"/>
                <a:gd name="connsiteX8" fmla="*/ 0 w 3602736"/>
                <a:gd name="connsiteY8" fmla="*/ 134466 h 8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2736" h="806780">
                  <a:moveTo>
                    <a:pt x="0" y="134466"/>
                  </a:moveTo>
                  <a:cubicBezTo>
                    <a:pt x="0" y="60202"/>
                    <a:pt x="60202" y="0"/>
                    <a:pt x="134466" y="0"/>
                  </a:cubicBezTo>
                  <a:lnTo>
                    <a:pt x="3468270" y="0"/>
                  </a:lnTo>
                  <a:cubicBezTo>
                    <a:pt x="3542534" y="0"/>
                    <a:pt x="3602736" y="60202"/>
                    <a:pt x="3602736" y="134466"/>
                  </a:cubicBezTo>
                  <a:lnTo>
                    <a:pt x="3602736" y="672314"/>
                  </a:lnTo>
                  <a:cubicBezTo>
                    <a:pt x="3602736" y="746578"/>
                    <a:pt x="3542534" y="806780"/>
                    <a:pt x="3468270" y="806780"/>
                  </a:cubicBezTo>
                  <a:lnTo>
                    <a:pt x="134466" y="806780"/>
                  </a:lnTo>
                  <a:cubicBezTo>
                    <a:pt x="60202" y="806780"/>
                    <a:pt x="0" y="746578"/>
                    <a:pt x="0" y="672314"/>
                  </a:cubicBezTo>
                  <a:lnTo>
                    <a:pt x="0" y="134466"/>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30824" tIns="85104" rIns="130824" bIns="85104" numCol="1" spcCol="1270" anchor="ctr" anchorCtr="0">
              <a:noAutofit/>
            </a:bodyPr>
            <a:lstStyle/>
            <a:p>
              <a:pPr lvl="0" algn="ctr" defTabSz="1066800" rtl="0">
                <a:lnSpc>
                  <a:spcPct val="90000"/>
                </a:lnSpc>
                <a:spcBef>
                  <a:spcPct val="0"/>
                </a:spcBef>
                <a:spcAft>
                  <a:spcPct val="35000"/>
                </a:spcAft>
              </a:pPr>
              <a:r>
                <a:rPr lang="en-US" sz="2400" b="1" kern="1200" dirty="0" smtClean="0"/>
                <a:t>Use nudges</a:t>
              </a:r>
              <a:endParaRPr lang="es-ES" sz="2400" kern="1200" dirty="0"/>
            </a:p>
          </p:txBody>
        </p:sp>
      </p:grpSp>
      <p:grpSp>
        <p:nvGrpSpPr>
          <p:cNvPr id="10" name="9 Grupo"/>
          <p:cNvGrpSpPr/>
          <p:nvPr/>
        </p:nvGrpSpPr>
        <p:grpSpPr>
          <a:xfrm>
            <a:off x="5972627" y="1988457"/>
            <a:ext cx="4129315" cy="4715911"/>
            <a:chOff x="1546351" y="2221918"/>
            <a:chExt cx="3968496" cy="4482451"/>
          </a:xfrm>
          <a:scene3d>
            <a:camera prst="perspectiveLeft" zoom="91000"/>
            <a:lightRig rig="threePt" dir="t">
              <a:rot lat="0" lon="0" rev="20640000"/>
            </a:lightRig>
          </a:scene3d>
        </p:grpSpPr>
        <p:sp>
          <p:nvSpPr>
            <p:cNvPr id="11" name="10 Forma libre"/>
            <p:cNvSpPr/>
            <p:nvPr/>
          </p:nvSpPr>
          <p:spPr>
            <a:xfrm>
              <a:off x="1546351" y="2221918"/>
              <a:ext cx="3968496" cy="717192"/>
            </a:xfrm>
            <a:custGeom>
              <a:avLst/>
              <a:gdLst>
                <a:gd name="connsiteX0" fmla="*/ 0 w 3968496"/>
                <a:gd name="connsiteY0" fmla="*/ 119534 h 717192"/>
                <a:gd name="connsiteX1" fmla="*/ 119534 w 3968496"/>
                <a:gd name="connsiteY1" fmla="*/ 0 h 717192"/>
                <a:gd name="connsiteX2" fmla="*/ 3848962 w 3968496"/>
                <a:gd name="connsiteY2" fmla="*/ 0 h 717192"/>
                <a:gd name="connsiteX3" fmla="*/ 3968496 w 3968496"/>
                <a:gd name="connsiteY3" fmla="*/ 119534 h 717192"/>
                <a:gd name="connsiteX4" fmla="*/ 3968496 w 3968496"/>
                <a:gd name="connsiteY4" fmla="*/ 597658 h 717192"/>
                <a:gd name="connsiteX5" fmla="*/ 3848962 w 3968496"/>
                <a:gd name="connsiteY5" fmla="*/ 717192 h 717192"/>
                <a:gd name="connsiteX6" fmla="*/ 119534 w 3968496"/>
                <a:gd name="connsiteY6" fmla="*/ 717192 h 717192"/>
                <a:gd name="connsiteX7" fmla="*/ 0 w 3968496"/>
                <a:gd name="connsiteY7" fmla="*/ 597658 h 717192"/>
                <a:gd name="connsiteX8" fmla="*/ 0 w 3968496"/>
                <a:gd name="connsiteY8" fmla="*/ 119534 h 71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8496" h="717192">
                  <a:moveTo>
                    <a:pt x="0" y="119534"/>
                  </a:moveTo>
                  <a:cubicBezTo>
                    <a:pt x="0" y="53517"/>
                    <a:pt x="53517" y="0"/>
                    <a:pt x="119534" y="0"/>
                  </a:cubicBezTo>
                  <a:lnTo>
                    <a:pt x="3848962" y="0"/>
                  </a:lnTo>
                  <a:cubicBezTo>
                    <a:pt x="3914979" y="0"/>
                    <a:pt x="3968496" y="53517"/>
                    <a:pt x="3968496" y="119534"/>
                  </a:cubicBezTo>
                  <a:lnTo>
                    <a:pt x="3968496" y="597658"/>
                  </a:lnTo>
                  <a:cubicBezTo>
                    <a:pt x="3968496" y="663675"/>
                    <a:pt x="3914979" y="717192"/>
                    <a:pt x="3848962" y="717192"/>
                  </a:cubicBezTo>
                  <a:lnTo>
                    <a:pt x="119534" y="717192"/>
                  </a:lnTo>
                  <a:cubicBezTo>
                    <a:pt x="53517" y="717192"/>
                    <a:pt x="0" y="663675"/>
                    <a:pt x="0" y="597658"/>
                  </a:cubicBezTo>
                  <a:lnTo>
                    <a:pt x="0" y="119534"/>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26450" tIns="80730" rIns="126450" bIns="80730" numCol="1" spcCol="1270" anchor="ctr" anchorCtr="0">
              <a:noAutofit/>
            </a:bodyPr>
            <a:lstStyle/>
            <a:p>
              <a:pPr lvl="0" algn="ctr" defTabSz="1066800" rtl="0">
                <a:lnSpc>
                  <a:spcPct val="90000"/>
                </a:lnSpc>
                <a:spcBef>
                  <a:spcPct val="0"/>
                </a:spcBef>
                <a:spcAft>
                  <a:spcPct val="35000"/>
                </a:spcAft>
              </a:pPr>
              <a:r>
                <a:rPr lang="en-US" sz="2400" b="1" kern="1200" dirty="0" smtClean="0"/>
                <a:t>Change incentives</a:t>
              </a:r>
              <a:endParaRPr lang="es-ES" sz="2400" kern="1200" dirty="0"/>
            </a:p>
          </p:txBody>
        </p:sp>
        <p:sp>
          <p:nvSpPr>
            <p:cNvPr id="12" name="11 Forma libre"/>
            <p:cNvSpPr/>
            <p:nvPr/>
          </p:nvSpPr>
          <p:spPr>
            <a:xfrm>
              <a:off x="1546351" y="2974970"/>
              <a:ext cx="3968496" cy="717192"/>
            </a:xfrm>
            <a:custGeom>
              <a:avLst/>
              <a:gdLst>
                <a:gd name="connsiteX0" fmla="*/ 0 w 3968496"/>
                <a:gd name="connsiteY0" fmla="*/ 119534 h 717192"/>
                <a:gd name="connsiteX1" fmla="*/ 119534 w 3968496"/>
                <a:gd name="connsiteY1" fmla="*/ 0 h 717192"/>
                <a:gd name="connsiteX2" fmla="*/ 3848962 w 3968496"/>
                <a:gd name="connsiteY2" fmla="*/ 0 h 717192"/>
                <a:gd name="connsiteX3" fmla="*/ 3968496 w 3968496"/>
                <a:gd name="connsiteY3" fmla="*/ 119534 h 717192"/>
                <a:gd name="connsiteX4" fmla="*/ 3968496 w 3968496"/>
                <a:gd name="connsiteY4" fmla="*/ 597658 h 717192"/>
                <a:gd name="connsiteX5" fmla="*/ 3848962 w 3968496"/>
                <a:gd name="connsiteY5" fmla="*/ 717192 h 717192"/>
                <a:gd name="connsiteX6" fmla="*/ 119534 w 3968496"/>
                <a:gd name="connsiteY6" fmla="*/ 717192 h 717192"/>
                <a:gd name="connsiteX7" fmla="*/ 0 w 3968496"/>
                <a:gd name="connsiteY7" fmla="*/ 597658 h 717192"/>
                <a:gd name="connsiteX8" fmla="*/ 0 w 3968496"/>
                <a:gd name="connsiteY8" fmla="*/ 119534 h 71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8496" h="717192">
                  <a:moveTo>
                    <a:pt x="0" y="119534"/>
                  </a:moveTo>
                  <a:cubicBezTo>
                    <a:pt x="0" y="53517"/>
                    <a:pt x="53517" y="0"/>
                    <a:pt x="119534" y="0"/>
                  </a:cubicBezTo>
                  <a:lnTo>
                    <a:pt x="3848962" y="0"/>
                  </a:lnTo>
                  <a:cubicBezTo>
                    <a:pt x="3914979" y="0"/>
                    <a:pt x="3968496" y="53517"/>
                    <a:pt x="3968496" y="119534"/>
                  </a:cubicBezTo>
                  <a:lnTo>
                    <a:pt x="3968496" y="597658"/>
                  </a:lnTo>
                  <a:cubicBezTo>
                    <a:pt x="3968496" y="663675"/>
                    <a:pt x="3914979" y="717192"/>
                    <a:pt x="3848962" y="717192"/>
                  </a:cubicBezTo>
                  <a:lnTo>
                    <a:pt x="119534" y="717192"/>
                  </a:lnTo>
                  <a:cubicBezTo>
                    <a:pt x="53517" y="717192"/>
                    <a:pt x="0" y="663675"/>
                    <a:pt x="0" y="597658"/>
                  </a:cubicBezTo>
                  <a:lnTo>
                    <a:pt x="0" y="119534"/>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4">
                <a:hueOff val="2079139"/>
                <a:satOff val="-9594"/>
                <a:lumOff val="353"/>
                <a:alphaOff val="0"/>
              </a:schemeClr>
            </a:fillRef>
            <a:effectRef idx="1">
              <a:schemeClr val="accent4">
                <a:hueOff val="2079139"/>
                <a:satOff val="-9594"/>
                <a:lumOff val="353"/>
                <a:alphaOff val="0"/>
              </a:schemeClr>
            </a:effectRef>
            <a:fontRef idx="minor">
              <a:schemeClr val="dk1"/>
            </a:fontRef>
          </p:style>
          <p:txBody>
            <a:bodyPr spcFirstLastPara="0" vert="horz" wrap="square" lIns="126450" tIns="80730" rIns="126450" bIns="80730" numCol="1" spcCol="1270" anchor="ctr" anchorCtr="0">
              <a:noAutofit/>
            </a:bodyPr>
            <a:lstStyle/>
            <a:p>
              <a:pPr lvl="0" algn="ctr" defTabSz="1066800" rtl="0">
                <a:lnSpc>
                  <a:spcPct val="90000"/>
                </a:lnSpc>
                <a:spcBef>
                  <a:spcPct val="0"/>
                </a:spcBef>
                <a:spcAft>
                  <a:spcPct val="35000"/>
                </a:spcAft>
              </a:pPr>
              <a:r>
                <a:rPr lang="en-US" sz="2400" b="1" kern="1200" smtClean="0"/>
                <a:t>Increase involvement in the decision-making process</a:t>
              </a:r>
              <a:endParaRPr lang="es-ES" sz="2400" kern="1200" dirty="0"/>
            </a:p>
          </p:txBody>
        </p:sp>
        <p:sp>
          <p:nvSpPr>
            <p:cNvPr id="13" name="12 Forma libre"/>
            <p:cNvSpPr/>
            <p:nvPr/>
          </p:nvSpPr>
          <p:spPr>
            <a:xfrm>
              <a:off x="1546351" y="3728022"/>
              <a:ext cx="3968496" cy="717192"/>
            </a:xfrm>
            <a:custGeom>
              <a:avLst/>
              <a:gdLst>
                <a:gd name="connsiteX0" fmla="*/ 0 w 3968496"/>
                <a:gd name="connsiteY0" fmla="*/ 119534 h 717192"/>
                <a:gd name="connsiteX1" fmla="*/ 119534 w 3968496"/>
                <a:gd name="connsiteY1" fmla="*/ 0 h 717192"/>
                <a:gd name="connsiteX2" fmla="*/ 3848962 w 3968496"/>
                <a:gd name="connsiteY2" fmla="*/ 0 h 717192"/>
                <a:gd name="connsiteX3" fmla="*/ 3968496 w 3968496"/>
                <a:gd name="connsiteY3" fmla="*/ 119534 h 717192"/>
                <a:gd name="connsiteX4" fmla="*/ 3968496 w 3968496"/>
                <a:gd name="connsiteY4" fmla="*/ 597658 h 717192"/>
                <a:gd name="connsiteX5" fmla="*/ 3848962 w 3968496"/>
                <a:gd name="connsiteY5" fmla="*/ 717192 h 717192"/>
                <a:gd name="connsiteX6" fmla="*/ 119534 w 3968496"/>
                <a:gd name="connsiteY6" fmla="*/ 717192 h 717192"/>
                <a:gd name="connsiteX7" fmla="*/ 0 w 3968496"/>
                <a:gd name="connsiteY7" fmla="*/ 597658 h 717192"/>
                <a:gd name="connsiteX8" fmla="*/ 0 w 3968496"/>
                <a:gd name="connsiteY8" fmla="*/ 119534 h 71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8496" h="717192">
                  <a:moveTo>
                    <a:pt x="0" y="119534"/>
                  </a:moveTo>
                  <a:cubicBezTo>
                    <a:pt x="0" y="53517"/>
                    <a:pt x="53517" y="0"/>
                    <a:pt x="119534" y="0"/>
                  </a:cubicBezTo>
                  <a:lnTo>
                    <a:pt x="3848962" y="0"/>
                  </a:lnTo>
                  <a:cubicBezTo>
                    <a:pt x="3914979" y="0"/>
                    <a:pt x="3968496" y="53517"/>
                    <a:pt x="3968496" y="119534"/>
                  </a:cubicBezTo>
                  <a:lnTo>
                    <a:pt x="3968496" y="597658"/>
                  </a:lnTo>
                  <a:cubicBezTo>
                    <a:pt x="3968496" y="663675"/>
                    <a:pt x="3914979" y="717192"/>
                    <a:pt x="3848962" y="717192"/>
                  </a:cubicBezTo>
                  <a:lnTo>
                    <a:pt x="119534" y="717192"/>
                  </a:lnTo>
                  <a:cubicBezTo>
                    <a:pt x="53517" y="717192"/>
                    <a:pt x="0" y="663675"/>
                    <a:pt x="0" y="597658"/>
                  </a:cubicBezTo>
                  <a:lnTo>
                    <a:pt x="0" y="119534"/>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4">
                <a:hueOff val="4158277"/>
                <a:satOff val="-19187"/>
                <a:lumOff val="706"/>
                <a:alphaOff val="0"/>
              </a:schemeClr>
            </a:fillRef>
            <a:effectRef idx="1">
              <a:schemeClr val="accent4">
                <a:hueOff val="4158277"/>
                <a:satOff val="-19187"/>
                <a:lumOff val="706"/>
                <a:alphaOff val="0"/>
              </a:schemeClr>
            </a:effectRef>
            <a:fontRef idx="minor">
              <a:schemeClr val="dk1"/>
            </a:fontRef>
          </p:style>
          <p:txBody>
            <a:bodyPr spcFirstLastPara="0" vert="horz" wrap="square" lIns="126450" tIns="80730" rIns="126450" bIns="80730" numCol="1" spcCol="1270" anchor="ctr" anchorCtr="0">
              <a:noAutofit/>
            </a:bodyPr>
            <a:lstStyle/>
            <a:p>
              <a:pPr lvl="0" algn="ctr" defTabSz="1066800" rtl="0">
                <a:lnSpc>
                  <a:spcPct val="90000"/>
                </a:lnSpc>
                <a:spcBef>
                  <a:spcPct val="0"/>
                </a:spcBef>
                <a:spcAft>
                  <a:spcPct val="35000"/>
                </a:spcAft>
              </a:pPr>
              <a:r>
                <a:rPr lang="en-US" sz="2400" b="1" kern="1200" smtClean="0"/>
                <a:t>Increase personal accountability</a:t>
              </a:r>
              <a:endParaRPr lang="es-ES" sz="2400" kern="1200" dirty="0"/>
            </a:p>
          </p:txBody>
        </p:sp>
        <p:sp>
          <p:nvSpPr>
            <p:cNvPr id="14" name="13 Forma libre"/>
            <p:cNvSpPr/>
            <p:nvPr/>
          </p:nvSpPr>
          <p:spPr>
            <a:xfrm>
              <a:off x="1546351" y="4481073"/>
              <a:ext cx="3968496" cy="717192"/>
            </a:xfrm>
            <a:custGeom>
              <a:avLst/>
              <a:gdLst>
                <a:gd name="connsiteX0" fmla="*/ 0 w 3968496"/>
                <a:gd name="connsiteY0" fmla="*/ 119534 h 717192"/>
                <a:gd name="connsiteX1" fmla="*/ 119534 w 3968496"/>
                <a:gd name="connsiteY1" fmla="*/ 0 h 717192"/>
                <a:gd name="connsiteX2" fmla="*/ 3848962 w 3968496"/>
                <a:gd name="connsiteY2" fmla="*/ 0 h 717192"/>
                <a:gd name="connsiteX3" fmla="*/ 3968496 w 3968496"/>
                <a:gd name="connsiteY3" fmla="*/ 119534 h 717192"/>
                <a:gd name="connsiteX4" fmla="*/ 3968496 w 3968496"/>
                <a:gd name="connsiteY4" fmla="*/ 597658 h 717192"/>
                <a:gd name="connsiteX5" fmla="*/ 3848962 w 3968496"/>
                <a:gd name="connsiteY5" fmla="*/ 717192 h 717192"/>
                <a:gd name="connsiteX6" fmla="*/ 119534 w 3968496"/>
                <a:gd name="connsiteY6" fmla="*/ 717192 h 717192"/>
                <a:gd name="connsiteX7" fmla="*/ 0 w 3968496"/>
                <a:gd name="connsiteY7" fmla="*/ 597658 h 717192"/>
                <a:gd name="connsiteX8" fmla="*/ 0 w 3968496"/>
                <a:gd name="connsiteY8" fmla="*/ 119534 h 71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8496" h="717192">
                  <a:moveTo>
                    <a:pt x="0" y="119534"/>
                  </a:moveTo>
                  <a:cubicBezTo>
                    <a:pt x="0" y="53517"/>
                    <a:pt x="53517" y="0"/>
                    <a:pt x="119534" y="0"/>
                  </a:cubicBezTo>
                  <a:lnTo>
                    <a:pt x="3848962" y="0"/>
                  </a:lnTo>
                  <a:cubicBezTo>
                    <a:pt x="3914979" y="0"/>
                    <a:pt x="3968496" y="53517"/>
                    <a:pt x="3968496" y="119534"/>
                  </a:cubicBezTo>
                  <a:lnTo>
                    <a:pt x="3968496" y="597658"/>
                  </a:lnTo>
                  <a:cubicBezTo>
                    <a:pt x="3968496" y="663675"/>
                    <a:pt x="3914979" y="717192"/>
                    <a:pt x="3848962" y="717192"/>
                  </a:cubicBezTo>
                  <a:lnTo>
                    <a:pt x="119534" y="717192"/>
                  </a:lnTo>
                  <a:cubicBezTo>
                    <a:pt x="53517" y="717192"/>
                    <a:pt x="0" y="663675"/>
                    <a:pt x="0" y="597658"/>
                  </a:cubicBezTo>
                  <a:lnTo>
                    <a:pt x="0" y="119534"/>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4">
                <a:hueOff val="6237416"/>
                <a:satOff val="-28781"/>
                <a:lumOff val="1059"/>
                <a:alphaOff val="0"/>
              </a:schemeClr>
            </a:fillRef>
            <a:effectRef idx="1">
              <a:schemeClr val="accent4">
                <a:hueOff val="6237416"/>
                <a:satOff val="-28781"/>
                <a:lumOff val="1059"/>
                <a:alphaOff val="0"/>
              </a:schemeClr>
            </a:effectRef>
            <a:fontRef idx="minor">
              <a:schemeClr val="dk1"/>
            </a:fontRef>
          </p:style>
          <p:txBody>
            <a:bodyPr spcFirstLastPara="0" vert="horz" wrap="square" lIns="126450" tIns="80730" rIns="126450" bIns="80730" numCol="1" spcCol="1270" anchor="ctr" anchorCtr="0">
              <a:noAutofit/>
            </a:bodyPr>
            <a:lstStyle/>
            <a:p>
              <a:pPr lvl="0" algn="ctr" defTabSz="1066800" rtl="0">
                <a:lnSpc>
                  <a:spcPct val="90000"/>
                </a:lnSpc>
                <a:spcBef>
                  <a:spcPct val="0"/>
                </a:spcBef>
                <a:spcAft>
                  <a:spcPct val="35000"/>
                </a:spcAft>
              </a:pPr>
              <a:r>
                <a:rPr lang="en-US" sz="2400" b="1" kern="1200" smtClean="0"/>
                <a:t>Elicit feedback from others</a:t>
              </a:r>
              <a:endParaRPr lang="es-ES" sz="2400" kern="1200" dirty="0"/>
            </a:p>
          </p:txBody>
        </p:sp>
        <p:sp>
          <p:nvSpPr>
            <p:cNvPr id="15" name="14 Forma libre"/>
            <p:cNvSpPr/>
            <p:nvPr/>
          </p:nvSpPr>
          <p:spPr>
            <a:xfrm>
              <a:off x="1546351" y="5234125"/>
              <a:ext cx="3968496" cy="717192"/>
            </a:xfrm>
            <a:custGeom>
              <a:avLst/>
              <a:gdLst>
                <a:gd name="connsiteX0" fmla="*/ 0 w 3968496"/>
                <a:gd name="connsiteY0" fmla="*/ 119534 h 717192"/>
                <a:gd name="connsiteX1" fmla="*/ 119534 w 3968496"/>
                <a:gd name="connsiteY1" fmla="*/ 0 h 717192"/>
                <a:gd name="connsiteX2" fmla="*/ 3848962 w 3968496"/>
                <a:gd name="connsiteY2" fmla="*/ 0 h 717192"/>
                <a:gd name="connsiteX3" fmla="*/ 3968496 w 3968496"/>
                <a:gd name="connsiteY3" fmla="*/ 119534 h 717192"/>
                <a:gd name="connsiteX4" fmla="*/ 3968496 w 3968496"/>
                <a:gd name="connsiteY4" fmla="*/ 597658 h 717192"/>
                <a:gd name="connsiteX5" fmla="*/ 3848962 w 3968496"/>
                <a:gd name="connsiteY5" fmla="*/ 717192 h 717192"/>
                <a:gd name="connsiteX6" fmla="*/ 119534 w 3968496"/>
                <a:gd name="connsiteY6" fmla="*/ 717192 h 717192"/>
                <a:gd name="connsiteX7" fmla="*/ 0 w 3968496"/>
                <a:gd name="connsiteY7" fmla="*/ 597658 h 717192"/>
                <a:gd name="connsiteX8" fmla="*/ 0 w 3968496"/>
                <a:gd name="connsiteY8" fmla="*/ 119534 h 71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8496" h="717192">
                  <a:moveTo>
                    <a:pt x="0" y="119534"/>
                  </a:moveTo>
                  <a:cubicBezTo>
                    <a:pt x="0" y="53517"/>
                    <a:pt x="53517" y="0"/>
                    <a:pt x="119534" y="0"/>
                  </a:cubicBezTo>
                  <a:lnTo>
                    <a:pt x="3848962" y="0"/>
                  </a:lnTo>
                  <a:cubicBezTo>
                    <a:pt x="3914979" y="0"/>
                    <a:pt x="3968496" y="53517"/>
                    <a:pt x="3968496" y="119534"/>
                  </a:cubicBezTo>
                  <a:lnTo>
                    <a:pt x="3968496" y="597658"/>
                  </a:lnTo>
                  <a:cubicBezTo>
                    <a:pt x="3968496" y="663675"/>
                    <a:pt x="3914979" y="717192"/>
                    <a:pt x="3848962" y="717192"/>
                  </a:cubicBezTo>
                  <a:lnTo>
                    <a:pt x="119534" y="717192"/>
                  </a:lnTo>
                  <a:cubicBezTo>
                    <a:pt x="53517" y="717192"/>
                    <a:pt x="0" y="663675"/>
                    <a:pt x="0" y="597658"/>
                  </a:cubicBezTo>
                  <a:lnTo>
                    <a:pt x="0" y="119534"/>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4">
                <a:hueOff val="8316554"/>
                <a:satOff val="-38374"/>
                <a:lumOff val="1412"/>
                <a:alphaOff val="0"/>
              </a:schemeClr>
            </a:fillRef>
            <a:effectRef idx="1">
              <a:schemeClr val="accent4">
                <a:hueOff val="8316554"/>
                <a:satOff val="-38374"/>
                <a:lumOff val="1412"/>
                <a:alphaOff val="0"/>
              </a:schemeClr>
            </a:effectRef>
            <a:fontRef idx="minor">
              <a:schemeClr val="dk1"/>
            </a:fontRef>
          </p:style>
          <p:txBody>
            <a:bodyPr spcFirstLastPara="0" vert="horz" wrap="square" lIns="126450" tIns="80730" rIns="126450" bIns="80730" numCol="1" spcCol="1270" anchor="ctr" anchorCtr="0">
              <a:noAutofit/>
            </a:bodyPr>
            <a:lstStyle/>
            <a:p>
              <a:pPr lvl="0" algn="ctr" defTabSz="1066800" rtl="0">
                <a:lnSpc>
                  <a:spcPct val="90000"/>
                </a:lnSpc>
                <a:spcBef>
                  <a:spcPct val="0"/>
                </a:spcBef>
                <a:spcAft>
                  <a:spcPct val="35000"/>
                </a:spcAft>
              </a:pPr>
              <a:r>
                <a:rPr lang="en-US" sz="2400" b="1" kern="1200" smtClean="0"/>
                <a:t>Standardize the decision-making process</a:t>
              </a:r>
              <a:endParaRPr lang="es-ES" sz="2400" kern="1200" dirty="0"/>
            </a:p>
          </p:txBody>
        </p:sp>
        <p:sp>
          <p:nvSpPr>
            <p:cNvPr id="16" name="15 Forma libre"/>
            <p:cNvSpPr/>
            <p:nvPr/>
          </p:nvSpPr>
          <p:spPr>
            <a:xfrm>
              <a:off x="1546351" y="5987177"/>
              <a:ext cx="3968496" cy="717192"/>
            </a:xfrm>
            <a:custGeom>
              <a:avLst/>
              <a:gdLst>
                <a:gd name="connsiteX0" fmla="*/ 0 w 3968496"/>
                <a:gd name="connsiteY0" fmla="*/ 119534 h 717192"/>
                <a:gd name="connsiteX1" fmla="*/ 119534 w 3968496"/>
                <a:gd name="connsiteY1" fmla="*/ 0 h 717192"/>
                <a:gd name="connsiteX2" fmla="*/ 3848962 w 3968496"/>
                <a:gd name="connsiteY2" fmla="*/ 0 h 717192"/>
                <a:gd name="connsiteX3" fmla="*/ 3968496 w 3968496"/>
                <a:gd name="connsiteY3" fmla="*/ 119534 h 717192"/>
                <a:gd name="connsiteX4" fmla="*/ 3968496 w 3968496"/>
                <a:gd name="connsiteY4" fmla="*/ 597658 h 717192"/>
                <a:gd name="connsiteX5" fmla="*/ 3848962 w 3968496"/>
                <a:gd name="connsiteY5" fmla="*/ 717192 h 717192"/>
                <a:gd name="connsiteX6" fmla="*/ 119534 w 3968496"/>
                <a:gd name="connsiteY6" fmla="*/ 717192 h 717192"/>
                <a:gd name="connsiteX7" fmla="*/ 0 w 3968496"/>
                <a:gd name="connsiteY7" fmla="*/ 597658 h 717192"/>
                <a:gd name="connsiteX8" fmla="*/ 0 w 3968496"/>
                <a:gd name="connsiteY8" fmla="*/ 119534 h 71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8496" h="717192">
                  <a:moveTo>
                    <a:pt x="0" y="119534"/>
                  </a:moveTo>
                  <a:cubicBezTo>
                    <a:pt x="0" y="53517"/>
                    <a:pt x="53517" y="0"/>
                    <a:pt x="119534" y="0"/>
                  </a:cubicBezTo>
                  <a:lnTo>
                    <a:pt x="3848962" y="0"/>
                  </a:lnTo>
                  <a:cubicBezTo>
                    <a:pt x="3914979" y="0"/>
                    <a:pt x="3968496" y="53517"/>
                    <a:pt x="3968496" y="119534"/>
                  </a:cubicBezTo>
                  <a:lnTo>
                    <a:pt x="3968496" y="597658"/>
                  </a:lnTo>
                  <a:cubicBezTo>
                    <a:pt x="3968496" y="663675"/>
                    <a:pt x="3914979" y="717192"/>
                    <a:pt x="3848962" y="717192"/>
                  </a:cubicBezTo>
                  <a:lnTo>
                    <a:pt x="119534" y="717192"/>
                  </a:lnTo>
                  <a:cubicBezTo>
                    <a:pt x="53517" y="717192"/>
                    <a:pt x="0" y="663675"/>
                    <a:pt x="0" y="597658"/>
                  </a:cubicBezTo>
                  <a:lnTo>
                    <a:pt x="0" y="119534"/>
                  </a:ln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4">
                <a:hueOff val="10395693"/>
                <a:satOff val="-47968"/>
                <a:lumOff val="1765"/>
                <a:alphaOff val="0"/>
              </a:schemeClr>
            </a:fillRef>
            <a:effectRef idx="1">
              <a:schemeClr val="accent4">
                <a:hueOff val="10395693"/>
                <a:satOff val="-47968"/>
                <a:lumOff val="1765"/>
                <a:alphaOff val="0"/>
              </a:schemeClr>
            </a:effectRef>
            <a:fontRef idx="minor">
              <a:schemeClr val="dk1"/>
            </a:fontRef>
          </p:style>
          <p:txBody>
            <a:bodyPr spcFirstLastPara="0" vert="horz" wrap="square" lIns="126450" tIns="80730" rIns="126450" bIns="80730" numCol="1" spcCol="1270" anchor="ctr" anchorCtr="0">
              <a:noAutofit/>
            </a:bodyPr>
            <a:lstStyle/>
            <a:p>
              <a:pPr lvl="0" algn="ctr" defTabSz="1066800" rtl="0">
                <a:lnSpc>
                  <a:spcPct val="90000"/>
                </a:lnSpc>
                <a:spcBef>
                  <a:spcPct val="0"/>
                </a:spcBef>
                <a:spcAft>
                  <a:spcPct val="35000"/>
                </a:spcAft>
              </a:pPr>
              <a:r>
                <a:rPr lang="en-US" sz="2400" b="1" kern="1200" smtClean="0"/>
                <a:t>Create favorable conditions for decision making</a:t>
              </a:r>
              <a:endParaRPr lang="es-ES" sz="2400" kern="1200" dirty="0"/>
            </a:p>
          </p:txBody>
        </p:sp>
      </p:grpSp>
    </p:spTree>
    <p:extLst>
      <p:ext uri="{BB962C8B-B14F-4D97-AF65-F5344CB8AC3E}">
        <p14:creationId xmlns:p14="http://schemas.microsoft.com/office/powerpoint/2010/main" val="4088225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812800" y="1129177"/>
            <a:ext cx="10319657" cy="1377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CuadroTexto"/>
          <p:cNvSpPr txBox="1"/>
          <p:nvPr/>
        </p:nvSpPr>
        <p:spPr>
          <a:xfrm>
            <a:off x="2510971" y="37942"/>
            <a:ext cx="8824686" cy="707886"/>
          </a:xfrm>
          <a:prstGeom prst="rect">
            <a:avLst/>
          </a:prstGeom>
          <a:noFill/>
        </p:spPr>
        <p:txBody>
          <a:bodyPr wrap="square" rtlCol="0">
            <a:spAutoFit/>
          </a:bodyPr>
          <a:lstStyle/>
          <a:p>
            <a:r>
              <a:rPr lang="en-US" sz="4000" b="1" dirty="0"/>
              <a:t>Mitigating strategies </a:t>
            </a:r>
            <a:endParaRPr lang="es-ES" sz="4000" b="1" dirty="0"/>
          </a:p>
        </p:txBody>
      </p:sp>
      <p:grpSp>
        <p:nvGrpSpPr>
          <p:cNvPr id="6" name="5 Grupo"/>
          <p:cNvGrpSpPr/>
          <p:nvPr/>
        </p:nvGrpSpPr>
        <p:grpSpPr>
          <a:xfrm>
            <a:off x="183256" y="391889"/>
            <a:ext cx="11471714" cy="6125357"/>
            <a:chOff x="183256" y="391889"/>
            <a:chExt cx="11471714" cy="6125357"/>
          </a:xfrm>
        </p:grpSpPr>
        <p:sp>
          <p:nvSpPr>
            <p:cNvPr id="8" name="7 Elipse"/>
            <p:cNvSpPr/>
            <p:nvPr/>
          </p:nvSpPr>
          <p:spPr>
            <a:xfrm>
              <a:off x="183256" y="391889"/>
              <a:ext cx="1949974" cy="1949974"/>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9" name="8 Forma libre"/>
            <p:cNvSpPr/>
            <p:nvPr/>
          </p:nvSpPr>
          <p:spPr>
            <a:xfrm>
              <a:off x="1251141" y="556681"/>
              <a:ext cx="10403829" cy="1949974"/>
            </a:xfrm>
            <a:custGeom>
              <a:avLst/>
              <a:gdLst>
                <a:gd name="connsiteX0" fmla="*/ 0 w 10403829"/>
                <a:gd name="connsiteY0" fmla="*/ 0 h 1949974"/>
                <a:gd name="connsiteX1" fmla="*/ 10403829 w 10403829"/>
                <a:gd name="connsiteY1" fmla="*/ 0 h 1949974"/>
                <a:gd name="connsiteX2" fmla="*/ 10403829 w 10403829"/>
                <a:gd name="connsiteY2" fmla="*/ 1949974 h 1949974"/>
                <a:gd name="connsiteX3" fmla="*/ 0 w 10403829"/>
                <a:gd name="connsiteY3" fmla="*/ 1949974 h 1949974"/>
                <a:gd name="connsiteX4" fmla="*/ 0 w 10403829"/>
                <a:gd name="connsiteY4" fmla="*/ 0 h 194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829" h="1949974">
                  <a:moveTo>
                    <a:pt x="0" y="0"/>
                  </a:moveTo>
                  <a:lnTo>
                    <a:pt x="10403829" y="0"/>
                  </a:lnTo>
                  <a:lnTo>
                    <a:pt x="10403829" y="1949974"/>
                  </a:lnTo>
                  <a:lnTo>
                    <a:pt x="0" y="19499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5560" rIns="0" bIns="35560" numCol="1" spcCol="1270" anchor="ctr" anchorCtr="0">
              <a:noAutofit/>
            </a:bodyPr>
            <a:lstStyle/>
            <a:p>
              <a:pPr lvl="0" algn="l" defTabSz="1244600" rtl="0">
                <a:lnSpc>
                  <a:spcPct val="90000"/>
                </a:lnSpc>
                <a:spcBef>
                  <a:spcPct val="0"/>
                </a:spcBef>
                <a:spcAft>
                  <a:spcPct val="35000"/>
                </a:spcAft>
              </a:pPr>
              <a:r>
                <a:rPr lang="en-US" sz="2800" kern="1200" dirty="0" smtClean="0"/>
                <a:t>In some cases, simply </a:t>
              </a:r>
              <a:r>
                <a:rPr lang="en-US" sz="2800" u="sng" kern="1200" dirty="0" smtClean="0">
                  <a:solidFill>
                    <a:srgbClr val="0070C0"/>
                  </a:solidFill>
                </a:rPr>
                <a:t>being aware of a certain bias can help you reduce its impact</a:t>
              </a:r>
              <a:r>
                <a:rPr lang="en-US" sz="2800" kern="1200" dirty="0" smtClean="0"/>
                <a:t>.</a:t>
              </a:r>
              <a:endParaRPr lang="es-ES" sz="2800" kern="1200" dirty="0"/>
            </a:p>
          </p:txBody>
        </p:sp>
        <p:sp>
          <p:nvSpPr>
            <p:cNvPr id="10" name="9 Elipse"/>
            <p:cNvSpPr/>
            <p:nvPr/>
          </p:nvSpPr>
          <p:spPr>
            <a:xfrm>
              <a:off x="212291" y="2196376"/>
              <a:ext cx="1949974" cy="1949974"/>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1" name="10 Forma libre"/>
            <p:cNvSpPr/>
            <p:nvPr/>
          </p:nvSpPr>
          <p:spPr>
            <a:xfrm>
              <a:off x="1245328" y="2303449"/>
              <a:ext cx="10403829" cy="1949974"/>
            </a:xfrm>
            <a:custGeom>
              <a:avLst/>
              <a:gdLst>
                <a:gd name="connsiteX0" fmla="*/ 0 w 10403829"/>
                <a:gd name="connsiteY0" fmla="*/ 0 h 1949974"/>
                <a:gd name="connsiteX1" fmla="*/ 10403829 w 10403829"/>
                <a:gd name="connsiteY1" fmla="*/ 0 h 1949974"/>
                <a:gd name="connsiteX2" fmla="*/ 10403829 w 10403829"/>
                <a:gd name="connsiteY2" fmla="*/ 1949974 h 1949974"/>
                <a:gd name="connsiteX3" fmla="*/ 0 w 10403829"/>
                <a:gd name="connsiteY3" fmla="*/ 1949974 h 1949974"/>
                <a:gd name="connsiteX4" fmla="*/ 0 w 10403829"/>
                <a:gd name="connsiteY4" fmla="*/ 0 h 194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829" h="1949974">
                  <a:moveTo>
                    <a:pt x="0" y="0"/>
                  </a:moveTo>
                  <a:lnTo>
                    <a:pt x="10403829" y="0"/>
                  </a:lnTo>
                  <a:lnTo>
                    <a:pt x="10403829" y="1949974"/>
                  </a:lnTo>
                  <a:lnTo>
                    <a:pt x="0" y="19499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5560" rIns="0" bIns="35560" numCol="1" spcCol="1270" anchor="ctr" anchorCtr="0">
              <a:noAutofit/>
            </a:bodyPr>
            <a:lstStyle/>
            <a:p>
              <a:pPr lvl="0" defTabSz="1244600">
                <a:lnSpc>
                  <a:spcPct val="90000"/>
                </a:lnSpc>
                <a:spcBef>
                  <a:spcPct val="0"/>
                </a:spcBef>
                <a:spcAft>
                  <a:spcPct val="35000"/>
                </a:spcAft>
              </a:pPr>
              <a:r>
                <a:rPr lang="en-US" sz="2800" i="1" u="sng" dirty="0">
                  <a:solidFill>
                    <a:schemeClr val="accent1">
                      <a:lumMod val="75000"/>
                    </a:schemeClr>
                  </a:solidFill>
                </a:rPr>
                <a:t>The same information, presented in two different ways to the same person, can lead to two very different outcomes</a:t>
              </a:r>
              <a:r>
                <a:rPr lang="en-US" sz="2800" dirty="0"/>
                <a:t>. By modifying the way you present information to people, you can reduce the influence of certain cognitive biases</a:t>
              </a:r>
              <a:endParaRPr lang="es-ES" sz="2800" kern="1200" dirty="0"/>
            </a:p>
          </p:txBody>
        </p:sp>
        <p:sp>
          <p:nvSpPr>
            <p:cNvPr id="12" name="11 Elipse"/>
            <p:cNvSpPr/>
            <p:nvPr/>
          </p:nvSpPr>
          <p:spPr>
            <a:xfrm>
              <a:off x="183256" y="4131843"/>
              <a:ext cx="1949974" cy="1949974"/>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14" name="13 Forma libre"/>
            <p:cNvSpPr/>
            <p:nvPr/>
          </p:nvSpPr>
          <p:spPr>
            <a:xfrm>
              <a:off x="1245329" y="4567272"/>
              <a:ext cx="10403829" cy="1949974"/>
            </a:xfrm>
            <a:custGeom>
              <a:avLst/>
              <a:gdLst>
                <a:gd name="connsiteX0" fmla="*/ 0 w 10403829"/>
                <a:gd name="connsiteY0" fmla="*/ 0 h 1949974"/>
                <a:gd name="connsiteX1" fmla="*/ 10403829 w 10403829"/>
                <a:gd name="connsiteY1" fmla="*/ 0 h 1949974"/>
                <a:gd name="connsiteX2" fmla="*/ 10403829 w 10403829"/>
                <a:gd name="connsiteY2" fmla="*/ 1949974 h 1949974"/>
                <a:gd name="connsiteX3" fmla="*/ 0 w 10403829"/>
                <a:gd name="connsiteY3" fmla="*/ 1949974 h 1949974"/>
                <a:gd name="connsiteX4" fmla="*/ 0 w 10403829"/>
                <a:gd name="connsiteY4" fmla="*/ 0 h 194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829" h="1949974">
                  <a:moveTo>
                    <a:pt x="0" y="0"/>
                  </a:moveTo>
                  <a:lnTo>
                    <a:pt x="10403829" y="0"/>
                  </a:lnTo>
                  <a:lnTo>
                    <a:pt x="10403829" y="1949974"/>
                  </a:lnTo>
                  <a:lnTo>
                    <a:pt x="0" y="19499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5560" rIns="0" bIns="35560" numCol="1" spcCol="1270" anchor="ctr" anchorCtr="0">
              <a:noAutofit/>
            </a:bodyPr>
            <a:lstStyle/>
            <a:p>
              <a:pPr lvl="0" defTabSz="1244600">
                <a:lnSpc>
                  <a:spcPct val="90000"/>
                </a:lnSpc>
                <a:spcBef>
                  <a:spcPct val="0"/>
                </a:spcBef>
                <a:spcAft>
                  <a:spcPct val="35000"/>
                </a:spcAft>
              </a:pPr>
              <a:r>
                <a:rPr lang="en-US" sz="2800" dirty="0"/>
                <a:t>When it comes to mitigating biasing, </a:t>
              </a:r>
              <a:r>
                <a:rPr lang="en-US" sz="2800" i="1" u="sng" dirty="0">
                  <a:solidFill>
                    <a:schemeClr val="accent1">
                      <a:lumMod val="75000"/>
                    </a:schemeClr>
                  </a:solidFill>
                </a:rPr>
                <a:t>using simple explanations is generally preferable to using complex ones</a:t>
              </a:r>
              <a:r>
                <a:rPr lang="en-US" sz="2800" dirty="0"/>
                <a:t>.  People who encounter a complex explanation to reject it in favor of a simpler alternative.</a:t>
              </a:r>
              <a:endParaRPr lang="es-ES" sz="2800" kern="1200" dirty="0"/>
            </a:p>
          </p:txBody>
        </p:sp>
      </p:grpSp>
    </p:spTree>
    <p:extLst>
      <p:ext uri="{BB962C8B-B14F-4D97-AF65-F5344CB8AC3E}">
        <p14:creationId xmlns:p14="http://schemas.microsoft.com/office/powerpoint/2010/main" val="3872856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812800" y="1129177"/>
            <a:ext cx="10319657" cy="1377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CuadroTexto"/>
          <p:cNvSpPr txBox="1"/>
          <p:nvPr/>
        </p:nvSpPr>
        <p:spPr>
          <a:xfrm>
            <a:off x="2510971" y="37942"/>
            <a:ext cx="8824686" cy="707886"/>
          </a:xfrm>
          <a:prstGeom prst="rect">
            <a:avLst/>
          </a:prstGeom>
          <a:noFill/>
        </p:spPr>
        <p:txBody>
          <a:bodyPr wrap="square" rtlCol="0">
            <a:spAutoFit/>
          </a:bodyPr>
          <a:lstStyle/>
          <a:p>
            <a:r>
              <a:rPr lang="en-US" sz="4000" b="1" dirty="0"/>
              <a:t>Mitigating strategies </a:t>
            </a:r>
            <a:endParaRPr lang="es-ES" sz="4000" b="1" dirty="0"/>
          </a:p>
        </p:txBody>
      </p:sp>
      <p:graphicFrame>
        <p:nvGraphicFramePr>
          <p:cNvPr id="15" name="14 Diagrama"/>
          <p:cNvGraphicFramePr/>
          <p:nvPr>
            <p:extLst>
              <p:ext uri="{D42A27DB-BD31-4B8C-83A1-F6EECF244321}">
                <p14:modId xmlns:p14="http://schemas.microsoft.com/office/powerpoint/2010/main" val="253161074"/>
              </p:ext>
            </p:extLst>
          </p:nvPr>
        </p:nvGraphicFramePr>
        <p:xfrm>
          <a:off x="0" y="664342"/>
          <a:ext cx="11829143" cy="5686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264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812800" y="1129177"/>
            <a:ext cx="10319657" cy="1377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CuadroTexto"/>
          <p:cNvSpPr txBox="1"/>
          <p:nvPr/>
        </p:nvSpPr>
        <p:spPr>
          <a:xfrm>
            <a:off x="2510971" y="37942"/>
            <a:ext cx="8824686" cy="707886"/>
          </a:xfrm>
          <a:prstGeom prst="rect">
            <a:avLst/>
          </a:prstGeom>
          <a:noFill/>
        </p:spPr>
        <p:txBody>
          <a:bodyPr wrap="square" rtlCol="0">
            <a:spAutoFit/>
          </a:bodyPr>
          <a:lstStyle/>
          <a:p>
            <a:r>
              <a:rPr lang="en-US" sz="4000" b="1" dirty="0"/>
              <a:t>Mitigating strategies </a:t>
            </a:r>
            <a:endParaRPr lang="es-ES" sz="4000" b="1" dirty="0"/>
          </a:p>
        </p:txBody>
      </p:sp>
      <p:grpSp>
        <p:nvGrpSpPr>
          <p:cNvPr id="3" name="2 Grupo"/>
          <p:cNvGrpSpPr/>
          <p:nvPr/>
        </p:nvGrpSpPr>
        <p:grpSpPr>
          <a:xfrm>
            <a:off x="102478" y="841281"/>
            <a:ext cx="11518366" cy="5921265"/>
            <a:chOff x="102478" y="841281"/>
            <a:chExt cx="11518366" cy="5921265"/>
          </a:xfrm>
        </p:grpSpPr>
        <p:sp>
          <p:nvSpPr>
            <p:cNvPr id="5" name="4 Elipse"/>
            <p:cNvSpPr/>
            <p:nvPr/>
          </p:nvSpPr>
          <p:spPr>
            <a:xfrm>
              <a:off x="102478" y="841281"/>
              <a:ext cx="1973755" cy="1973755"/>
            </a:xfrm>
            <a:prstGeom prst="ellipse">
              <a:avLst/>
            </a:prstGeom>
            <a:solidFill>
              <a:srgbClr val="FFC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6" name="5 Forma libre"/>
            <p:cNvSpPr/>
            <p:nvPr/>
          </p:nvSpPr>
          <p:spPr>
            <a:xfrm>
              <a:off x="1089355" y="841281"/>
              <a:ext cx="10530705" cy="1973755"/>
            </a:xfrm>
            <a:custGeom>
              <a:avLst/>
              <a:gdLst>
                <a:gd name="connsiteX0" fmla="*/ 0 w 10530705"/>
                <a:gd name="connsiteY0" fmla="*/ 0 h 1973755"/>
                <a:gd name="connsiteX1" fmla="*/ 10530705 w 10530705"/>
                <a:gd name="connsiteY1" fmla="*/ 0 h 1973755"/>
                <a:gd name="connsiteX2" fmla="*/ 10530705 w 10530705"/>
                <a:gd name="connsiteY2" fmla="*/ 1973755 h 1973755"/>
                <a:gd name="connsiteX3" fmla="*/ 0 w 10530705"/>
                <a:gd name="connsiteY3" fmla="*/ 1973755 h 1973755"/>
                <a:gd name="connsiteX4" fmla="*/ 0 w 10530705"/>
                <a:gd name="connsiteY4" fmla="*/ 0 h 1973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705" h="1973755">
                  <a:moveTo>
                    <a:pt x="0" y="0"/>
                  </a:moveTo>
                  <a:lnTo>
                    <a:pt x="10530705" y="0"/>
                  </a:lnTo>
                  <a:lnTo>
                    <a:pt x="10530705" y="1973755"/>
                  </a:lnTo>
                  <a:lnTo>
                    <a:pt x="0" y="19737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5560" rIns="0" bIns="35560" numCol="1" spcCol="1270" anchor="ctr" anchorCtr="0">
              <a:noAutofit/>
            </a:bodyPr>
            <a:lstStyle/>
            <a:p>
              <a:pPr lvl="0" algn="l" defTabSz="1244600" rtl="0">
                <a:lnSpc>
                  <a:spcPct val="90000"/>
                </a:lnSpc>
                <a:spcBef>
                  <a:spcPct val="0"/>
                </a:spcBef>
                <a:spcAft>
                  <a:spcPct val="35000"/>
                </a:spcAft>
              </a:pPr>
              <a:r>
                <a:rPr lang="en-US" sz="2800" kern="1200" dirty="0" smtClean="0"/>
                <a:t>Increasing how involved people feel about a certain decision and how much they care about it can reduce certain cognitive biases</a:t>
              </a:r>
              <a:endParaRPr lang="es-ES" sz="2800" kern="1200" dirty="0"/>
            </a:p>
          </p:txBody>
        </p:sp>
        <p:sp>
          <p:nvSpPr>
            <p:cNvPr id="8" name="7 Elipse"/>
            <p:cNvSpPr/>
            <p:nvPr/>
          </p:nvSpPr>
          <p:spPr>
            <a:xfrm>
              <a:off x="102478" y="2815036"/>
              <a:ext cx="1973755" cy="1973755"/>
            </a:xfrm>
            <a:prstGeom prst="ellipse">
              <a:avLst/>
            </a:prstGeom>
            <a:solidFill>
              <a:srgbClr val="FFFF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9" name="8 Forma libre"/>
            <p:cNvSpPr/>
            <p:nvPr/>
          </p:nvSpPr>
          <p:spPr>
            <a:xfrm>
              <a:off x="1090139" y="2640865"/>
              <a:ext cx="10530705" cy="1973755"/>
            </a:xfrm>
            <a:custGeom>
              <a:avLst/>
              <a:gdLst>
                <a:gd name="connsiteX0" fmla="*/ 0 w 10530705"/>
                <a:gd name="connsiteY0" fmla="*/ 0 h 1973755"/>
                <a:gd name="connsiteX1" fmla="*/ 10530705 w 10530705"/>
                <a:gd name="connsiteY1" fmla="*/ 0 h 1973755"/>
                <a:gd name="connsiteX2" fmla="*/ 10530705 w 10530705"/>
                <a:gd name="connsiteY2" fmla="*/ 1973755 h 1973755"/>
                <a:gd name="connsiteX3" fmla="*/ 0 w 10530705"/>
                <a:gd name="connsiteY3" fmla="*/ 1973755 h 1973755"/>
                <a:gd name="connsiteX4" fmla="*/ 0 w 10530705"/>
                <a:gd name="connsiteY4" fmla="*/ 0 h 1973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705" h="1973755">
                  <a:moveTo>
                    <a:pt x="0" y="0"/>
                  </a:moveTo>
                  <a:lnTo>
                    <a:pt x="10530705" y="0"/>
                  </a:lnTo>
                  <a:lnTo>
                    <a:pt x="10530705" y="1973755"/>
                  </a:lnTo>
                  <a:lnTo>
                    <a:pt x="0" y="19737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5560" rIns="0" bIns="35560" numCol="1" spcCol="1270" anchor="ctr" anchorCtr="0">
              <a:noAutofit/>
            </a:bodyPr>
            <a:lstStyle/>
            <a:p>
              <a:pPr lvl="0" defTabSz="1244600">
                <a:lnSpc>
                  <a:spcPct val="90000"/>
                </a:lnSpc>
                <a:spcBef>
                  <a:spcPct val="0"/>
                </a:spcBef>
                <a:spcAft>
                  <a:spcPct val="35000"/>
                </a:spcAft>
              </a:pPr>
              <a:r>
                <a:rPr lang="en-US" sz="2800" i="1" u="sng" dirty="0">
                  <a:solidFill>
                    <a:srgbClr val="0070C0"/>
                  </a:solidFill>
                </a:rPr>
                <a:t>When they will be held accountable for their decisions , they tend to put more effort into the decision-making process, </a:t>
              </a:r>
              <a:r>
                <a:rPr lang="en-US" sz="2800" dirty="0">
                  <a:solidFill>
                    <a:schemeClr val="tx1"/>
                  </a:solidFill>
                </a:rPr>
                <a:t>which can sometimes help people mitigate certain cognitive biases</a:t>
              </a:r>
              <a:endParaRPr lang="es-ES" sz="2800" kern="1200" dirty="0">
                <a:solidFill>
                  <a:schemeClr val="tx1"/>
                </a:solidFill>
              </a:endParaRPr>
            </a:p>
          </p:txBody>
        </p:sp>
        <p:sp>
          <p:nvSpPr>
            <p:cNvPr id="10" name="9 Elipse"/>
            <p:cNvSpPr/>
            <p:nvPr/>
          </p:nvSpPr>
          <p:spPr>
            <a:xfrm>
              <a:off x="102478" y="4788791"/>
              <a:ext cx="1973755" cy="1973755"/>
            </a:xfrm>
            <a:prstGeom prst="ellipse">
              <a:avLst/>
            </a:prstGeom>
            <a:solidFill>
              <a:srgbClr val="00B05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1" name="10 Forma libre"/>
            <p:cNvSpPr/>
            <p:nvPr/>
          </p:nvSpPr>
          <p:spPr>
            <a:xfrm>
              <a:off x="1089355" y="4788791"/>
              <a:ext cx="10530705" cy="1973755"/>
            </a:xfrm>
            <a:custGeom>
              <a:avLst/>
              <a:gdLst>
                <a:gd name="connsiteX0" fmla="*/ 0 w 10530705"/>
                <a:gd name="connsiteY0" fmla="*/ 0 h 1973755"/>
                <a:gd name="connsiteX1" fmla="*/ 10530705 w 10530705"/>
                <a:gd name="connsiteY1" fmla="*/ 0 h 1973755"/>
                <a:gd name="connsiteX2" fmla="*/ 10530705 w 10530705"/>
                <a:gd name="connsiteY2" fmla="*/ 1973755 h 1973755"/>
                <a:gd name="connsiteX3" fmla="*/ 0 w 10530705"/>
                <a:gd name="connsiteY3" fmla="*/ 1973755 h 1973755"/>
                <a:gd name="connsiteX4" fmla="*/ 0 w 10530705"/>
                <a:gd name="connsiteY4" fmla="*/ 0 h 1973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705" h="1973755">
                  <a:moveTo>
                    <a:pt x="0" y="0"/>
                  </a:moveTo>
                  <a:lnTo>
                    <a:pt x="10530705" y="0"/>
                  </a:lnTo>
                  <a:lnTo>
                    <a:pt x="10530705" y="1973755"/>
                  </a:lnTo>
                  <a:lnTo>
                    <a:pt x="0" y="19737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5560" rIns="0" bIns="35560" numCol="1" spcCol="1270" anchor="ctr" anchorCtr="0">
              <a:noAutofit/>
            </a:bodyPr>
            <a:lstStyle/>
            <a:p>
              <a:pPr lvl="0" defTabSz="1244600">
                <a:lnSpc>
                  <a:spcPct val="90000"/>
                </a:lnSpc>
                <a:spcBef>
                  <a:spcPct val="0"/>
                </a:spcBef>
                <a:spcAft>
                  <a:spcPct val="35000"/>
                </a:spcAft>
              </a:pPr>
              <a:r>
                <a:rPr lang="en-US" sz="2800" i="1" u="sng" dirty="0">
                  <a:solidFill>
                    <a:srgbClr val="0070C0"/>
                  </a:solidFill>
                </a:rPr>
                <a:t>Receiving feedback from other people can help reduce certain cognitive biases. </a:t>
              </a:r>
              <a:r>
                <a:rPr lang="en-US" sz="2800" dirty="0">
                  <a:solidFill>
                    <a:schemeClr val="tx1"/>
                  </a:solidFill>
                </a:rPr>
                <a:t>This is the case of biases that influence people’s perception of themselves, such as the worse-than-average effect, which causes people to incorrectly believe that they are worse than other people at performing certain difficult tasks</a:t>
              </a:r>
              <a:endParaRPr lang="es-ES" sz="2800" kern="1200" dirty="0">
                <a:solidFill>
                  <a:schemeClr val="tx1"/>
                </a:solidFill>
              </a:endParaRPr>
            </a:p>
          </p:txBody>
        </p:sp>
      </p:grpSp>
    </p:spTree>
    <p:extLst>
      <p:ext uri="{BB962C8B-B14F-4D97-AF65-F5344CB8AC3E}">
        <p14:creationId xmlns:p14="http://schemas.microsoft.com/office/powerpoint/2010/main" val="63789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348" b="93135" l="2260" r="97552"/>
                    </a14:imgEffect>
                  </a14:imgLayer>
                </a14:imgProps>
              </a:ext>
              <a:ext uri="{28A0092B-C50C-407E-A947-70E740481C1C}">
                <a14:useLocalDpi xmlns:a14="http://schemas.microsoft.com/office/drawing/2010/main" val="0"/>
              </a:ext>
            </a:extLst>
          </a:blip>
          <a:srcRect/>
          <a:stretch>
            <a:fillRect/>
          </a:stretch>
        </p:blipFill>
        <p:spPr bwMode="auto">
          <a:xfrm>
            <a:off x="1349830" y="654050"/>
            <a:ext cx="9637484" cy="554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2994088" y="2828835"/>
            <a:ext cx="6842451" cy="1200329"/>
          </a:xfrm>
          <a:prstGeom prst="rect">
            <a:avLst/>
          </a:prstGeom>
        </p:spPr>
        <p:txBody>
          <a:bodyPr wrap="none">
            <a:spAutoFit/>
          </a:bodyPr>
          <a:lstStyle/>
          <a:p>
            <a:r>
              <a:rPr lang="en-GB" sz="3600" b="1" dirty="0" smtClean="0"/>
              <a:t>Cognitive biases and the impact in </a:t>
            </a:r>
          </a:p>
          <a:p>
            <a:pPr algn="ctr"/>
            <a:r>
              <a:rPr lang="en-GB" sz="3600" b="1" dirty="0" smtClean="0"/>
              <a:t> </a:t>
            </a:r>
            <a:r>
              <a:rPr lang="en-GB" sz="3600" b="1" dirty="0"/>
              <a:t>quality feedback</a:t>
            </a:r>
            <a:endParaRPr lang="es-ES" sz="3600" b="1" dirty="0"/>
          </a:p>
        </p:txBody>
      </p:sp>
    </p:spTree>
    <p:extLst>
      <p:ext uri="{BB962C8B-B14F-4D97-AF65-F5344CB8AC3E}">
        <p14:creationId xmlns:p14="http://schemas.microsoft.com/office/powerpoint/2010/main" val="1152321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400628" y="1129177"/>
            <a:ext cx="9144000" cy="4625294"/>
          </a:xfrm>
        </p:spPr>
        <p:txBody>
          <a:bodyPr>
            <a:normAutofit/>
          </a:bodyPr>
          <a:lstStyle/>
          <a:p>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endParaRPr lang="es-ES" dirty="0"/>
          </a:p>
        </p:txBody>
      </p:sp>
      <p:sp>
        <p:nvSpPr>
          <p:cNvPr id="4" name="3 Rectángulo"/>
          <p:cNvSpPr/>
          <p:nvPr/>
        </p:nvSpPr>
        <p:spPr>
          <a:xfrm>
            <a:off x="812800" y="1129177"/>
            <a:ext cx="10319657" cy="1377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2 Rectángulo"/>
          <p:cNvSpPr/>
          <p:nvPr/>
        </p:nvSpPr>
        <p:spPr>
          <a:xfrm>
            <a:off x="1015999" y="1996390"/>
            <a:ext cx="8781143" cy="3970318"/>
          </a:xfrm>
          <a:prstGeom prst="rect">
            <a:avLst/>
          </a:prstGeom>
        </p:spPr>
        <p:txBody>
          <a:bodyPr wrap="square">
            <a:spAutoFit/>
          </a:bodyPr>
          <a:lstStyle/>
          <a:p>
            <a:pPr fontAlgn="base"/>
            <a:r>
              <a:rPr lang="es-ES" sz="2800" dirty="0">
                <a:hlinkClick r:id="rId3"/>
              </a:rPr>
              <a:t>https://www.psychologytoday.com/intl/blog/thoughts-thinking/201809/12-common-biases-affect-how-we-make-everyday-decisions</a:t>
            </a:r>
            <a:endParaRPr lang="es-ES" sz="2800" dirty="0"/>
          </a:p>
          <a:p>
            <a:pPr fontAlgn="base"/>
            <a:r>
              <a:rPr lang="es-ES" sz="2800" dirty="0">
                <a:hlinkClick r:id="rId4"/>
              </a:rPr>
              <a:t>https://www.verywellmind.com/what-is-a-cognitive-bias-2794963</a:t>
            </a:r>
            <a:endParaRPr lang="es-ES" sz="2800" dirty="0"/>
          </a:p>
          <a:p>
            <a:pPr fontAlgn="base"/>
            <a:r>
              <a:rPr lang="es-ES" sz="2800" dirty="0">
                <a:hlinkClick r:id="rId5"/>
              </a:rPr>
              <a:t>http://</a:t>
            </a:r>
            <a:r>
              <a:rPr lang="es-ES" sz="2800" dirty="0" smtClean="0">
                <a:hlinkClick r:id="rId5"/>
              </a:rPr>
              <a:t>mentalfloss.com/article/68705/20-cognitive-biases-affect-your-decisions</a:t>
            </a:r>
            <a:endParaRPr lang="es-ES" sz="2800" dirty="0" smtClean="0"/>
          </a:p>
          <a:p>
            <a:pPr fontAlgn="base"/>
            <a:r>
              <a:rPr lang="es-ES" sz="2800" dirty="0">
                <a:hlinkClick r:id="rId6"/>
              </a:rPr>
              <a:t>https://www.autentia.com/wp-content/uploads/2020/01/012-SESGOS-COGNITIVOS.pdf</a:t>
            </a:r>
            <a:endParaRPr lang="es-ES" sz="2800" dirty="0"/>
          </a:p>
        </p:txBody>
      </p:sp>
      <p:sp>
        <p:nvSpPr>
          <p:cNvPr id="6" name="3 Título"/>
          <p:cNvSpPr txBox="1">
            <a:spLocks/>
          </p:cNvSpPr>
          <p:nvPr/>
        </p:nvSpPr>
        <p:spPr>
          <a:xfrm>
            <a:off x="217714" y="1149463"/>
            <a:ext cx="4441371" cy="6919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b="1" smtClean="0"/>
              <a:t>References</a:t>
            </a:r>
            <a:endParaRPr lang="es-ES" sz="4000" b="1" dirty="0"/>
          </a:p>
        </p:txBody>
      </p:sp>
    </p:spTree>
    <p:extLst>
      <p:ext uri="{BB962C8B-B14F-4D97-AF65-F5344CB8AC3E}">
        <p14:creationId xmlns:p14="http://schemas.microsoft.com/office/powerpoint/2010/main" val="1267477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43962"/>
            <a:ext cx="12191999" cy="8621448"/>
          </a:xfrm>
        </p:spPr>
      </p:pic>
    </p:spTree>
    <p:extLst>
      <p:ext uri="{BB962C8B-B14F-4D97-AF65-F5344CB8AC3E}">
        <p14:creationId xmlns:p14="http://schemas.microsoft.com/office/powerpoint/2010/main" val="260781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571" y="2249713"/>
            <a:ext cx="1494971" cy="442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769"/>
          <a:stretch/>
        </p:blipFill>
        <p:spPr bwMode="auto">
          <a:xfrm>
            <a:off x="2583543" y="234731"/>
            <a:ext cx="6125028" cy="644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ubtítulo 2"/>
          <p:cNvSpPr txBox="1">
            <a:spLocks/>
          </p:cNvSpPr>
          <p:nvPr/>
        </p:nvSpPr>
        <p:spPr>
          <a:xfrm>
            <a:off x="3662343" y="1246682"/>
            <a:ext cx="4494564" cy="49509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200" smtClean="0"/>
              <a:t>Learn how to give effective feedback</a:t>
            </a:r>
          </a:p>
          <a:p>
            <a:pPr marL="457200" indent="-457200" algn="l">
              <a:buFont typeface="Arial" panose="020B0604020202020204" pitchFamily="34" charset="0"/>
              <a:buChar char="•"/>
            </a:pPr>
            <a:r>
              <a:rPr lang="en-GB" sz="3200" smtClean="0"/>
              <a:t>How to improve the performance of others using feedback</a:t>
            </a:r>
          </a:p>
          <a:p>
            <a:pPr marL="457200" indent="-457200" algn="l">
              <a:buFont typeface="Arial" panose="020B0604020202020204" pitchFamily="34" charset="0"/>
              <a:buChar char="•"/>
            </a:pPr>
            <a:r>
              <a:rPr lang="en-GB" sz="3200" smtClean="0"/>
              <a:t>Mistakes when giving feedback</a:t>
            </a:r>
          </a:p>
          <a:p>
            <a:pPr marL="457200" indent="-457200" algn="l">
              <a:buFont typeface="Arial" panose="020B0604020202020204" pitchFamily="34" charset="0"/>
              <a:buChar char="•"/>
            </a:pPr>
            <a:r>
              <a:rPr lang="en-GB" sz="3200" smtClean="0"/>
              <a:t>Feedback from leadership</a:t>
            </a:r>
            <a:endParaRPr lang="en-GB" sz="3200" dirty="0"/>
          </a:p>
        </p:txBody>
      </p:sp>
      <p:sp>
        <p:nvSpPr>
          <p:cNvPr id="9" name="8 Rectángulo"/>
          <p:cNvSpPr/>
          <p:nvPr/>
        </p:nvSpPr>
        <p:spPr>
          <a:xfrm>
            <a:off x="3822000" y="557089"/>
            <a:ext cx="4494564" cy="584775"/>
          </a:xfrm>
          <a:prstGeom prst="rect">
            <a:avLst/>
          </a:prstGeom>
        </p:spPr>
        <p:txBody>
          <a:bodyPr wrap="none">
            <a:spAutoFit/>
          </a:bodyPr>
          <a:lstStyle/>
          <a:p>
            <a:r>
              <a:rPr lang="es-ES" sz="3200" b="1" dirty="0" err="1"/>
              <a:t>Objectives</a:t>
            </a:r>
            <a:r>
              <a:rPr lang="es-ES" sz="3200" b="1" dirty="0"/>
              <a:t> of </a:t>
            </a:r>
            <a:r>
              <a:rPr lang="es-ES" sz="3200" b="1" dirty="0" err="1"/>
              <a:t>the</a:t>
            </a:r>
            <a:r>
              <a:rPr lang="es-ES" sz="3200" b="1" dirty="0"/>
              <a:t> Module</a:t>
            </a:r>
            <a:endParaRPr lang="es-ES" sz="3200" dirty="0"/>
          </a:p>
        </p:txBody>
      </p:sp>
    </p:spTree>
    <p:extLst>
      <p:ext uri="{BB962C8B-B14F-4D97-AF65-F5344CB8AC3E}">
        <p14:creationId xmlns:p14="http://schemas.microsoft.com/office/powerpoint/2010/main" val="71704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625294"/>
          </a:xfrm>
        </p:spPr>
        <p:txBody>
          <a:bodyPr>
            <a:normAutofit fontScale="90000"/>
          </a:bodyPr>
          <a:lstStyle/>
          <a:p>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3600" dirty="0">
                <a:latin typeface="+mn-lt"/>
              </a:rPr>
              <a:t/>
            </a:r>
            <a:br>
              <a:rPr lang="es-ES" sz="3600" dirty="0">
                <a:latin typeface="+mn-lt"/>
              </a:rPr>
            </a:br>
            <a:r>
              <a:rPr lang="es-ES" dirty="0"/>
              <a:t/>
            </a:r>
            <a:br>
              <a:rPr lang="es-ES" dirty="0"/>
            </a:br>
            <a:endParaRPr lang="es-ES" dirty="0"/>
          </a:p>
        </p:txBody>
      </p:sp>
      <p:pic>
        <p:nvPicPr>
          <p:cNvPr id="3"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70" b="100000" l="524" r="100000"/>
                    </a14:imgEffect>
                  </a14:imgLayer>
                </a14:imgProps>
              </a:ext>
              <a:ext uri="{28A0092B-C50C-407E-A947-70E740481C1C}">
                <a14:useLocalDpi xmlns:a14="http://schemas.microsoft.com/office/drawing/2010/main" val="0"/>
              </a:ext>
            </a:extLst>
          </a:blip>
          <a:srcRect/>
          <a:stretch>
            <a:fillRect/>
          </a:stretch>
        </p:blipFill>
        <p:spPr bwMode="auto">
          <a:xfrm>
            <a:off x="2264229" y="770635"/>
            <a:ext cx="7736114" cy="496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468913" y="1182077"/>
            <a:ext cx="5330389" cy="4524315"/>
          </a:xfrm>
          <a:prstGeom prst="rect">
            <a:avLst/>
          </a:prstGeom>
        </p:spPr>
        <p:txBody>
          <a:bodyPr wrap="square">
            <a:spAutoFit/>
          </a:bodyPr>
          <a:lstStyle/>
          <a:p>
            <a:r>
              <a:rPr lang="es-ES" sz="3200" b="1" dirty="0" err="1"/>
              <a:t>Objectives</a:t>
            </a:r>
            <a:r>
              <a:rPr lang="es-ES" sz="3200" b="1" dirty="0"/>
              <a:t> of </a:t>
            </a:r>
            <a:r>
              <a:rPr lang="es-ES" sz="3200" b="1" dirty="0" err="1"/>
              <a:t>the</a:t>
            </a:r>
            <a:r>
              <a:rPr lang="es-ES" sz="3200" b="1" dirty="0"/>
              <a:t> </a:t>
            </a:r>
            <a:r>
              <a:rPr lang="es-ES" sz="3200" b="1" dirty="0" smtClean="0"/>
              <a:t> PowerPoint</a:t>
            </a:r>
          </a:p>
          <a:p>
            <a:pPr marL="514350" indent="-514350">
              <a:buFont typeface="+mj-lt"/>
              <a:buAutoNum type="arabicPeriod"/>
            </a:pPr>
            <a:r>
              <a:rPr lang="es-ES" sz="3200" dirty="0" err="1"/>
              <a:t>What</a:t>
            </a:r>
            <a:r>
              <a:rPr lang="es-ES" sz="3200" dirty="0"/>
              <a:t> </a:t>
            </a:r>
            <a:r>
              <a:rPr lang="es-ES" sz="3200" dirty="0" err="1"/>
              <a:t>is</a:t>
            </a:r>
            <a:r>
              <a:rPr lang="es-ES" sz="3200" dirty="0"/>
              <a:t> a </a:t>
            </a:r>
            <a:r>
              <a:rPr lang="es-ES" sz="3200" dirty="0" err="1" smtClean="0"/>
              <a:t>cognitive</a:t>
            </a:r>
            <a:r>
              <a:rPr lang="es-ES" sz="3200" dirty="0" smtClean="0"/>
              <a:t> </a:t>
            </a:r>
            <a:r>
              <a:rPr lang="es-ES" sz="3200" dirty="0" err="1" smtClean="0"/>
              <a:t>bias</a:t>
            </a:r>
            <a:r>
              <a:rPr lang="es-ES" sz="3200" dirty="0" smtClean="0"/>
              <a:t>? </a:t>
            </a:r>
            <a:r>
              <a:rPr lang="es-ES" sz="3200" dirty="0"/>
              <a:t>.</a:t>
            </a:r>
            <a:endParaRPr lang="es-ES" sz="3200" dirty="0" smtClean="0"/>
          </a:p>
          <a:p>
            <a:pPr marL="514350" indent="-514350">
              <a:buFont typeface="+mj-lt"/>
              <a:buAutoNum type="arabicPeriod"/>
            </a:pPr>
            <a:r>
              <a:rPr lang="es-ES" sz="3200" dirty="0" err="1"/>
              <a:t>Types</a:t>
            </a:r>
            <a:r>
              <a:rPr lang="es-ES" sz="3200" dirty="0"/>
              <a:t> of </a:t>
            </a:r>
            <a:r>
              <a:rPr lang="es-ES" sz="3200" dirty="0" err="1"/>
              <a:t>cognitive</a:t>
            </a:r>
            <a:r>
              <a:rPr lang="es-ES" sz="3200" dirty="0"/>
              <a:t> </a:t>
            </a:r>
            <a:r>
              <a:rPr lang="es-ES" sz="3200" dirty="0" err="1"/>
              <a:t>biases</a:t>
            </a:r>
            <a:endParaRPr lang="es-ES" sz="3200" dirty="0"/>
          </a:p>
          <a:p>
            <a:pPr marL="514350" indent="-514350">
              <a:buFont typeface="+mj-lt"/>
              <a:buAutoNum type="arabicPeriod"/>
            </a:pPr>
            <a:r>
              <a:rPr lang="en-US" sz="3200" dirty="0"/>
              <a:t>The main biases and their impact on </a:t>
            </a:r>
            <a:r>
              <a:rPr lang="en-US" sz="3200" dirty="0" err="1"/>
              <a:t>feddback</a:t>
            </a:r>
            <a:endParaRPr lang="en-US" sz="3200" dirty="0"/>
          </a:p>
          <a:p>
            <a:pPr marL="514350" indent="-514350">
              <a:buFont typeface="+mj-lt"/>
              <a:buAutoNum type="arabicPeriod"/>
            </a:pPr>
            <a:r>
              <a:rPr lang="es-ES" sz="3200" dirty="0" err="1"/>
              <a:t>Cognitive</a:t>
            </a:r>
            <a:r>
              <a:rPr lang="es-ES" sz="3200" dirty="0"/>
              <a:t> </a:t>
            </a:r>
            <a:r>
              <a:rPr lang="es-ES" sz="3200" dirty="0" err="1"/>
              <a:t>bias</a:t>
            </a:r>
            <a:r>
              <a:rPr lang="es-ES" sz="3200" dirty="0"/>
              <a:t> </a:t>
            </a:r>
            <a:r>
              <a:rPr lang="es-ES" sz="3200" dirty="0" err="1"/>
              <a:t>mitigation</a:t>
            </a:r>
            <a:endParaRPr lang="es-ES" sz="3200" dirty="0"/>
          </a:p>
          <a:p>
            <a:pPr marL="514350" indent="-514350">
              <a:buFont typeface="+mj-lt"/>
              <a:buAutoNum type="arabicPeriod"/>
            </a:pPr>
            <a:r>
              <a:rPr lang="es-ES" sz="3200" dirty="0" err="1"/>
              <a:t>Mitigating</a:t>
            </a:r>
            <a:r>
              <a:rPr lang="es-ES" sz="3200" dirty="0"/>
              <a:t> </a:t>
            </a:r>
            <a:r>
              <a:rPr lang="es-ES" sz="3200" dirty="0" err="1"/>
              <a:t>strategies</a:t>
            </a:r>
            <a:r>
              <a:rPr lang="es-ES" sz="3200" dirty="0"/>
              <a:t> </a:t>
            </a:r>
          </a:p>
          <a:p>
            <a:r>
              <a:rPr lang="es-ES" sz="3200" dirty="0"/>
              <a:t/>
            </a:r>
            <a:br>
              <a:rPr lang="es-ES" sz="3200" dirty="0"/>
            </a:br>
            <a:endParaRPr lang="es-ES" sz="3200" dirty="0"/>
          </a:p>
        </p:txBody>
      </p:sp>
    </p:spTree>
    <p:extLst>
      <p:ext uri="{BB962C8B-B14F-4D97-AF65-F5344CB8AC3E}">
        <p14:creationId xmlns:p14="http://schemas.microsoft.com/office/powerpoint/2010/main" val="352137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79" t="4449" r="4436" b="8257"/>
          <a:stretch/>
        </p:blipFill>
        <p:spPr bwMode="auto">
          <a:xfrm>
            <a:off x="957943" y="1129177"/>
            <a:ext cx="9059640" cy="5068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ctrTitle"/>
          </p:nvPr>
        </p:nvSpPr>
        <p:spPr>
          <a:xfrm>
            <a:off x="1219200" y="914400"/>
            <a:ext cx="9325428" cy="4840071"/>
          </a:xfrm>
        </p:spPr>
        <p:txBody>
          <a:bodyPr>
            <a:normAutofit/>
          </a:bodyPr>
          <a:lstStyle/>
          <a:p>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r>
              <a:rPr lang="es-ES" sz="4400" dirty="0">
                <a:latin typeface="+mn-lt"/>
              </a:rPr>
              <a:t/>
            </a:r>
            <a:br>
              <a:rPr lang="es-ES" sz="4400" dirty="0">
                <a:latin typeface="+mn-lt"/>
              </a:rPr>
            </a:br>
            <a:endParaRPr lang="es-ES" dirty="0"/>
          </a:p>
        </p:txBody>
      </p:sp>
      <p:sp>
        <p:nvSpPr>
          <p:cNvPr id="4" name="3 Rectángulo"/>
          <p:cNvSpPr/>
          <p:nvPr/>
        </p:nvSpPr>
        <p:spPr>
          <a:xfrm>
            <a:off x="812800" y="1129177"/>
            <a:ext cx="10319657" cy="1377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CuadroTexto"/>
          <p:cNvSpPr txBox="1"/>
          <p:nvPr/>
        </p:nvSpPr>
        <p:spPr>
          <a:xfrm>
            <a:off x="2510971" y="14514"/>
            <a:ext cx="8824686" cy="1323439"/>
          </a:xfrm>
          <a:prstGeom prst="rect">
            <a:avLst/>
          </a:prstGeom>
          <a:noFill/>
        </p:spPr>
        <p:txBody>
          <a:bodyPr wrap="square" rtlCol="0">
            <a:spAutoFit/>
          </a:bodyPr>
          <a:lstStyle/>
          <a:p>
            <a:r>
              <a:rPr lang="en-US" sz="4000" b="1" dirty="0"/>
              <a:t>What is a bias and where does it come from?</a:t>
            </a:r>
            <a:endParaRPr lang="es-ES" sz="4000" b="1" dirty="0"/>
          </a:p>
        </p:txBody>
      </p:sp>
      <p:sp>
        <p:nvSpPr>
          <p:cNvPr id="3" name="2 Rectángulo"/>
          <p:cNvSpPr/>
          <p:nvPr/>
        </p:nvSpPr>
        <p:spPr>
          <a:xfrm>
            <a:off x="4098463" y="6197208"/>
            <a:ext cx="5919121" cy="369332"/>
          </a:xfrm>
          <a:prstGeom prst="rect">
            <a:avLst/>
          </a:prstGeom>
        </p:spPr>
        <p:txBody>
          <a:bodyPr wrap="none">
            <a:spAutoFit/>
          </a:bodyPr>
          <a:lstStyle/>
          <a:p>
            <a:r>
              <a:rPr lang="en-US" dirty="0"/>
              <a:t>unconscious biases can become a major obstacle to feedback</a:t>
            </a:r>
            <a:endParaRPr lang="es-ES" dirty="0"/>
          </a:p>
        </p:txBody>
      </p:sp>
      <p:sp>
        <p:nvSpPr>
          <p:cNvPr id="5" name="4 Rectángulo"/>
          <p:cNvSpPr/>
          <p:nvPr/>
        </p:nvSpPr>
        <p:spPr>
          <a:xfrm>
            <a:off x="2823029" y="1732477"/>
            <a:ext cx="5500914" cy="4031873"/>
          </a:xfrm>
          <a:prstGeom prst="rect">
            <a:avLst/>
          </a:prstGeom>
        </p:spPr>
        <p:txBody>
          <a:bodyPr wrap="square">
            <a:spAutoFit/>
          </a:bodyPr>
          <a:lstStyle/>
          <a:p>
            <a:r>
              <a:rPr lang="en-US" sz="3200" dirty="0"/>
              <a:t>A cognitive bias is the psychological effect of a deviation in mental processing, leading to distortion, inaccurate judgment or illogical interpretation, which occurs on the basis of interpretation of the available information. </a:t>
            </a:r>
            <a:endParaRPr lang="es-ES" sz="3200" dirty="0"/>
          </a:p>
        </p:txBody>
      </p:sp>
    </p:spTree>
    <p:extLst>
      <p:ext uri="{BB962C8B-B14F-4D97-AF65-F5344CB8AC3E}">
        <p14:creationId xmlns:p14="http://schemas.microsoft.com/office/powerpoint/2010/main" val="164487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0" y="720949"/>
            <a:ext cx="12191999" cy="2104820"/>
          </a:xfrm>
        </p:spPr>
        <p:txBody>
          <a:bodyPr>
            <a:normAutofit fontScale="90000"/>
          </a:bodyPr>
          <a:lstStyle/>
          <a:p>
            <a:pPr algn="l"/>
            <a:r>
              <a:rPr lang="en-US" sz="3600" dirty="0">
                <a:latin typeface="+mn-lt"/>
              </a:rPr>
              <a:t>B</a:t>
            </a:r>
            <a:r>
              <a:rPr lang="en-US" sz="3600" dirty="0" smtClean="0">
                <a:latin typeface="+mn-lt"/>
              </a:rPr>
              <a:t>iases </a:t>
            </a:r>
            <a:r>
              <a:rPr lang="en-US" sz="3600" dirty="0">
                <a:latin typeface="+mn-lt"/>
              </a:rPr>
              <a:t>are often categorized based on the aspect of people’s judgment and decision-making that they affect, as well as their reason for doing so. Based on this criterion, the main types of biases are often the following</a:t>
            </a:r>
            <a:r>
              <a:rPr lang="en-US" sz="4400" dirty="0">
                <a:latin typeface="+mn-lt"/>
              </a:rPr>
              <a:t>:</a:t>
            </a:r>
            <a:endParaRPr lang="es-ES" dirty="0"/>
          </a:p>
        </p:txBody>
      </p:sp>
      <p:sp>
        <p:nvSpPr>
          <p:cNvPr id="4" name="3 Rectángulo"/>
          <p:cNvSpPr/>
          <p:nvPr/>
        </p:nvSpPr>
        <p:spPr>
          <a:xfrm>
            <a:off x="812800" y="1129177"/>
            <a:ext cx="10319657" cy="1377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10 Rectángulo"/>
          <p:cNvSpPr/>
          <p:nvPr/>
        </p:nvSpPr>
        <p:spPr>
          <a:xfrm>
            <a:off x="3475021" y="136174"/>
            <a:ext cx="4294317" cy="584775"/>
          </a:xfrm>
          <a:prstGeom prst="rect">
            <a:avLst/>
          </a:prstGeom>
        </p:spPr>
        <p:txBody>
          <a:bodyPr wrap="none">
            <a:spAutoFit/>
          </a:bodyPr>
          <a:lstStyle/>
          <a:p>
            <a:r>
              <a:rPr lang="en-US" sz="3200" dirty="0"/>
              <a:t>Types of cognitive biases</a:t>
            </a:r>
            <a:endParaRPr lang="es-ES" sz="3200" dirty="0"/>
          </a:p>
        </p:txBody>
      </p:sp>
      <p:graphicFrame>
        <p:nvGraphicFramePr>
          <p:cNvPr id="13" name="12 Diagrama"/>
          <p:cNvGraphicFramePr/>
          <p:nvPr>
            <p:extLst>
              <p:ext uri="{D42A27DB-BD31-4B8C-83A1-F6EECF244321}">
                <p14:modId xmlns:p14="http://schemas.microsoft.com/office/powerpoint/2010/main" val="3176438619"/>
              </p:ext>
            </p:extLst>
          </p:nvPr>
        </p:nvGraphicFramePr>
        <p:xfrm>
          <a:off x="118221" y="2506651"/>
          <a:ext cx="12073779"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1835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3 Rectángulo"/>
          <p:cNvSpPr/>
          <p:nvPr/>
        </p:nvSpPr>
        <p:spPr>
          <a:xfrm>
            <a:off x="812800" y="1129177"/>
            <a:ext cx="10319657" cy="1377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CuadroTexto"/>
          <p:cNvSpPr txBox="1"/>
          <p:nvPr/>
        </p:nvSpPr>
        <p:spPr>
          <a:xfrm>
            <a:off x="2510971" y="174049"/>
            <a:ext cx="8824686" cy="584775"/>
          </a:xfrm>
          <a:prstGeom prst="rect">
            <a:avLst/>
          </a:prstGeom>
          <a:noFill/>
        </p:spPr>
        <p:txBody>
          <a:bodyPr wrap="square" rtlCol="0">
            <a:spAutoFit/>
          </a:bodyPr>
          <a:lstStyle/>
          <a:p>
            <a:r>
              <a:rPr lang="en-US" sz="3200" b="1" dirty="0" smtClean="0"/>
              <a:t>The </a:t>
            </a:r>
            <a:r>
              <a:rPr lang="en-US" sz="3200" b="1" dirty="0"/>
              <a:t>main biases and their impact on </a:t>
            </a:r>
            <a:r>
              <a:rPr lang="en-US" sz="3200" b="1" dirty="0" smtClean="0"/>
              <a:t>feedback</a:t>
            </a:r>
            <a:endParaRPr lang="es-ES" sz="3200" b="1" dirty="0"/>
          </a:p>
        </p:txBody>
      </p:sp>
      <p:sp>
        <p:nvSpPr>
          <p:cNvPr id="6" name="5 Rectángulo"/>
          <p:cNvSpPr/>
          <p:nvPr/>
        </p:nvSpPr>
        <p:spPr>
          <a:xfrm>
            <a:off x="217714" y="760872"/>
            <a:ext cx="11509828" cy="1077218"/>
          </a:xfrm>
          <a:prstGeom prst="rect">
            <a:avLst/>
          </a:prstGeom>
        </p:spPr>
        <p:txBody>
          <a:bodyPr wrap="square">
            <a:spAutoFit/>
          </a:bodyPr>
          <a:lstStyle/>
          <a:p>
            <a:r>
              <a:rPr lang="en-US" sz="3200" dirty="0" smtClean="0"/>
              <a:t>As we all know, there are many cognitive biases that influence our actions &amp; </a:t>
            </a:r>
            <a:r>
              <a:rPr lang="en-US" sz="3200" dirty="0" smtClean="0"/>
              <a:t>behavior. </a:t>
            </a:r>
            <a:r>
              <a:rPr lang="en-US" sz="3200" dirty="0" smtClean="0"/>
              <a:t>look at a few that could influence Feedback</a:t>
            </a:r>
            <a:endParaRPr lang="es-ES" sz="3200"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3210"/>
                    </a14:imgEffect>
                  </a14:imgLayer>
                </a14:imgProps>
              </a:ext>
              <a:ext uri="{28A0092B-C50C-407E-A947-70E740481C1C}">
                <a14:useLocalDpi xmlns:a14="http://schemas.microsoft.com/office/drawing/2010/main" val="0"/>
              </a:ext>
            </a:extLst>
          </a:blip>
          <a:srcRect/>
          <a:stretch>
            <a:fillRect/>
          </a:stretch>
        </p:blipFill>
        <p:spPr bwMode="auto">
          <a:xfrm>
            <a:off x="3389208" y="1888186"/>
            <a:ext cx="2555546" cy="2618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4021587" y="2534353"/>
            <a:ext cx="1122615" cy="1077218"/>
          </a:xfrm>
          <a:prstGeom prst="rect">
            <a:avLst/>
          </a:prstGeom>
        </p:spPr>
        <p:txBody>
          <a:bodyPr wrap="none">
            <a:spAutoFit/>
          </a:bodyPr>
          <a:lstStyle/>
          <a:p>
            <a:pPr lvl="0"/>
            <a:r>
              <a:rPr lang="en-US" sz="3200" dirty="0"/>
              <a:t>Halo </a:t>
            </a:r>
            <a:endParaRPr lang="en-US" sz="3200" dirty="0" smtClean="0"/>
          </a:p>
          <a:p>
            <a:pPr lvl="0"/>
            <a:r>
              <a:rPr lang="en-US" sz="3200" dirty="0" smtClean="0"/>
              <a:t>Effect</a:t>
            </a:r>
            <a:endParaRPr lang="es-ES" sz="3200" dirty="0"/>
          </a:p>
        </p:txBody>
      </p:sp>
      <p:pic>
        <p:nvPicPr>
          <p:cNvPr id="4098"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42" b="98758" l="2564" r="98077"/>
                    </a14:imgEffect>
                  </a14:imgLayer>
                </a14:imgProps>
              </a:ext>
              <a:ext uri="{28A0092B-C50C-407E-A947-70E740481C1C}">
                <a14:useLocalDpi xmlns:a14="http://schemas.microsoft.com/office/drawing/2010/main" val="0"/>
              </a:ext>
            </a:extLst>
          </a:blip>
          <a:srcRect/>
          <a:stretch>
            <a:fillRect/>
          </a:stretch>
        </p:blipFill>
        <p:spPr bwMode="auto">
          <a:xfrm>
            <a:off x="5730658" y="1815226"/>
            <a:ext cx="2488870" cy="256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5972628" y="2670923"/>
            <a:ext cx="2184572" cy="954107"/>
          </a:xfrm>
          <a:prstGeom prst="rect">
            <a:avLst/>
          </a:prstGeom>
        </p:spPr>
        <p:txBody>
          <a:bodyPr wrap="none">
            <a:spAutoFit/>
          </a:bodyPr>
          <a:lstStyle/>
          <a:p>
            <a:pPr lvl="0" algn="ctr"/>
            <a:r>
              <a:rPr lang="en-US" sz="2800" dirty="0"/>
              <a:t>Confirmation </a:t>
            </a:r>
            <a:endParaRPr lang="en-US" sz="2800" dirty="0" smtClean="0"/>
          </a:p>
          <a:p>
            <a:pPr lvl="0" algn="ctr"/>
            <a:r>
              <a:rPr lang="en-US" sz="2800" dirty="0" smtClean="0"/>
              <a:t>Bias</a:t>
            </a:r>
            <a:endParaRPr lang="es-ES" sz="2800" dirty="0"/>
          </a:p>
        </p:txBody>
      </p:sp>
      <p:pic>
        <p:nvPicPr>
          <p:cNvPr id="4099"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97973"/>
                    </a14:imgEffect>
                  </a14:imgLayer>
                </a14:imgProps>
              </a:ext>
              <a:ext uri="{28A0092B-C50C-407E-A947-70E740481C1C}">
                <a14:useLocalDpi xmlns:a14="http://schemas.microsoft.com/office/drawing/2010/main" val="0"/>
              </a:ext>
            </a:extLst>
          </a:blip>
          <a:srcRect/>
          <a:stretch>
            <a:fillRect/>
          </a:stretch>
        </p:blipFill>
        <p:spPr bwMode="auto">
          <a:xfrm>
            <a:off x="966824" y="1838655"/>
            <a:ext cx="2377667" cy="2618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195210" y="2658900"/>
            <a:ext cx="1891865" cy="1077218"/>
          </a:xfrm>
          <a:prstGeom prst="rect">
            <a:avLst/>
          </a:prstGeom>
        </p:spPr>
        <p:txBody>
          <a:bodyPr wrap="none">
            <a:spAutoFit/>
          </a:bodyPr>
          <a:lstStyle/>
          <a:p>
            <a:pPr lvl="0" algn="ctr"/>
            <a:r>
              <a:rPr lang="en-US" sz="3200" dirty="0" smtClean="0"/>
              <a:t>Anchoring</a:t>
            </a:r>
          </a:p>
          <a:p>
            <a:pPr lvl="0" algn="ctr"/>
            <a:r>
              <a:rPr lang="en-US" sz="3200" dirty="0" smtClean="0"/>
              <a:t> </a:t>
            </a:r>
            <a:r>
              <a:rPr lang="en-US" sz="3200" dirty="0"/>
              <a:t>Bias</a:t>
            </a:r>
            <a:endParaRPr lang="es-ES" sz="3200" dirty="0"/>
          </a:p>
        </p:txBody>
      </p:sp>
      <p:pic>
        <p:nvPicPr>
          <p:cNvPr id="4100" name="Picture 4"/>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8137" l="0" r="100000"/>
                    </a14:imgEffect>
                  </a14:imgLayer>
                </a14:imgProps>
              </a:ext>
              <a:ext uri="{28A0092B-C50C-407E-A947-70E740481C1C}">
                <a14:useLocalDpi xmlns:a14="http://schemas.microsoft.com/office/drawing/2010/main" val="0"/>
              </a:ext>
            </a:extLst>
          </a:blip>
          <a:srcRect/>
          <a:stretch>
            <a:fillRect/>
          </a:stretch>
        </p:blipFill>
        <p:spPr bwMode="auto">
          <a:xfrm>
            <a:off x="8340216" y="1799423"/>
            <a:ext cx="2357986" cy="2600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8634672" y="2670924"/>
            <a:ext cx="1769074" cy="954107"/>
          </a:xfrm>
          <a:prstGeom prst="rect">
            <a:avLst/>
          </a:prstGeom>
        </p:spPr>
        <p:txBody>
          <a:bodyPr wrap="none">
            <a:spAutoFit/>
          </a:bodyPr>
          <a:lstStyle/>
          <a:p>
            <a:pPr lvl="0"/>
            <a:r>
              <a:rPr lang="en-US" sz="2800" dirty="0"/>
              <a:t>Group </a:t>
            </a:r>
            <a:r>
              <a:rPr lang="en-US" sz="2800" dirty="0" smtClean="0"/>
              <a:t>Bias</a:t>
            </a:r>
          </a:p>
          <a:p>
            <a:pPr lvl="0"/>
            <a:r>
              <a:rPr lang="en-US" sz="2800" dirty="0" smtClean="0"/>
              <a:t> </a:t>
            </a:r>
            <a:r>
              <a:rPr lang="en-US" sz="2800" dirty="0"/>
              <a:t>or Affinity</a:t>
            </a:r>
            <a:endParaRPr lang="es-ES" sz="2800" dirty="0"/>
          </a:p>
        </p:txBody>
      </p:sp>
      <p:pic>
        <p:nvPicPr>
          <p:cNvPr id="18" name="Picture 4"/>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8137" l="0" r="100000"/>
                    </a14:imgEffect>
                  </a14:imgLayer>
                </a14:imgProps>
              </a:ext>
              <a:ext uri="{28A0092B-C50C-407E-A947-70E740481C1C}">
                <a14:useLocalDpi xmlns:a14="http://schemas.microsoft.com/office/drawing/2010/main" val="0"/>
              </a:ext>
            </a:extLst>
          </a:blip>
          <a:srcRect/>
          <a:stretch>
            <a:fillRect/>
          </a:stretch>
        </p:blipFill>
        <p:spPr bwMode="auto">
          <a:xfrm>
            <a:off x="3389208" y="4378044"/>
            <a:ext cx="2213306" cy="244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3685703" y="4982170"/>
            <a:ext cx="1620315" cy="1384995"/>
          </a:xfrm>
          <a:prstGeom prst="rect">
            <a:avLst/>
          </a:prstGeom>
        </p:spPr>
        <p:txBody>
          <a:bodyPr wrap="none">
            <a:spAutoFit/>
          </a:bodyPr>
          <a:lstStyle/>
          <a:p>
            <a:pPr algn="ctr"/>
            <a:r>
              <a:rPr lang="en-US" sz="2800" dirty="0" smtClean="0"/>
              <a:t>Central</a:t>
            </a:r>
          </a:p>
          <a:p>
            <a:pPr algn="ctr"/>
            <a:r>
              <a:rPr lang="en-US" sz="2800" dirty="0" smtClean="0"/>
              <a:t> tendency</a:t>
            </a:r>
          </a:p>
          <a:p>
            <a:pPr algn="ctr"/>
            <a:r>
              <a:rPr lang="en-US" sz="2800" dirty="0" smtClean="0"/>
              <a:t> </a:t>
            </a:r>
            <a:r>
              <a:rPr lang="en-US" sz="2800" dirty="0"/>
              <a:t>bias</a:t>
            </a:r>
            <a:endParaRPr lang="es-ES" sz="2800" b="1" dirty="0"/>
          </a:p>
        </p:txBody>
      </p:sp>
      <p:pic>
        <p:nvPicPr>
          <p:cNvPr id="19"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97973"/>
                    </a14:imgEffect>
                  </a14:imgLayer>
                </a14:imgProps>
              </a:ext>
              <a:ext uri="{28A0092B-C50C-407E-A947-70E740481C1C}">
                <a14:useLocalDpi xmlns:a14="http://schemas.microsoft.com/office/drawing/2010/main" val="0"/>
              </a:ext>
            </a:extLst>
          </a:blip>
          <a:srcRect/>
          <a:stretch>
            <a:fillRect/>
          </a:stretch>
        </p:blipFill>
        <p:spPr bwMode="auto">
          <a:xfrm>
            <a:off x="5817424" y="4399668"/>
            <a:ext cx="2315338" cy="255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6131068" y="5235103"/>
            <a:ext cx="1734385" cy="954107"/>
          </a:xfrm>
          <a:prstGeom prst="rect">
            <a:avLst/>
          </a:prstGeom>
        </p:spPr>
        <p:txBody>
          <a:bodyPr wrap="none">
            <a:spAutoFit/>
          </a:bodyPr>
          <a:lstStyle/>
          <a:p>
            <a:pPr algn="ctr"/>
            <a:r>
              <a:rPr lang="en-US" sz="2800" dirty="0"/>
              <a:t>Negativity </a:t>
            </a:r>
            <a:endParaRPr lang="en-US" sz="2800" dirty="0" smtClean="0"/>
          </a:p>
          <a:p>
            <a:pPr algn="ctr"/>
            <a:r>
              <a:rPr lang="en-US" sz="2800" dirty="0" smtClean="0"/>
              <a:t>bias</a:t>
            </a:r>
            <a:endParaRPr lang="es-ES" sz="2800" b="1" dirty="0"/>
          </a:p>
        </p:txBody>
      </p:sp>
    </p:spTree>
    <p:extLst>
      <p:ext uri="{BB962C8B-B14F-4D97-AF65-F5344CB8AC3E}">
        <p14:creationId xmlns:p14="http://schemas.microsoft.com/office/powerpoint/2010/main" val="1132651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2 Forma libre"/>
          <p:cNvSpPr/>
          <p:nvPr/>
        </p:nvSpPr>
        <p:spPr>
          <a:xfrm>
            <a:off x="7287691" y="1667786"/>
            <a:ext cx="4904310" cy="4602983"/>
          </a:xfrm>
          <a:custGeom>
            <a:avLst/>
            <a:gdLst>
              <a:gd name="connsiteX0" fmla="*/ 0 w 5136539"/>
              <a:gd name="connsiteY0" fmla="*/ 2301492 h 4602983"/>
              <a:gd name="connsiteX1" fmla="*/ 2568270 w 5136539"/>
              <a:gd name="connsiteY1" fmla="*/ 0 h 4602983"/>
              <a:gd name="connsiteX2" fmla="*/ 5136540 w 5136539"/>
              <a:gd name="connsiteY2" fmla="*/ 2301492 h 4602983"/>
              <a:gd name="connsiteX3" fmla="*/ 2568270 w 5136539"/>
              <a:gd name="connsiteY3" fmla="*/ 4602984 h 4602983"/>
              <a:gd name="connsiteX4" fmla="*/ 0 w 5136539"/>
              <a:gd name="connsiteY4" fmla="*/ 2301492 h 4602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539" h="4602983">
                <a:moveTo>
                  <a:pt x="0" y="2301492"/>
                </a:moveTo>
                <a:cubicBezTo>
                  <a:pt x="0" y="1030413"/>
                  <a:pt x="1149854" y="0"/>
                  <a:pt x="2568270" y="0"/>
                </a:cubicBezTo>
                <a:cubicBezTo>
                  <a:pt x="3986686" y="0"/>
                  <a:pt x="5136540" y="1030413"/>
                  <a:pt x="5136540" y="2301492"/>
                </a:cubicBezTo>
                <a:cubicBezTo>
                  <a:pt x="5136540" y="3572571"/>
                  <a:pt x="3986686" y="4602984"/>
                  <a:pt x="2568270" y="4602984"/>
                </a:cubicBezTo>
                <a:cubicBezTo>
                  <a:pt x="1149854" y="4602984"/>
                  <a:pt x="0" y="3572571"/>
                  <a:pt x="0" y="2301492"/>
                </a:cubicBezTo>
                <a:close/>
              </a:path>
            </a:pathLst>
          </a:custGeom>
          <a:noFill/>
        </p:spPr>
        <p:style>
          <a:lnRef idx="2">
            <a:schemeClr val="accent2"/>
          </a:lnRef>
          <a:fillRef idx="1">
            <a:schemeClr val="lt1"/>
          </a:fillRef>
          <a:effectRef idx="0">
            <a:schemeClr val="accent2"/>
          </a:effectRef>
          <a:fontRef idx="minor">
            <a:schemeClr val="dk1"/>
          </a:fontRef>
        </p:style>
        <p:txBody>
          <a:bodyPr spcFirstLastPara="0" vert="horz" wrap="square" lIns="985512" tIns="709651" rIns="985512" bIns="709651" numCol="1" spcCol="1270" anchor="ctr" anchorCtr="0">
            <a:noAutofit/>
          </a:bodyPr>
          <a:lstStyle/>
          <a:p>
            <a:pPr lvl="0" algn="just" defTabSz="1244600" rtl="0">
              <a:lnSpc>
                <a:spcPct val="90000"/>
              </a:lnSpc>
              <a:spcBef>
                <a:spcPct val="0"/>
              </a:spcBef>
              <a:spcAft>
                <a:spcPct val="35000"/>
              </a:spcAft>
            </a:pPr>
            <a:r>
              <a:rPr lang="en-US" sz="2400" kern="1200" dirty="0" smtClean="0"/>
              <a:t>The halo effect at work occurs </a:t>
            </a:r>
            <a:r>
              <a:rPr lang="en-US" sz="2400" b="1" kern="1200" dirty="0" smtClean="0"/>
              <a:t>for example </a:t>
            </a:r>
            <a:r>
              <a:rPr lang="en-US" sz="2400" kern="1200" dirty="0" smtClean="0">
                <a:solidFill>
                  <a:srgbClr val="0070C0"/>
                </a:solidFill>
              </a:rPr>
              <a:t>when managers have too positive a view of a particular employee. This can affect the objectivity of reviews as managers give them high marks and fail to recognize areas for improvement</a:t>
            </a:r>
            <a:endParaRPr lang="es-ES" sz="2400" kern="1200" dirty="0">
              <a:solidFill>
                <a:srgbClr val="0070C0"/>
              </a:solidFill>
            </a:endParaRPr>
          </a:p>
        </p:txBody>
      </p:sp>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3210"/>
                    </a14:imgEffect>
                  </a14:imgLayer>
                </a14:imgProps>
              </a:ext>
              <a:ext uri="{28A0092B-C50C-407E-A947-70E740481C1C}">
                <a14:useLocalDpi xmlns:a14="http://schemas.microsoft.com/office/drawing/2010/main" val="0"/>
              </a:ext>
            </a:extLst>
          </a:blip>
          <a:srcRect/>
          <a:stretch>
            <a:fillRect/>
          </a:stretch>
        </p:blipFill>
        <p:spPr bwMode="auto">
          <a:xfrm>
            <a:off x="260863" y="899998"/>
            <a:ext cx="1800166" cy="184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812800" y="1129177"/>
            <a:ext cx="10319657" cy="1377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CuadroTexto"/>
          <p:cNvSpPr txBox="1"/>
          <p:nvPr/>
        </p:nvSpPr>
        <p:spPr>
          <a:xfrm>
            <a:off x="195549" y="1129177"/>
            <a:ext cx="1698566" cy="1077218"/>
          </a:xfrm>
          <a:prstGeom prst="rect">
            <a:avLst/>
          </a:prstGeom>
          <a:noFill/>
        </p:spPr>
        <p:txBody>
          <a:bodyPr wrap="square" rtlCol="0">
            <a:spAutoFit/>
          </a:bodyPr>
          <a:lstStyle/>
          <a:p>
            <a:pPr algn="ctr"/>
            <a:r>
              <a:rPr lang="en-US" sz="3200" b="1" dirty="0" smtClean="0"/>
              <a:t>Halo effect</a:t>
            </a:r>
            <a:endParaRPr lang="es-ES" sz="3200" b="1" dirty="0"/>
          </a:p>
        </p:txBody>
      </p:sp>
      <p:sp>
        <p:nvSpPr>
          <p:cNvPr id="10" name="9 Rectángulo"/>
          <p:cNvSpPr/>
          <p:nvPr/>
        </p:nvSpPr>
        <p:spPr>
          <a:xfrm>
            <a:off x="2061029" y="893503"/>
            <a:ext cx="6096000" cy="408111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lvl="0" defTabSz="1244600">
              <a:lnSpc>
                <a:spcPct val="90000"/>
              </a:lnSpc>
              <a:spcBef>
                <a:spcPct val="0"/>
              </a:spcBef>
              <a:spcAft>
                <a:spcPct val="35000"/>
              </a:spcAft>
            </a:pPr>
            <a:r>
              <a:rPr lang="en-US" sz="3200" dirty="0"/>
              <a:t>It is a cognitive bias that </a:t>
            </a:r>
            <a:r>
              <a:rPr lang="en-US" sz="3200" b="1" i="1" u="sng" dirty="0">
                <a:solidFill>
                  <a:schemeClr val="accent5">
                    <a:lumMod val="75000"/>
                  </a:schemeClr>
                </a:solidFill>
              </a:rPr>
              <a:t>causes our impression of someone in one area to influence our opinion of that person in other areas</a:t>
            </a:r>
            <a:r>
              <a:rPr lang="en-US" sz="3200" dirty="0"/>
              <a:t>. This bias can cause us to assume that a person is highly knowledgeable and has an interesting personality, simply because they are physically attractive. </a:t>
            </a:r>
            <a:endParaRPr lang="es-ES" sz="3200" dirty="0"/>
          </a:p>
        </p:txBody>
      </p:sp>
    </p:spTree>
    <p:extLst>
      <p:ext uri="{BB962C8B-B14F-4D97-AF65-F5344CB8AC3E}">
        <p14:creationId xmlns:p14="http://schemas.microsoft.com/office/powerpoint/2010/main" val="1335779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42" b="98758" l="2564" r="98077"/>
                    </a14:imgEffect>
                  </a14:imgLayer>
                </a14:imgProps>
              </a:ext>
              <a:ext uri="{28A0092B-C50C-407E-A947-70E740481C1C}">
                <a14:useLocalDpi xmlns:a14="http://schemas.microsoft.com/office/drawing/2010/main" val="0"/>
              </a:ext>
            </a:extLst>
          </a:blip>
          <a:srcRect/>
          <a:stretch>
            <a:fillRect/>
          </a:stretch>
        </p:blipFill>
        <p:spPr bwMode="auto">
          <a:xfrm>
            <a:off x="0" y="865686"/>
            <a:ext cx="2409373" cy="1640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812800" y="1129177"/>
            <a:ext cx="10319657" cy="13774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CuadroTexto"/>
          <p:cNvSpPr txBox="1"/>
          <p:nvPr/>
        </p:nvSpPr>
        <p:spPr>
          <a:xfrm>
            <a:off x="184893" y="1209114"/>
            <a:ext cx="2224480" cy="954107"/>
          </a:xfrm>
          <a:prstGeom prst="rect">
            <a:avLst/>
          </a:prstGeom>
          <a:noFill/>
        </p:spPr>
        <p:txBody>
          <a:bodyPr wrap="square" rtlCol="0">
            <a:spAutoFit/>
          </a:bodyPr>
          <a:lstStyle/>
          <a:p>
            <a:pPr algn="ctr" fontAlgn="base"/>
            <a:r>
              <a:rPr lang="en-US" sz="2800" dirty="0"/>
              <a:t>Confirmation Bias</a:t>
            </a:r>
          </a:p>
        </p:txBody>
      </p:sp>
      <p:grpSp>
        <p:nvGrpSpPr>
          <p:cNvPr id="9" name="8 Grupo"/>
          <p:cNvGrpSpPr/>
          <p:nvPr/>
        </p:nvGrpSpPr>
        <p:grpSpPr>
          <a:xfrm>
            <a:off x="2539985" y="275771"/>
            <a:ext cx="9245653" cy="6241143"/>
            <a:chOff x="2539985" y="1142119"/>
            <a:chExt cx="9245653" cy="5374795"/>
          </a:xfrm>
        </p:grpSpPr>
        <p:sp>
          <p:nvSpPr>
            <p:cNvPr id="10" name="9 Forma libre"/>
            <p:cNvSpPr/>
            <p:nvPr/>
          </p:nvSpPr>
          <p:spPr>
            <a:xfrm>
              <a:off x="2539985" y="1142119"/>
              <a:ext cx="8215954" cy="3945579"/>
            </a:xfrm>
            <a:custGeom>
              <a:avLst/>
              <a:gdLst>
                <a:gd name="connsiteX0" fmla="*/ 0 w 8215954"/>
                <a:gd name="connsiteY0" fmla="*/ 394558 h 3945579"/>
                <a:gd name="connsiteX1" fmla="*/ 394558 w 8215954"/>
                <a:gd name="connsiteY1" fmla="*/ 0 h 3945579"/>
                <a:gd name="connsiteX2" fmla="*/ 7821396 w 8215954"/>
                <a:gd name="connsiteY2" fmla="*/ 0 h 3945579"/>
                <a:gd name="connsiteX3" fmla="*/ 8215954 w 8215954"/>
                <a:gd name="connsiteY3" fmla="*/ 394558 h 3945579"/>
                <a:gd name="connsiteX4" fmla="*/ 8215954 w 8215954"/>
                <a:gd name="connsiteY4" fmla="*/ 3551021 h 3945579"/>
                <a:gd name="connsiteX5" fmla="*/ 7821396 w 8215954"/>
                <a:gd name="connsiteY5" fmla="*/ 3945579 h 3945579"/>
                <a:gd name="connsiteX6" fmla="*/ 394558 w 8215954"/>
                <a:gd name="connsiteY6" fmla="*/ 3945579 h 3945579"/>
                <a:gd name="connsiteX7" fmla="*/ 0 w 8215954"/>
                <a:gd name="connsiteY7" fmla="*/ 3551021 h 3945579"/>
                <a:gd name="connsiteX8" fmla="*/ 0 w 8215954"/>
                <a:gd name="connsiteY8" fmla="*/ 394558 h 39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5954" h="3945579">
                  <a:moveTo>
                    <a:pt x="0" y="394558"/>
                  </a:moveTo>
                  <a:cubicBezTo>
                    <a:pt x="0" y="176650"/>
                    <a:pt x="176650" y="0"/>
                    <a:pt x="394558" y="0"/>
                  </a:cubicBezTo>
                  <a:lnTo>
                    <a:pt x="7821396" y="0"/>
                  </a:lnTo>
                  <a:cubicBezTo>
                    <a:pt x="8039304" y="0"/>
                    <a:pt x="8215954" y="176650"/>
                    <a:pt x="8215954" y="394558"/>
                  </a:cubicBezTo>
                  <a:lnTo>
                    <a:pt x="8215954" y="3551021"/>
                  </a:lnTo>
                  <a:cubicBezTo>
                    <a:pt x="8215954" y="3768929"/>
                    <a:pt x="8039304" y="3945579"/>
                    <a:pt x="7821396" y="3945579"/>
                  </a:cubicBezTo>
                  <a:lnTo>
                    <a:pt x="394558" y="3945579"/>
                  </a:lnTo>
                  <a:cubicBezTo>
                    <a:pt x="176650" y="3945579"/>
                    <a:pt x="0" y="3768929"/>
                    <a:pt x="0" y="3551021"/>
                  </a:cubicBezTo>
                  <a:lnTo>
                    <a:pt x="0" y="3945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84" tIns="227584" rIns="227584" bIns="1437113" numCol="1" spcCol="1270" anchor="t" anchorCtr="0">
              <a:noAutofit/>
            </a:bodyPr>
            <a:lstStyle/>
            <a:p>
              <a:pPr lvl="0" algn="l" defTabSz="1422400" rtl="0">
                <a:lnSpc>
                  <a:spcPct val="90000"/>
                </a:lnSpc>
                <a:spcBef>
                  <a:spcPct val="0"/>
                </a:spcBef>
                <a:spcAft>
                  <a:spcPct val="35000"/>
                </a:spcAft>
              </a:pPr>
              <a:r>
                <a:rPr lang="en-US" sz="3200" kern="1200" dirty="0" smtClean="0"/>
                <a:t>We have a natural tendency to try to confirm our preconceived beliefs, whether positive or negative, about people in the way we interpret or remember their performance, which is known as confirmatory bias.</a:t>
              </a:r>
              <a:endParaRPr lang="es-ES" sz="3200" kern="1200" dirty="0"/>
            </a:p>
          </p:txBody>
        </p:sp>
        <p:sp>
          <p:nvSpPr>
            <p:cNvPr id="11" name="10 Forma libre"/>
            <p:cNvSpPr/>
            <p:nvPr/>
          </p:nvSpPr>
          <p:spPr>
            <a:xfrm>
              <a:off x="3569684" y="3712594"/>
              <a:ext cx="8215954" cy="2804320"/>
            </a:xfrm>
            <a:custGeom>
              <a:avLst/>
              <a:gdLst>
                <a:gd name="connsiteX0" fmla="*/ 0 w 8215954"/>
                <a:gd name="connsiteY0" fmla="*/ 240120 h 2401200"/>
                <a:gd name="connsiteX1" fmla="*/ 240120 w 8215954"/>
                <a:gd name="connsiteY1" fmla="*/ 0 h 2401200"/>
                <a:gd name="connsiteX2" fmla="*/ 7975834 w 8215954"/>
                <a:gd name="connsiteY2" fmla="*/ 0 h 2401200"/>
                <a:gd name="connsiteX3" fmla="*/ 8215954 w 8215954"/>
                <a:gd name="connsiteY3" fmla="*/ 240120 h 2401200"/>
                <a:gd name="connsiteX4" fmla="*/ 8215954 w 8215954"/>
                <a:gd name="connsiteY4" fmla="*/ 2161080 h 2401200"/>
                <a:gd name="connsiteX5" fmla="*/ 7975834 w 8215954"/>
                <a:gd name="connsiteY5" fmla="*/ 2401200 h 2401200"/>
                <a:gd name="connsiteX6" fmla="*/ 240120 w 8215954"/>
                <a:gd name="connsiteY6" fmla="*/ 2401200 h 2401200"/>
                <a:gd name="connsiteX7" fmla="*/ 0 w 8215954"/>
                <a:gd name="connsiteY7" fmla="*/ 2161080 h 2401200"/>
                <a:gd name="connsiteX8" fmla="*/ 0 w 8215954"/>
                <a:gd name="connsiteY8" fmla="*/ 240120 h 240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5954" h="2401200">
                  <a:moveTo>
                    <a:pt x="0" y="240120"/>
                  </a:moveTo>
                  <a:cubicBezTo>
                    <a:pt x="0" y="107505"/>
                    <a:pt x="107505" y="0"/>
                    <a:pt x="240120" y="0"/>
                  </a:cubicBezTo>
                  <a:lnTo>
                    <a:pt x="7975834" y="0"/>
                  </a:lnTo>
                  <a:cubicBezTo>
                    <a:pt x="8108449" y="0"/>
                    <a:pt x="8215954" y="107505"/>
                    <a:pt x="8215954" y="240120"/>
                  </a:cubicBezTo>
                  <a:lnTo>
                    <a:pt x="8215954" y="2161080"/>
                  </a:lnTo>
                  <a:cubicBezTo>
                    <a:pt x="8215954" y="2293695"/>
                    <a:pt x="8108449" y="2401200"/>
                    <a:pt x="7975834" y="2401200"/>
                  </a:cubicBezTo>
                  <a:lnTo>
                    <a:pt x="240120" y="2401200"/>
                  </a:lnTo>
                  <a:cubicBezTo>
                    <a:pt x="107505" y="2401200"/>
                    <a:pt x="0" y="2293695"/>
                    <a:pt x="0" y="2161080"/>
                  </a:cubicBezTo>
                  <a:lnTo>
                    <a:pt x="0" y="24012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3905" tIns="233905" rIns="233905" bIns="233905" numCol="1" spcCol="1270" anchor="t" anchorCtr="0">
              <a:noAutofit/>
            </a:bodyPr>
            <a:lstStyle/>
            <a:p>
              <a:pPr marL="228600" lvl="1" indent="-228600" algn="l" defTabSz="1022350" rtl="0">
                <a:lnSpc>
                  <a:spcPct val="90000"/>
                </a:lnSpc>
                <a:spcBef>
                  <a:spcPct val="0"/>
                </a:spcBef>
                <a:spcAft>
                  <a:spcPct val="15000"/>
                </a:spcAft>
                <a:buChar char="••"/>
              </a:pPr>
              <a:r>
                <a:rPr lang="en-US" sz="2800" kern="1200" dirty="0" smtClean="0"/>
                <a:t>For example, a manager may have a prior idea that his men's team is more assertive. This might make it easier for him to remember events where his statement was correct. On the other hand, they may perceive that their female team is less assertive, predisposing them to forget when they suggested an effective strategy or if they succeeded in a difficult negotiation.</a:t>
              </a:r>
              <a:endParaRPr lang="es-ES" sz="2800" kern="1200" dirty="0"/>
            </a:p>
          </p:txBody>
        </p:sp>
      </p:grpSp>
    </p:spTree>
    <p:extLst>
      <p:ext uri="{BB962C8B-B14F-4D97-AF65-F5344CB8AC3E}">
        <p14:creationId xmlns:p14="http://schemas.microsoft.com/office/powerpoint/2010/main" val="1534992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8982</TotalTime>
  <Words>1295</Words>
  <Application>Microsoft Office PowerPoint</Application>
  <PresentationFormat>Personalizado</PresentationFormat>
  <Paragraphs>104</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Presentación de PowerPoint</vt:lpstr>
      <vt:lpstr>Presentación de PowerPoint</vt:lpstr>
      <vt:lpstr>       </vt:lpstr>
      <vt:lpstr>     </vt:lpstr>
      <vt:lpstr>Biases are often categorized based on the aspect of people’s judgment and decision-making that they affect, as well as their reason for doing so. Based on this criterion, the main types of biases are often the following: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167</cp:revision>
  <dcterms:created xsi:type="dcterms:W3CDTF">2020-01-14T09:37:24Z</dcterms:created>
  <dcterms:modified xsi:type="dcterms:W3CDTF">2020-09-08T09:10:33Z</dcterms:modified>
</cp:coreProperties>
</file>