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3" r:id="rId6"/>
    <p:sldId id="295" r:id="rId7"/>
    <p:sldId id="284" r:id="rId8"/>
    <p:sldId id="305" r:id="rId9"/>
    <p:sldId id="288" r:id="rId10"/>
    <p:sldId id="296" r:id="rId11"/>
    <p:sldId id="289" r:id="rId12"/>
    <p:sldId id="269" r:id="rId13"/>
    <p:sldId id="291" r:id="rId14"/>
    <p:sldId id="292" r:id="rId15"/>
    <p:sldId id="297" r:id="rId16"/>
    <p:sldId id="302" r:id="rId17"/>
    <p:sldId id="301" r:id="rId18"/>
    <p:sldId id="300" r:id="rId19"/>
    <p:sldId id="303" r:id="rId20"/>
    <p:sldId id="26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>
        <p:scale>
          <a:sx n="66" d="100"/>
          <a:sy n="66" d="100"/>
        </p:scale>
        <p:origin x="-696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A2370-CDBD-42B4-8D42-E9DEEB761E96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B00E73A-033A-477E-B485-58894C3946EC}">
      <dgm:prSet custT="1"/>
      <dgm:spPr/>
      <dgm:t>
        <a:bodyPr/>
        <a:lstStyle/>
        <a:p>
          <a:pPr rtl="0"/>
          <a:r>
            <a:rPr lang="en-US" sz="3200" dirty="0" smtClean="0"/>
            <a:t>The leader at the beginning of the feedback meeting should indicate</a:t>
          </a:r>
          <a:r>
            <a:rPr lang="en-US" sz="3800" dirty="0" smtClean="0"/>
            <a:t>; </a:t>
          </a:r>
          <a:endParaRPr lang="es-ES" sz="3800" dirty="0"/>
        </a:p>
      </dgm:t>
    </dgm:pt>
    <dgm:pt modelId="{B4016321-54DE-40CF-820C-D0060D78444C}" type="parTrans" cxnId="{9494A038-2302-43B2-A552-50102EC7C793}">
      <dgm:prSet/>
      <dgm:spPr/>
      <dgm:t>
        <a:bodyPr/>
        <a:lstStyle/>
        <a:p>
          <a:endParaRPr lang="es-ES"/>
        </a:p>
      </dgm:t>
    </dgm:pt>
    <dgm:pt modelId="{84A52700-9552-4682-B340-136B0A2538EF}" type="sibTrans" cxnId="{9494A038-2302-43B2-A552-50102EC7C793}">
      <dgm:prSet/>
      <dgm:spPr/>
      <dgm:t>
        <a:bodyPr/>
        <a:lstStyle/>
        <a:p>
          <a:endParaRPr lang="es-ES"/>
        </a:p>
      </dgm:t>
    </dgm:pt>
    <dgm:pt modelId="{B19C8D69-C33E-4BF1-BBDA-46B9F3CF94E3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what the performance gap is, showing the facts that support his or her judgement and immediately </a:t>
          </a:r>
          <a:endParaRPr lang="es-ES" sz="3200" dirty="0">
            <a:solidFill>
              <a:schemeClr val="tx1"/>
            </a:solidFill>
          </a:endParaRPr>
        </a:p>
      </dgm:t>
    </dgm:pt>
    <dgm:pt modelId="{2ECC7260-4C91-450C-B16B-535249D5803C}" type="parTrans" cxnId="{1B3CB26A-A50A-4617-BF81-0098128C4F83}">
      <dgm:prSet/>
      <dgm:spPr/>
      <dgm:t>
        <a:bodyPr/>
        <a:lstStyle/>
        <a:p>
          <a:endParaRPr lang="es-ES"/>
        </a:p>
      </dgm:t>
    </dgm:pt>
    <dgm:pt modelId="{CD5D2201-DAC0-4B5B-A0DD-77BF48949A80}" type="sibTrans" cxnId="{1B3CB26A-A50A-4617-BF81-0098128C4F83}">
      <dgm:prSet/>
      <dgm:spPr/>
      <dgm:t>
        <a:bodyPr/>
        <a:lstStyle/>
        <a:p>
          <a:endParaRPr lang="es-ES"/>
        </a:p>
      </dgm:t>
    </dgm:pt>
    <dgm:pt modelId="{03F993EC-102D-4C0A-AB8A-629ECB5A285C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ask What are the causes of the performance gap, from which the collaborator can identify the causes of the gap,</a:t>
          </a:r>
          <a:endParaRPr lang="es-ES" sz="3200" dirty="0">
            <a:solidFill>
              <a:schemeClr val="tx1"/>
            </a:solidFill>
          </a:endParaRPr>
        </a:p>
      </dgm:t>
    </dgm:pt>
    <dgm:pt modelId="{9C735330-21DF-4E88-A148-C02D97167A81}" type="parTrans" cxnId="{D443DE45-8BC6-4515-8738-B579E78BA015}">
      <dgm:prSet/>
      <dgm:spPr/>
      <dgm:t>
        <a:bodyPr/>
        <a:lstStyle/>
        <a:p>
          <a:endParaRPr lang="es-ES"/>
        </a:p>
      </dgm:t>
    </dgm:pt>
    <dgm:pt modelId="{6F8E8C56-C7C1-4CC9-868A-E47C6E85EB17}" type="sibTrans" cxnId="{D443DE45-8BC6-4515-8738-B579E78BA015}">
      <dgm:prSet/>
      <dgm:spPr/>
      <dgm:t>
        <a:bodyPr/>
        <a:lstStyle/>
        <a:p>
          <a:endParaRPr lang="es-ES"/>
        </a:p>
      </dgm:t>
    </dgm:pt>
    <dgm:pt modelId="{1A00FCAD-1D16-4BFE-8CA0-42C15160B7F8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as well as the obstacles he or she has faced and is even very likely to locate the action alternatives that will allow him or her to overcome it.</a:t>
          </a:r>
          <a:endParaRPr lang="es-ES" sz="3200" dirty="0">
            <a:solidFill>
              <a:schemeClr val="tx1"/>
            </a:solidFill>
          </a:endParaRPr>
        </a:p>
      </dgm:t>
    </dgm:pt>
    <dgm:pt modelId="{8765BB3A-4DDC-4020-83D1-D91D61E4970D}" type="parTrans" cxnId="{F6231F19-531F-4FDA-8365-2ED73D398990}">
      <dgm:prSet/>
      <dgm:spPr/>
      <dgm:t>
        <a:bodyPr/>
        <a:lstStyle/>
        <a:p>
          <a:endParaRPr lang="es-ES"/>
        </a:p>
      </dgm:t>
    </dgm:pt>
    <dgm:pt modelId="{4842987A-169B-40E4-84F1-4B0D0D00161A}" type="sibTrans" cxnId="{F6231F19-531F-4FDA-8365-2ED73D398990}">
      <dgm:prSet/>
      <dgm:spPr/>
      <dgm:t>
        <a:bodyPr/>
        <a:lstStyle/>
        <a:p>
          <a:endParaRPr lang="es-ES"/>
        </a:p>
      </dgm:t>
    </dgm:pt>
    <dgm:pt modelId="{935503A3-BB11-481A-B205-E933214DD348}" type="pres">
      <dgm:prSet presAssocID="{39FA2370-CDBD-42B4-8D42-E9DEEB761E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B7FF55-0B01-433A-A0C2-7789BBC9607A}" type="pres">
      <dgm:prSet presAssocID="{7B00E73A-033A-477E-B485-58894C3946EC}" presName="compNode" presStyleCnt="0"/>
      <dgm:spPr/>
    </dgm:pt>
    <dgm:pt modelId="{08D1ED2E-0529-4A09-8AD9-8BC195AD29C5}" type="pres">
      <dgm:prSet presAssocID="{7B00E73A-033A-477E-B485-58894C3946EC}" presName="aNode" presStyleLbl="bgShp" presStyleIdx="0" presStyleCnt="1"/>
      <dgm:spPr/>
      <dgm:t>
        <a:bodyPr/>
        <a:lstStyle/>
        <a:p>
          <a:endParaRPr lang="es-ES"/>
        </a:p>
      </dgm:t>
    </dgm:pt>
    <dgm:pt modelId="{48AA59DC-E802-4005-8848-DC2F8E35864D}" type="pres">
      <dgm:prSet presAssocID="{7B00E73A-033A-477E-B485-58894C3946EC}" presName="textNode" presStyleLbl="bgShp" presStyleIdx="0" presStyleCnt="1"/>
      <dgm:spPr/>
      <dgm:t>
        <a:bodyPr/>
        <a:lstStyle/>
        <a:p>
          <a:endParaRPr lang="es-ES"/>
        </a:p>
      </dgm:t>
    </dgm:pt>
    <dgm:pt modelId="{FC1CF838-39A7-4B4D-9D90-F66165592F96}" type="pres">
      <dgm:prSet presAssocID="{7B00E73A-033A-477E-B485-58894C3946EC}" presName="compChildNode" presStyleCnt="0"/>
      <dgm:spPr/>
    </dgm:pt>
    <dgm:pt modelId="{38213154-2B0E-4D5A-8DD5-40E89C92E780}" type="pres">
      <dgm:prSet presAssocID="{7B00E73A-033A-477E-B485-58894C3946EC}" presName="theInnerList" presStyleCnt="0"/>
      <dgm:spPr/>
    </dgm:pt>
    <dgm:pt modelId="{47C6E572-3297-4677-8377-5BD3F327730E}" type="pres">
      <dgm:prSet presAssocID="{B19C8D69-C33E-4BF1-BBDA-46B9F3CF94E3}" presName="childNode" presStyleLbl="node1" presStyleIdx="0" presStyleCnt="3" custScaleX="1040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65131-A609-4F3F-B2AB-88D7EFD78C4B}" type="pres">
      <dgm:prSet presAssocID="{B19C8D69-C33E-4BF1-BBDA-46B9F3CF94E3}" presName="aSpace2" presStyleCnt="0"/>
      <dgm:spPr/>
    </dgm:pt>
    <dgm:pt modelId="{53082796-4A9E-4D40-86BA-1957EBD4E5A3}" type="pres">
      <dgm:prSet presAssocID="{03F993EC-102D-4C0A-AB8A-629ECB5A285C}" presName="childNode" presStyleLbl="node1" presStyleIdx="1" presStyleCnt="3" custScaleX="1053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7A0B63-013E-4E23-991C-25574A5CC70B}" type="pres">
      <dgm:prSet presAssocID="{03F993EC-102D-4C0A-AB8A-629ECB5A285C}" presName="aSpace2" presStyleCnt="0"/>
      <dgm:spPr/>
    </dgm:pt>
    <dgm:pt modelId="{0CBC3745-2DA5-4F30-925D-C10A72C105A3}" type="pres">
      <dgm:prSet presAssocID="{1A00FCAD-1D16-4BFE-8CA0-42C15160B7F8}" presName="childNode" presStyleLbl="node1" presStyleIdx="2" presStyleCnt="3" custScaleX="104395" custScaleY="1441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BB76E0-F439-4D96-9F31-77BEDB926111}" type="presOf" srcId="{03F993EC-102D-4C0A-AB8A-629ECB5A285C}" destId="{53082796-4A9E-4D40-86BA-1957EBD4E5A3}" srcOrd="0" destOrd="0" presId="urn:microsoft.com/office/officeart/2005/8/layout/lProcess2"/>
    <dgm:cxn modelId="{D443DE45-8BC6-4515-8738-B579E78BA015}" srcId="{7B00E73A-033A-477E-B485-58894C3946EC}" destId="{03F993EC-102D-4C0A-AB8A-629ECB5A285C}" srcOrd="1" destOrd="0" parTransId="{9C735330-21DF-4E88-A148-C02D97167A81}" sibTransId="{6F8E8C56-C7C1-4CC9-868A-E47C6E85EB17}"/>
    <dgm:cxn modelId="{9494A038-2302-43B2-A552-50102EC7C793}" srcId="{39FA2370-CDBD-42B4-8D42-E9DEEB761E96}" destId="{7B00E73A-033A-477E-B485-58894C3946EC}" srcOrd="0" destOrd="0" parTransId="{B4016321-54DE-40CF-820C-D0060D78444C}" sibTransId="{84A52700-9552-4682-B340-136B0A2538EF}"/>
    <dgm:cxn modelId="{7280CBB1-0CC2-4B80-BFBF-8D949FE2EA5F}" type="presOf" srcId="{B19C8D69-C33E-4BF1-BBDA-46B9F3CF94E3}" destId="{47C6E572-3297-4677-8377-5BD3F327730E}" srcOrd="0" destOrd="0" presId="urn:microsoft.com/office/officeart/2005/8/layout/lProcess2"/>
    <dgm:cxn modelId="{75B4AF9B-097E-4B30-9302-F653E680DC82}" type="presOf" srcId="{7B00E73A-033A-477E-B485-58894C3946EC}" destId="{48AA59DC-E802-4005-8848-DC2F8E35864D}" srcOrd="1" destOrd="0" presId="urn:microsoft.com/office/officeart/2005/8/layout/lProcess2"/>
    <dgm:cxn modelId="{F6231F19-531F-4FDA-8365-2ED73D398990}" srcId="{7B00E73A-033A-477E-B485-58894C3946EC}" destId="{1A00FCAD-1D16-4BFE-8CA0-42C15160B7F8}" srcOrd="2" destOrd="0" parTransId="{8765BB3A-4DDC-4020-83D1-D91D61E4970D}" sibTransId="{4842987A-169B-40E4-84F1-4B0D0D00161A}"/>
    <dgm:cxn modelId="{88EEAEAA-2087-4F09-89F8-9199058BEB87}" type="presOf" srcId="{7B00E73A-033A-477E-B485-58894C3946EC}" destId="{08D1ED2E-0529-4A09-8AD9-8BC195AD29C5}" srcOrd="0" destOrd="0" presId="urn:microsoft.com/office/officeart/2005/8/layout/lProcess2"/>
    <dgm:cxn modelId="{1B3CB26A-A50A-4617-BF81-0098128C4F83}" srcId="{7B00E73A-033A-477E-B485-58894C3946EC}" destId="{B19C8D69-C33E-4BF1-BBDA-46B9F3CF94E3}" srcOrd="0" destOrd="0" parTransId="{2ECC7260-4C91-450C-B16B-535249D5803C}" sibTransId="{CD5D2201-DAC0-4B5B-A0DD-77BF48949A80}"/>
    <dgm:cxn modelId="{7A098EE4-BD7D-43C2-B965-A95E3B679B3E}" type="presOf" srcId="{39FA2370-CDBD-42B4-8D42-E9DEEB761E96}" destId="{935503A3-BB11-481A-B205-E933214DD348}" srcOrd="0" destOrd="0" presId="urn:microsoft.com/office/officeart/2005/8/layout/lProcess2"/>
    <dgm:cxn modelId="{E99C19FE-2628-466D-91B6-77265308D379}" type="presOf" srcId="{1A00FCAD-1D16-4BFE-8CA0-42C15160B7F8}" destId="{0CBC3745-2DA5-4F30-925D-C10A72C105A3}" srcOrd="0" destOrd="0" presId="urn:microsoft.com/office/officeart/2005/8/layout/lProcess2"/>
    <dgm:cxn modelId="{D885AA79-1048-45CE-A436-4D541C94298D}" type="presParOf" srcId="{935503A3-BB11-481A-B205-E933214DD348}" destId="{55B7FF55-0B01-433A-A0C2-7789BBC9607A}" srcOrd="0" destOrd="0" presId="urn:microsoft.com/office/officeart/2005/8/layout/lProcess2"/>
    <dgm:cxn modelId="{CFD58A47-35A9-47E1-82E2-6F62F379AAB8}" type="presParOf" srcId="{55B7FF55-0B01-433A-A0C2-7789BBC9607A}" destId="{08D1ED2E-0529-4A09-8AD9-8BC195AD29C5}" srcOrd="0" destOrd="0" presId="urn:microsoft.com/office/officeart/2005/8/layout/lProcess2"/>
    <dgm:cxn modelId="{90DE004E-832A-4A23-845E-0C3BCB2E9793}" type="presParOf" srcId="{55B7FF55-0B01-433A-A0C2-7789BBC9607A}" destId="{48AA59DC-E802-4005-8848-DC2F8E35864D}" srcOrd="1" destOrd="0" presId="urn:microsoft.com/office/officeart/2005/8/layout/lProcess2"/>
    <dgm:cxn modelId="{753FF9D8-6E8B-4B85-9FB5-E356ADBCE5CE}" type="presParOf" srcId="{55B7FF55-0B01-433A-A0C2-7789BBC9607A}" destId="{FC1CF838-39A7-4B4D-9D90-F66165592F96}" srcOrd="2" destOrd="0" presId="urn:microsoft.com/office/officeart/2005/8/layout/lProcess2"/>
    <dgm:cxn modelId="{885957AE-4340-4A71-B7A9-36F2B34409CA}" type="presParOf" srcId="{FC1CF838-39A7-4B4D-9D90-F66165592F96}" destId="{38213154-2B0E-4D5A-8DD5-40E89C92E780}" srcOrd="0" destOrd="0" presId="urn:microsoft.com/office/officeart/2005/8/layout/lProcess2"/>
    <dgm:cxn modelId="{C6BACCE8-AF54-45C9-B734-BFAA2D6B2599}" type="presParOf" srcId="{38213154-2B0E-4D5A-8DD5-40E89C92E780}" destId="{47C6E572-3297-4677-8377-5BD3F327730E}" srcOrd="0" destOrd="0" presId="urn:microsoft.com/office/officeart/2005/8/layout/lProcess2"/>
    <dgm:cxn modelId="{44F78EC9-DE4E-4978-82FE-BB56A71FB2D6}" type="presParOf" srcId="{38213154-2B0E-4D5A-8DD5-40E89C92E780}" destId="{F0965131-A609-4F3F-B2AB-88D7EFD78C4B}" srcOrd="1" destOrd="0" presId="urn:microsoft.com/office/officeart/2005/8/layout/lProcess2"/>
    <dgm:cxn modelId="{31F53994-3AC1-482F-8F6E-6B7F076DF051}" type="presParOf" srcId="{38213154-2B0E-4D5A-8DD5-40E89C92E780}" destId="{53082796-4A9E-4D40-86BA-1957EBD4E5A3}" srcOrd="2" destOrd="0" presId="urn:microsoft.com/office/officeart/2005/8/layout/lProcess2"/>
    <dgm:cxn modelId="{B4C90CE8-7D9F-48EB-AA9B-3B0FF20A70E8}" type="presParOf" srcId="{38213154-2B0E-4D5A-8DD5-40E89C92E780}" destId="{B57A0B63-013E-4E23-991C-25574A5CC70B}" srcOrd="3" destOrd="0" presId="urn:microsoft.com/office/officeart/2005/8/layout/lProcess2"/>
    <dgm:cxn modelId="{CA863811-D118-4C16-8033-3C3F767F59D6}" type="presParOf" srcId="{38213154-2B0E-4D5A-8DD5-40E89C92E780}" destId="{0CBC3745-2DA5-4F30-925D-C10A72C105A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70AF7-1DBE-4221-8F8C-CDE91C6E6457}" type="doc">
      <dgm:prSet loTypeId="urn:microsoft.com/office/officeart/2008/layout/VerticalCircle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C55C930-C4BD-4F93-9791-32A8583947F3}">
      <dgm:prSet custT="1"/>
      <dgm:spPr/>
      <dgm:t>
        <a:bodyPr/>
        <a:lstStyle/>
        <a:p>
          <a:pPr rtl="0"/>
          <a:r>
            <a:rPr lang="en-US" sz="3200" dirty="0" smtClean="0"/>
            <a:t>It is important that </a:t>
          </a:r>
          <a:r>
            <a:rPr lang="en-US" sz="3200" u="sng" dirty="0" smtClean="0"/>
            <a:t>the leader listens carefully to the partner's statements and can ask new questions to deepen the analysis of the root causes of the gap</a:t>
          </a:r>
          <a:r>
            <a:rPr lang="en-US" sz="3200" dirty="0" smtClean="0"/>
            <a:t>.</a:t>
          </a:r>
          <a:endParaRPr lang="es-ES" sz="3200" dirty="0"/>
        </a:p>
      </dgm:t>
    </dgm:pt>
    <dgm:pt modelId="{72BF40ED-053C-4FFD-AA30-C15CFEBC96E6}" type="parTrans" cxnId="{A3BE5162-484E-45CC-A9B8-B6FB53757070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65D8D962-40AB-4654-BEEB-28E8B97AB95D}" type="sibTrans" cxnId="{A3BE5162-484E-45CC-A9B8-B6FB53757070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22086E07-3F00-4CA0-AF08-8F21C11CCD29}">
      <dgm:prSet custT="1"/>
      <dgm:spPr/>
      <dgm:t>
        <a:bodyPr/>
        <a:lstStyle/>
        <a:p>
          <a:pPr rtl="0"/>
          <a:r>
            <a:rPr lang="en-US" sz="3200" dirty="0" smtClean="0"/>
            <a:t>In the feedback interview, </a:t>
          </a:r>
          <a:r>
            <a:rPr lang="en-US" sz="3200" i="1" u="sng" dirty="0" smtClean="0"/>
            <a:t>it is essential to be assertive, keep the focus on the objective and remain calm, focused and responsive</a:t>
          </a:r>
          <a:r>
            <a:rPr lang="en-US" sz="3200" dirty="0" smtClean="0"/>
            <a:t>. To conclude with an </a:t>
          </a:r>
          <a:r>
            <a:rPr lang="en-US" sz="3200" i="1" u="sng" dirty="0" smtClean="0"/>
            <a:t>action plan to improve future performance</a:t>
          </a:r>
          <a:r>
            <a:rPr lang="en-US" sz="3200" dirty="0" smtClean="0"/>
            <a:t>, clearly and precisely stating agreements defining execution times and review dates to assess progress</a:t>
          </a:r>
          <a:r>
            <a:rPr lang="en-US" sz="3200" dirty="0" smtClean="0"/>
            <a:t>.</a:t>
          </a:r>
          <a:endParaRPr lang="es-ES" sz="3200" dirty="0"/>
        </a:p>
      </dgm:t>
    </dgm:pt>
    <dgm:pt modelId="{815D91D7-ED07-4A3D-A39C-BBFECDC9EA04}" type="parTrans" cxnId="{06CD9E22-C1DB-4FEF-ACEA-E758BB369D4C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4472F653-7DCA-419F-AC0F-5EBF23C19B30}" type="sibTrans" cxnId="{06CD9E22-C1DB-4FEF-ACEA-E758BB369D4C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D6335CAC-79F1-463C-BD02-D34BE1FCF33B}" type="pres">
      <dgm:prSet presAssocID="{A0F70AF7-1DBE-4221-8F8C-CDE91C6E6457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02A168A2-3D69-48A0-A4FD-DD320A28F055}" type="pres">
      <dgm:prSet presAssocID="{3C55C930-C4BD-4F93-9791-32A8583947F3}" presName="noChildren" presStyleCnt="0"/>
      <dgm:spPr/>
    </dgm:pt>
    <dgm:pt modelId="{C9BDA946-39BD-4E6F-A56F-E6F34E05E586}" type="pres">
      <dgm:prSet presAssocID="{3C55C930-C4BD-4F93-9791-32A8583947F3}" presName="gap" presStyleCnt="0"/>
      <dgm:spPr/>
    </dgm:pt>
    <dgm:pt modelId="{37977B15-791B-4F60-A1C5-8E8B2A8D7D52}" type="pres">
      <dgm:prSet presAssocID="{3C55C930-C4BD-4F93-9791-32A8583947F3}" presName="medCircle2" presStyleLbl="vennNode1" presStyleIdx="0" presStyleCnt="2" custLinFactNeighborX="-2974" custLinFactNeighborY="-25276"/>
      <dgm:spPr/>
    </dgm:pt>
    <dgm:pt modelId="{573AB359-15CF-406B-9EE6-4A983F85A0BA}" type="pres">
      <dgm:prSet presAssocID="{3C55C930-C4BD-4F93-9791-32A8583947F3}" presName="txLvlOnly1" presStyleLbl="revTx" presStyleIdx="0" presStyleCnt="2" custLinFactNeighborX="-418" custLinFactNeighborY="-28250"/>
      <dgm:spPr/>
      <dgm:t>
        <a:bodyPr/>
        <a:lstStyle/>
        <a:p>
          <a:endParaRPr lang="es-ES"/>
        </a:p>
      </dgm:t>
    </dgm:pt>
    <dgm:pt modelId="{0164EF2A-2CE9-41CD-BF17-5C2DD3CBE7AF}" type="pres">
      <dgm:prSet presAssocID="{22086E07-3F00-4CA0-AF08-8F21C11CCD29}" presName="noChildren" presStyleCnt="0"/>
      <dgm:spPr/>
    </dgm:pt>
    <dgm:pt modelId="{B7D259C5-1ACA-4632-8854-F251A45822F4}" type="pres">
      <dgm:prSet presAssocID="{22086E07-3F00-4CA0-AF08-8F21C11CCD29}" presName="gap" presStyleCnt="0"/>
      <dgm:spPr/>
    </dgm:pt>
    <dgm:pt modelId="{E6689D68-382E-40EC-9FBC-9A253BE21C10}" type="pres">
      <dgm:prSet presAssocID="{22086E07-3F00-4CA0-AF08-8F21C11CCD29}" presName="medCircle2" presStyleLbl="vennNode1" presStyleIdx="1" presStyleCnt="2" custLinFactNeighborX="-3717" custLinFactNeighborY="-14869"/>
      <dgm:spPr/>
    </dgm:pt>
    <dgm:pt modelId="{50FD31AF-72DE-47A8-802F-60CD6F3AE64B}" type="pres">
      <dgm:prSet presAssocID="{22086E07-3F00-4CA0-AF08-8F21C11CCD29}" presName="txLvlOnly1" presStyleLbl="revTx" presStyleIdx="1" presStyleCnt="2" custLinFactNeighborX="-279" custLinFactNeighborY="8921"/>
      <dgm:spPr/>
      <dgm:t>
        <a:bodyPr/>
        <a:lstStyle/>
        <a:p>
          <a:endParaRPr lang="es-ES"/>
        </a:p>
      </dgm:t>
    </dgm:pt>
  </dgm:ptLst>
  <dgm:cxnLst>
    <dgm:cxn modelId="{15B19705-A0A0-40D3-BE21-0B5ECB3B9B7D}" type="presOf" srcId="{A0F70AF7-1DBE-4221-8F8C-CDE91C6E6457}" destId="{D6335CAC-79F1-463C-BD02-D34BE1FCF33B}" srcOrd="0" destOrd="0" presId="urn:microsoft.com/office/officeart/2008/layout/VerticalCircleList"/>
    <dgm:cxn modelId="{C7F98257-AB32-47EF-802B-66315D1973AC}" type="presOf" srcId="{3C55C930-C4BD-4F93-9791-32A8583947F3}" destId="{573AB359-15CF-406B-9EE6-4A983F85A0BA}" srcOrd="0" destOrd="0" presId="urn:microsoft.com/office/officeart/2008/layout/VerticalCircleList"/>
    <dgm:cxn modelId="{DCA62C7F-6C9F-4991-937F-15B935ECDE70}" type="presOf" srcId="{22086E07-3F00-4CA0-AF08-8F21C11CCD29}" destId="{50FD31AF-72DE-47A8-802F-60CD6F3AE64B}" srcOrd="0" destOrd="0" presId="urn:microsoft.com/office/officeart/2008/layout/VerticalCircleList"/>
    <dgm:cxn modelId="{A3BE5162-484E-45CC-A9B8-B6FB53757070}" srcId="{A0F70AF7-1DBE-4221-8F8C-CDE91C6E6457}" destId="{3C55C930-C4BD-4F93-9791-32A8583947F3}" srcOrd="0" destOrd="0" parTransId="{72BF40ED-053C-4FFD-AA30-C15CFEBC96E6}" sibTransId="{65D8D962-40AB-4654-BEEB-28E8B97AB95D}"/>
    <dgm:cxn modelId="{06CD9E22-C1DB-4FEF-ACEA-E758BB369D4C}" srcId="{A0F70AF7-1DBE-4221-8F8C-CDE91C6E6457}" destId="{22086E07-3F00-4CA0-AF08-8F21C11CCD29}" srcOrd="1" destOrd="0" parTransId="{815D91D7-ED07-4A3D-A39C-BBFECDC9EA04}" sibTransId="{4472F653-7DCA-419F-AC0F-5EBF23C19B30}"/>
    <dgm:cxn modelId="{694D52AF-5BDF-4C63-BB81-78BA7E5E4898}" type="presParOf" srcId="{D6335CAC-79F1-463C-BD02-D34BE1FCF33B}" destId="{02A168A2-3D69-48A0-A4FD-DD320A28F055}" srcOrd="0" destOrd="0" presId="urn:microsoft.com/office/officeart/2008/layout/VerticalCircleList"/>
    <dgm:cxn modelId="{667E8338-AE19-462F-9A47-F6AF3AC808B0}" type="presParOf" srcId="{02A168A2-3D69-48A0-A4FD-DD320A28F055}" destId="{C9BDA946-39BD-4E6F-A56F-E6F34E05E586}" srcOrd="0" destOrd="0" presId="urn:microsoft.com/office/officeart/2008/layout/VerticalCircleList"/>
    <dgm:cxn modelId="{15631A76-F891-464D-A335-5438237F984A}" type="presParOf" srcId="{02A168A2-3D69-48A0-A4FD-DD320A28F055}" destId="{37977B15-791B-4F60-A1C5-8E8B2A8D7D52}" srcOrd="1" destOrd="0" presId="urn:microsoft.com/office/officeart/2008/layout/VerticalCircleList"/>
    <dgm:cxn modelId="{6538C331-ED47-45FC-A0F2-1B7DEE9B8DC9}" type="presParOf" srcId="{02A168A2-3D69-48A0-A4FD-DD320A28F055}" destId="{573AB359-15CF-406B-9EE6-4A983F85A0BA}" srcOrd="2" destOrd="0" presId="urn:microsoft.com/office/officeart/2008/layout/VerticalCircleList"/>
    <dgm:cxn modelId="{8834C36F-0EF7-48D7-BFB7-E363ED32370C}" type="presParOf" srcId="{D6335CAC-79F1-463C-BD02-D34BE1FCF33B}" destId="{0164EF2A-2CE9-41CD-BF17-5C2DD3CBE7AF}" srcOrd="1" destOrd="0" presId="urn:microsoft.com/office/officeart/2008/layout/VerticalCircleList"/>
    <dgm:cxn modelId="{2E266314-CD98-457E-B076-2D156792CF6F}" type="presParOf" srcId="{0164EF2A-2CE9-41CD-BF17-5C2DD3CBE7AF}" destId="{B7D259C5-1ACA-4632-8854-F251A45822F4}" srcOrd="0" destOrd="0" presId="urn:microsoft.com/office/officeart/2008/layout/VerticalCircleList"/>
    <dgm:cxn modelId="{0D56F87B-7905-44C6-87BB-D8D0ED6E0867}" type="presParOf" srcId="{0164EF2A-2CE9-41CD-BF17-5C2DD3CBE7AF}" destId="{E6689D68-382E-40EC-9FBC-9A253BE21C10}" srcOrd="1" destOrd="0" presId="urn:microsoft.com/office/officeart/2008/layout/VerticalCircleList"/>
    <dgm:cxn modelId="{BB7FE195-C91B-4D19-B770-F5EF85FFEA0B}" type="presParOf" srcId="{0164EF2A-2CE9-41CD-BF17-5C2DD3CBE7AF}" destId="{50FD31AF-72DE-47A8-802F-60CD6F3AE64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D12888-1D15-4F34-8E46-4327A17B7FC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BC4767A-7F0E-454F-BB25-D597646602F5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The first step in giving effective feedback is to capture and clarify the specific situation in which the behavior occurred. Describing the location and time of a behavior creates context for your feedback recipients, so they can recall the details of the situation.</a:t>
          </a:r>
          <a:endParaRPr lang="es-ES" sz="3200" dirty="0">
            <a:solidFill>
              <a:schemeClr val="tx1"/>
            </a:solidFill>
          </a:endParaRPr>
        </a:p>
      </dgm:t>
    </dgm:pt>
    <dgm:pt modelId="{3DA7C583-8DC5-4C4C-8BA4-270A759FA5E8}" type="parTrans" cxnId="{E00E263A-7A32-4E4A-96A6-89C78B8E8185}">
      <dgm:prSet/>
      <dgm:spPr/>
      <dgm:t>
        <a:bodyPr/>
        <a:lstStyle/>
        <a:p>
          <a:endParaRPr lang="es-ES" sz="3200"/>
        </a:p>
      </dgm:t>
    </dgm:pt>
    <dgm:pt modelId="{D9A9986A-F825-4FCA-A2E2-1A5E626AF982}" type="sibTrans" cxnId="{E00E263A-7A32-4E4A-96A6-89C78B8E8185}">
      <dgm:prSet/>
      <dgm:spPr/>
      <dgm:t>
        <a:bodyPr/>
        <a:lstStyle/>
        <a:p>
          <a:endParaRPr lang="es-ES" sz="3200"/>
        </a:p>
      </dgm:t>
    </dgm:pt>
    <dgm:pt modelId="{DDEB26C1-B590-4FCF-BF47-8D6976ECD387}" type="pres">
      <dgm:prSet presAssocID="{B2D12888-1D15-4F34-8E46-4327A17B7F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C28508-084E-4280-B260-17A2292D2236}" type="pres">
      <dgm:prSet presAssocID="{ABC4767A-7F0E-454F-BB25-D597646602F5}" presName="composite" presStyleCnt="0"/>
      <dgm:spPr/>
    </dgm:pt>
    <dgm:pt modelId="{6EB9454F-2DAD-4684-B352-11505B136585}" type="pres">
      <dgm:prSet presAssocID="{ABC4767A-7F0E-454F-BB25-D597646602F5}" presName="parTx" presStyleLbl="alignNode1" presStyleIdx="0" presStyleCnt="1" custLinFactNeighborX="-576" custLinFactNeighborY="-1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61F1D4-4B8E-44D7-9071-52384CF106DD}" type="pres">
      <dgm:prSet presAssocID="{ABC4767A-7F0E-454F-BB25-D597646602F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00E263A-7A32-4E4A-96A6-89C78B8E8185}" srcId="{B2D12888-1D15-4F34-8E46-4327A17B7FC0}" destId="{ABC4767A-7F0E-454F-BB25-D597646602F5}" srcOrd="0" destOrd="0" parTransId="{3DA7C583-8DC5-4C4C-8BA4-270A759FA5E8}" sibTransId="{D9A9986A-F825-4FCA-A2E2-1A5E626AF982}"/>
    <dgm:cxn modelId="{925D3C90-CACC-45B8-8CE5-3C8712F092D1}" type="presOf" srcId="{B2D12888-1D15-4F34-8E46-4327A17B7FC0}" destId="{DDEB26C1-B590-4FCF-BF47-8D6976ECD387}" srcOrd="0" destOrd="0" presId="urn:microsoft.com/office/officeart/2005/8/layout/hList1"/>
    <dgm:cxn modelId="{B77308B7-9D61-435F-8980-493A526F94F3}" type="presOf" srcId="{ABC4767A-7F0E-454F-BB25-D597646602F5}" destId="{6EB9454F-2DAD-4684-B352-11505B136585}" srcOrd="0" destOrd="0" presId="urn:microsoft.com/office/officeart/2005/8/layout/hList1"/>
    <dgm:cxn modelId="{290C49DE-9C9E-49E3-BADC-7BEDC5D2E1B4}" type="presParOf" srcId="{DDEB26C1-B590-4FCF-BF47-8D6976ECD387}" destId="{48C28508-084E-4280-B260-17A2292D2236}" srcOrd="0" destOrd="0" presId="urn:microsoft.com/office/officeart/2005/8/layout/hList1"/>
    <dgm:cxn modelId="{8C60E783-006A-4CCF-860B-9B15DD281C42}" type="presParOf" srcId="{48C28508-084E-4280-B260-17A2292D2236}" destId="{6EB9454F-2DAD-4684-B352-11505B136585}" srcOrd="0" destOrd="0" presId="urn:microsoft.com/office/officeart/2005/8/layout/hList1"/>
    <dgm:cxn modelId="{D23BAED2-D241-4AAE-957D-3E731DDC83D1}" type="presParOf" srcId="{48C28508-084E-4280-B260-17A2292D2236}" destId="{D661F1D4-4B8E-44D7-9071-52384CF106DD}" srcOrd="1" destOrd="0" presId="urn:microsoft.com/office/officeart/2005/8/layout/hList1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58039D-027F-4FF4-9943-920FE8B5371B}" type="doc">
      <dgm:prSet loTypeId="urn:microsoft.com/office/officeart/2005/8/layout/lProcess3" loCatId="process" qsTypeId="urn:microsoft.com/office/officeart/2009/2/quickstyle/3d8" qsCatId="3D" csTypeId="urn:microsoft.com/office/officeart/2005/8/colors/accent0_1" csCatId="mainScheme"/>
      <dgm:spPr/>
      <dgm:t>
        <a:bodyPr/>
        <a:lstStyle/>
        <a:p>
          <a:endParaRPr lang="es-ES"/>
        </a:p>
      </dgm:t>
    </dgm:pt>
    <dgm:pt modelId="{EDCA9DCA-5E62-4D60-95BA-C2986F96F893}">
      <dgm:prSet custT="1"/>
      <dgm:spPr/>
      <dgm:t>
        <a:bodyPr/>
        <a:lstStyle/>
        <a:p>
          <a:pPr rtl="0"/>
          <a:r>
            <a:rPr lang="en-US" sz="2800" dirty="0" smtClean="0"/>
            <a:t>we place the context (where and when) the behavior took place</a:t>
          </a:r>
          <a:endParaRPr lang="es-ES" sz="2800" dirty="0"/>
        </a:p>
      </dgm:t>
    </dgm:pt>
    <dgm:pt modelId="{5CDE8DC1-E923-4A18-9175-EC4F4190E892}" type="parTrans" cxnId="{0FDE61BB-F08A-43D5-BC7A-C9B452AE946F}">
      <dgm:prSet/>
      <dgm:spPr/>
      <dgm:t>
        <a:bodyPr/>
        <a:lstStyle/>
        <a:p>
          <a:endParaRPr lang="es-ES" sz="2800"/>
        </a:p>
      </dgm:t>
    </dgm:pt>
    <dgm:pt modelId="{3DC956F5-9884-4320-82F0-3E00B7E8383C}" type="sibTrans" cxnId="{0FDE61BB-F08A-43D5-BC7A-C9B452AE946F}">
      <dgm:prSet/>
      <dgm:spPr/>
      <dgm:t>
        <a:bodyPr/>
        <a:lstStyle/>
        <a:p>
          <a:endParaRPr lang="es-ES" sz="2800"/>
        </a:p>
      </dgm:t>
    </dgm:pt>
    <dgm:pt modelId="{00B7D64C-7DAA-4A84-8B8E-CFD1DAC989FD}" type="pres">
      <dgm:prSet presAssocID="{F058039D-027F-4FF4-9943-920FE8B5371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B07B8F7-BF3E-4332-8135-14532BE33D4F}" type="pres">
      <dgm:prSet presAssocID="{EDCA9DCA-5E62-4D60-95BA-C2986F96F893}" presName="horFlow" presStyleCnt="0"/>
      <dgm:spPr/>
    </dgm:pt>
    <dgm:pt modelId="{C8CB677C-EA09-4CC3-87EB-A03A31862EDB}" type="pres">
      <dgm:prSet presAssocID="{EDCA9DCA-5E62-4D60-95BA-C2986F96F893}" presName="bigChev" presStyleLbl="node1" presStyleIdx="0" presStyleCnt="1" custAng="21154047" custLinFactNeighborX="4880" custLinFactNeighborY="-13406"/>
      <dgm:spPr/>
      <dgm:t>
        <a:bodyPr/>
        <a:lstStyle/>
        <a:p>
          <a:endParaRPr lang="es-ES"/>
        </a:p>
      </dgm:t>
    </dgm:pt>
  </dgm:ptLst>
  <dgm:cxnLst>
    <dgm:cxn modelId="{CD191244-066E-464D-9F24-DE1D0DA2A00D}" type="presOf" srcId="{F058039D-027F-4FF4-9943-920FE8B5371B}" destId="{00B7D64C-7DAA-4A84-8B8E-CFD1DAC989FD}" srcOrd="0" destOrd="0" presId="urn:microsoft.com/office/officeart/2005/8/layout/lProcess3"/>
    <dgm:cxn modelId="{0FDE61BB-F08A-43D5-BC7A-C9B452AE946F}" srcId="{F058039D-027F-4FF4-9943-920FE8B5371B}" destId="{EDCA9DCA-5E62-4D60-95BA-C2986F96F893}" srcOrd="0" destOrd="0" parTransId="{5CDE8DC1-E923-4A18-9175-EC4F4190E892}" sibTransId="{3DC956F5-9884-4320-82F0-3E00B7E8383C}"/>
    <dgm:cxn modelId="{6EDD6739-D14F-4C47-8B9F-3C708869B6C9}" type="presOf" srcId="{EDCA9DCA-5E62-4D60-95BA-C2986F96F893}" destId="{C8CB677C-EA09-4CC3-87EB-A03A31862EDB}" srcOrd="0" destOrd="0" presId="urn:microsoft.com/office/officeart/2005/8/layout/lProcess3"/>
    <dgm:cxn modelId="{7FDE6625-BF26-44C2-B0E0-7492A9E30DA3}" type="presParOf" srcId="{00B7D64C-7DAA-4A84-8B8E-CFD1DAC989FD}" destId="{AB07B8F7-BF3E-4332-8135-14532BE33D4F}" srcOrd="0" destOrd="0" presId="urn:microsoft.com/office/officeart/2005/8/layout/lProcess3"/>
    <dgm:cxn modelId="{36A7C292-001C-4A15-882C-960C112AA2B5}" type="presParOf" srcId="{AB07B8F7-BF3E-4332-8135-14532BE33D4F}" destId="{C8CB677C-EA09-4CC3-87EB-A03A31862ED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B9D393-5060-49C6-902E-F8A7197D1EF4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A523065F-D33C-4C44-ACB5-0DE3752EACA8}">
      <dgm:prSet custT="1"/>
      <dgm:spPr/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</a:rPr>
            <a:t>Helping a person understand their exact behavior is the most crucial step.  </a:t>
          </a:r>
          <a:r>
            <a:rPr lang="en-US" sz="3200" i="1" u="sng" dirty="0" smtClean="0">
              <a:solidFill>
                <a:schemeClr val="tx1"/>
              </a:solidFill>
            </a:rPr>
            <a:t>A common mistake is characterizing a person, instead of the person’s actions</a:t>
          </a:r>
          <a:r>
            <a:rPr lang="en-US" sz="3200" dirty="0" smtClean="0">
              <a:solidFill>
                <a:schemeClr val="tx1"/>
              </a:solidFill>
            </a:rPr>
            <a:t>. For example, “You were rude.” Instead of, “You spoke at the same time as another person was talking.” Also avoid interpretations or judgements. Instead, describe the specific behavior</a:t>
          </a:r>
          <a:endParaRPr lang="es-ES" sz="3200" dirty="0" smtClean="0">
            <a:solidFill>
              <a:schemeClr val="tx1"/>
            </a:solidFill>
          </a:endParaRPr>
        </a:p>
        <a:p>
          <a:pPr rtl="0"/>
          <a:endParaRPr lang="es-ES" sz="3200" dirty="0">
            <a:solidFill>
              <a:schemeClr val="tx1"/>
            </a:solidFill>
          </a:endParaRPr>
        </a:p>
      </dgm:t>
    </dgm:pt>
    <dgm:pt modelId="{2F1FA06D-54CE-4735-95A0-ED49B51503CA}" type="parTrans" cxnId="{FC66C7E8-DDC2-4D90-A834-E2A4758219FB}">
      <dgm:prSet/>
      <dgm:spPr/>
      <dgm:t>
        <a:bodyPr/>
        <a:lstStyle/>
        <a:p>
          <a:endParaRPr lang="es-ES" sz="3200"/>
        </a:p>
      </dgm:t>
    </dgm:pt>
    <dgm:pt modelId="{A060DDF0-998A-4CFC-89AE-D83331AC35CD}" type="sibTrans" cxnId="{FC66C7E8-DDC2-4D90-A834-E2A4758219FB}">
      <dgm:prSet/>
      <dgm:spPr/>
      <dgm:t>
        <a:bodyPr/>
        <a:lstStyle/>
        <a:p>
          <a:endParaRPr lang="es-ES" sz="3200"/>
        </a:p>
      </dgm:t>
    </dgm:pt>
    <dgm:pt modelId="{65E467CC-280E-4020-8EE8-48448A19CD64}" type="pres">
      <dgm:prSet presAssocID="{75B9D393-5060-49C6-902E-F8A7197D1E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D01C19-F637-48EE-81D2-4CB31DFD9F3A}" type="pres">
      <dgm:prSet presAssocID="{A523065F-D33C-4C44-ACB5-0DE3752EACA8}" presName="composite" presStyleCnt="0"/>
      <dgm:spPr/>
    </dgm:pt>
    <dgm:pt modelId="{17B30E4E-49D6-4870-92F2-706E1FA72761}" type="pres">
      <dgm:prSet presAssocID="{A523065F-D33C-4C44-ACB5-0DE3752EACA8}" presName="parTx" presStyleLbl="alignNode1" presStyleIdx="0" presStyleCnt="1" custAng="0" custScaleY="236516" custLinFactNeighborX="-175" custLinFactNeighborY="-257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4A0A47-2150-4822-B0F5-7FA484EB6458}" type="pres">
      <dgm:prSet presAssocID="{A523065F-D33C-4C44-ACB5-0DE3752EACA8}" presName="desTx" presStyleLbl="alignAccFollowNode1" presStyleIdx="0" presStyleCnt="1" custScaleY="28672" custLinFactNeighborY="1549">
        <dgm:presLayoutVars>
          <dgm:bulletEnabled val="1"/>
        </dgm:presLayoutVars>
      </dgm:prSet>
      <dgm:spPr/>
    </dgm:pt>
  </dgm:ptLst>
  <dgm:cxnLst>
    <dgm:cxn modelId="{FC66C7E8-DDC2-4D90-A834-E2A4758219FB}" srcId="{75B9D393-5060-49C6-902E-F8A7197D1EF4}" destId="{A523065F-D33C-4C44-ACB5-0DE3752EACA8}" srcOrd="0" destOrd="0" parTransId="{2F1FA06D-54CE-4735-95A0-ED49B51503CA}" sibTransId="{A060DDF0-998A-4CFC-89AE-D83331AC35CD}"/>
    <dgm:cxn modelId="{BAF45D13-40A2-4EE6-9373-C158EF0BB9A9}" type="presOf" srcId="{A523065F-D33C-4C44-ACB5-0DE3752EACA8}" destId="{17B30E4E-49D6-4870-92F2-706E1FA72761}" srcOrd="0" destOrd="0" presId="urn:microsoft.com/office/officeart/2005/8/layout/hList1"/>
    <dgm:cxn modelId="{339F9025-8188-47F8-8461-C55B95E5D1FA}" type="presOf" srcId="{75B9D393-5060-49C6-902E-F8A7197D1EF4}" destId="{65E467CC-280E-4020-8EE8-48448A19CD64}" srcOrd="0" destOrd="0" presId="urn:microsoft.com/office/officeart/2005/8/layout/hList1"/>
    <dgm:cxn modelId="{F173A27A-E6F1-43B6-9B3D-0E41D598571E}" type="presParOf" srcId="{65E467CC-280E-4020-8EE8-48448A19CD64}" destId="{C4D01C19-F637-48EE-81D2-4CB31DFD9F3A}" srcOrd="0" destOrd="0" presId="urn:microsoft.com/office/officeart/2005/8/layout/hList1"/>
    <dgm:cxn modelId="{505170D9-6A73-47F4-836A-509A3009D525}" type="presParOf" srcId="{C4D01C19-F637-48EE-81D2-4CB31DFD9F3A}" destId="{17B30E4E-49D6-4870-92F2-706E1FA72761}" srcOrd="0" destOrd="0" presId="urn:microsoft.com/office/officeart/2005/8/layout/hList1"/>
    <dgm:cxn modelId="{04D428F6-A536-42FE-A36C-55EBAD2FC2F4}" type="presParOf" srcId="{C4D01C19-F637-48EE-81D2-4CB31DFD9F3A}" destId="{E04A0A47-2150-4822-B0F5-7FA484EB64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DF006B-C6E0-43AB-8FA1-F2515DFDE53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6CB1560D-754E-43FC-87CF-F8DD93A34134}">
      <dgm:prSet custT="1"/>
      <dgm:spPr/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</a:rPr>
            <a:t>The "Sandwich" Technique</a:t>
          </a:r>
          <a:endParaRPr lang="es-ES" sz="3200" dirty="0">
            <a:solidFill>
              <a:schemeClr val="tx1"/>
            </a:solidFill>
          </a:endParaRPr>
        </a:p>
      </dgm:t>
    </dgm:pt>
    <dgm:pt modelId="{26F3C6B6-5F77-4DF7-A3D2-3C17CF93900E}" type="parTrans" cxnId="{8953EB5E-6365-4192-A29A-14B9C96DD0F4}">
      <dgm:prSet/>
      <dgm:spPr/>
      <dgm:t>
        <a:bodyPr/>
        <a:lstStyle/>
        <a:p>
          <a:endParaRPr lang="es-ES"/>
        </a:p>
      </dgm:t>
    </dgm:pt>
    <dgm:pt modelId="{D4A6A86F-5DD5-436B-B9B8-4D6554A6EDA4}" type="sibTrans" cxnId="{8953EB5E-6365-4192-A29A-14B9C96DD0F4}">
      <dgm:prSet/>
      <dgm:spPr/>
      <dgm:t>
        <a:bodyPr/>
        <a:lstStyle/>
        <a:p>
          <a:endParaRPr lang="es-ES"/>
        </a:p>
      </dgm:t>
    </dgm:pt>
    <dgm:pt modelId="{9521BAB1-9B16-4277-BE48-1A8193ABF2DB}">
      <dgm:prSet/>
      <dgm:spPr/>
      <dgm:t>
        <a:bodyPr/>
        <a:lstStyle/>
        <a:p>
          <a:pPr rtl="0"/>
          <a:r>
            <a:rPr lang="en-US" dirty="0" smtClean="0"/>
            <a:t>It consists of developing three phases, in the middle of which would be the one destined to comment on the aspects to be corrected.</a:t>
          </a:r>
          <a:endParaRPr lang="es-ES" dirty="0"/>
        </a:p>
      </dgm:t>
    </dgm:pt>
    <dgm:pt modelId="{D83B7D2A-7AEC-4C54-8F3B-B3EDE42D7DFA}" type="parTrans" cxnId="{C36E23EC-60FB-406B-9F00-61EF01376E6E}">
      <dgm:prSet/>
      <dgm:spPr/>
      <dgm:t>
        <a:bodyPr/>
        <a:lstStyle/>
        <a:p>
          <a:endParaRPr lang="es-ES"/>
        </a:p>
      </dgm:t>
    </dgm:pt>
    <dgm:pt modelId="{D5028BE8-9FD7-4E66-B597-E0F1C94BD01E}" type="sibTrans" cxnId="{C36E23EC-60FB-406B-9F00-61EF01376E6E}">
      <dgm:prSet/>
      <dgm:spPr/>
      <dgm:t>
        <a:bodyPr/>
        <a:lstStyle/>
        <a:p>
          <a:endParaRPr lang="es-ES"/>
        </a:p>
      </dgm:t>
    </dgm:pt>
    <dgm:pt modelId="{A77FC2A6-2243-474B-9984-224583487F26}" type="pres">
      <dgm:prSet presAssocID="{E1DF006B-C6E0-43AB-8FA1-F2515DFDE5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2B7370-B379-4E7B-81D6-CFC63AD329AA}" type="pres">
      <dgm:prSet presAssocID="{6CB1560D-754E-43FC-87CF-F8DD93A34134}" presName="composite" presStyleCnt="0"/>
      <dgm:spPr/>
    </dgm:pt>
    <dgm:pt modelId="{3D94B5D1-225B-4493-8DF8-B75F1C6208C3}" type="pres">
      <dgm:prSet presAssocID="{6CB1560D-754E-43FC-87CF-F8DD93A3413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8DC1D3-F550-4255-9278-8C3DD361DA22}" type="pres">
      <dgm:prSet presAssocID="{6CB1560D-754E-43FC-87CF-F8DD93A3413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53EB5E-6365-4192-A29A-14B9C96DD0F4}" srcId="{E1DF006B-C6E0-43AB-8FA1-F2515DFDE53C}" destId="{6CB1560D-754E-43FC-87CF-F8DD93A34134}" srcOrd="0" destOrd="0" parTransId="{26F3C6B6-5F77-4DF7-A3D2-3C17CF93900E}" sibTransId="{D4A6A86F-5DD5-436B-B9B8-4D6554A6EDA4}"/>
    <dgm:cxn modelId="{C36E23EC-60FB-406B-9F00-61EF01376E6E}" srcId="{6CB1560D-754E-43FC-87CF-F8DD93A34134}" destId="{9521BAB1-9B16-4277-BE48-1A8193ABF2DB}" srcOrd="0" destOrd="0" parTransId="{D83B7D2A-7AEC-4C54-8F3B-B3EDE42D7DFA}" sibTransId="{D5028BE8-9FD7-4E66-B597-E0F1C94BD01E}"/>
    <dgm:cxn modelId="{214D9F4B-DB24-4C98-B073-B31DD5AEF37F}" type="presOf" srcId="{6CB1560D-754E-43FC-87CF-F8DD93A34134}" destId="{3D94B5D1-225B-4493-8DF8-B75F1C6208C3}" srcOrd="0" destOrd="0" presId="urn:microsoft.com/office/officeart/2005/8/layout/hList1"/>
    <dgm:cxn modelId="{5DEEB7A4-EC08-4A60-A208-2192A99B56D3}" type="presOf" srcId="{9521BAB1-9B16-4277-BE48-1A8193ABF2DB}" destId="{C48DC1D3-F550-4255-9278-8C3DD361DA22}" srcOrd="0" destOrd="0" presId="urn:microsoft.com/office/officeart/2005/8/layout/hList1"/>
    <dgm:cxn modelId="{1CE6BCF0-17A5-4748-B0C0-6E8B7CCC08B7}" type="presOf" srcId="{E1DF006B-C6E0-43AB-8FA1-F2515DFDE53C}" destId="{A77FC2A6-2243-474B-9984-224583487F26}" srcOrd="0" destOrd="0" presId="urn:microsoft.com/office/officeart/2005/8/layout/hList1"/>
    <dgm:cxn modelId="{78E4B391-18D3-4DF9-A0FE-77CB8AB88651}" type="presParOf" srcId="{A77FC2A6-2243-474B-9984-224583487F26}" destId="{7B2B7370-B379-4E7B-81D6-CFC63AD329AA}" srcOrd="0" destOrd="0" presId="urn:microsoft.com/office/officeart/2005/8/layout/hList1"/>
    <dgm:cxn modelId="{3FA4E764-2B6D-4A76-BC28-CCE7090228D0}" type="presParOf" srcId="{7B2B7370-B379-4E7B-81D6-CFC63AD329AA}" destId="{3D94B5D1-225B-4493-8DF8-B75F1C6208C3}" srcOrd="0" destOrd="0" presId="urn:microsoft.com/office/officeart/2005/8/layout/hList1"/>
    <dgm:cxn modelId="{DBFE1F46-5328-4A59-BDFE-5842E5EB4755}" type="presParOf" srcId="{7B2B7370-B379-4E7B-81D6-CFC63AD329AA}" destId="{C48DC1D3-F550-4255-9278-8C3DD361DA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B2D5F6-733F-40C2-8D86-262002705485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7581A0EE-993E-4C1B-AC40-AE0B64746F0E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People will reduce their discomfort and anxiety if they are told something positive about themselves. This will make it easier to accept negative comments</a:t>
          </a:r>
          <a:endParaRPr lang="es-ES" sz="2800" dirty="0">
            <a:solidFill>
              <a:schemeClr val="tx1"/>
            </a:solidFill>
          </a:endParaRPr>
        </a:p>
      </dgm:t>
    </dgm:pt>
    <dgm:pt modelId="{7A9706AF-FEAB-4339-B12A-E2BC45D596EA}" type="parTrans" cxnId="{463D3844-FDC3-4EB0-9F4E-491AF7BB3B2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5A05004-9AA9-4DB3-9DE6-426F23EE62F5}" type="sibTrans" cxnId="{463D3844-FDC3-4EB0-9F4E-491AF7BB3B2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95BAF86-9F02-4137-BE8E-03632DDC663D}" type="pres">
      <dgm:prSet presAssocID="{2EB2D5F6-733F-40C2-8D86-2620027054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AFC41A-FA84-4EB7-9265-18F339CA3BFB}" type="pres">
      <dgm:prSet presAssocID="{7581A0EE-993E-4C1B-AC40-AE0B64746F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3D3844-FDC3-4EB0-9F4E-491AF7BB3B2B}" srcId="{2EB2D5F6-733F-40C2-8D86-262002705485}" destId="{7581A0EE-993E-4C1B-AC40-AE0B64746F0E}" srcOrd="0" destOrd="0" parTransId="{7A9706AF-FEAB-4339-B12A-E2BC45D596EA}" sibTransId="{85A05004-9AA9-4DB3-9DE6-426F23EE62F5}"/>
    <dgm:cxn modelId="{77EB746E-A207-49A3-B3CE-3CA590608796}" type="presOf" srcId="{7581A0EE-993E-4C1B-AC40-AE0B64746F0E}" destId="{2CAFC41A-FA84-4EB7-9265-18F339CA3BFB}" srcOrd="0" destOrd="0" presId="urn:microsoft.com/office/officeart/2005/8/layout/vList2"/>
    <dgm:cxn modelId="{BC732328-BC9B-4C9B-A992-225A0245E418}" type="presOf" srcId="{2EB2D5F6-733F-40C2-8D86-262002705485}" destId="{395BAF86-9F02-4137-BE8E-03632DDC663D}" srcOrd="0" destOrd="0" presId="urn:microsoft.com/office/officeart/2005/8/layout/vList2"/>
    <dgm:cxn modelId="{3FE1F267-D871-4E07-87D0-9847D19052CE}" type="presParOf" srcId="{395BAF86-9F02-4137-BE8E-03632DDC663D}" destId="{2CAFC41A-FA84-4EB7-9265-18F339CA3B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1ED2E-0529-4A09-8AD9-8BC195AD29C5}">
      <dsp:nvSpPr>
        <dsp:cNvPr id="0" name=""/>
        <dsp:cNvSpPr/>
      </dsp:nvSpPr>
      <dsp:spPr>
        <a:xfrm>
          <a:off x="5818" y="0"/>
          <a:ext cx="11904591" cy="496310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leader at the beginning of the feedback meeting should indicate</a:t>
          </a:r>
          <a:r>
            <a:rPr lang="en-US" sz="3800" kern="1200" dirty="0" smtClean="0"/>
            <a:t>; </a:t>
          </a:r>
          <a:endParaRPr lang="es-ES" sz="3800" kern="1200" dirty="0"/>
        </a:p>
      </dsp:txBody>
      <dsp:txXfrm>
        <a:off x="5818" y="0"/>
        <a:ext cx="11904591" cy="1488930"/>
      </dsp:txXfrm>
    </dsp:sp>
    <dsp:sp modelId="{47C6E572-3297-4677-8377-5BD3F327730E}">
      <dsp:nvSpPr>
        <dsp:cNvPr id="0" name=""/>
        <dsp:cNvSpPr/>
      </dsp:nvSpPr>
      <dsp:spPr>
        <a:xfrm>
          <a:off x="1001470" y="1489568"/>
          <a:ext cx="9913286" cy="8600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what the performance gap is, showing the facts that support his or her judgement and immediately </a:t>
          </a:r>
          <a:endParaRPr lang="es-ES" sz="3200" kern="1200" dirty="0">
            <a:solidFill>
              <a:schemeClr val="tx1"/>
            </a:solidFill>
          </a:endParaRPr>
        </a:p>
      </dsp:txBody>
      <dsp:txXfrm>
        <a:off x="1026660" y="1514758"/>
        <a:ext cx="9862906" cy="809681"/>
      </dsp:txXfrm>
    </dsp:sp>
    <dsp:sp modelId="{53082796-4A9E-4D40-86BA-1957EBD4E5A3}">
      <dsp:nvSpPr>
        <dsp:cNvPr id="0" name=""/>
        <dsp:cNvSpPr/>
      </dsp:nvSpPr>
      <dsp:spPr>
        <a:xfrm>
          <a:off x="943424" y="2481947"/>
          <a:ext cx="10029379" cy="860061"/>
        </a:xfrm>
        <a:prstGeom prst="roundRect">
          <a:avLst>
            <a:gd name="adj" fmla="val 1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ask What are the causes of the performance gap, from which the collaborator can identify the causes of the gap,</a:t>
          </a:r>
          <a:endParaRPr lang="es-ES" sz="3200" kern="1200" dirty="0">
            <a:solidFill>
              <a:schemeClr val="tx1"/>
            </a:solidFill>
          </a:endParaRPr>
        </a:p>
      </dsp:txBody>
      <dsp:txXfrm>
        <a:off x="968614" y="2507137"/>
        <a:ext cx="9978999" cy="809681"/>
      </dsp:txXfrm>
    </dsp:sp>
    <dsp:sp modelId="{0CBC3745-2DA5-4F30-925D-C10A72C105A3}">
      <dsp:nvSpPr>
        <dsp:cNvPr id="0" name=""/>
        <dsp:cNvSpPr/>
      </dsp:nvSpPr>
      <dsp:spPr>
        <a:xfrm>
          <a:off x="986994" y="3474325"/>
          <a:ext cx="9942238" cy="1239984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as well as the obstacles he or she has faced and is even very likely to locate the action alternatives that will allow him or her to overcome it.</a:t>
          </a:r>
          <a:endParaRPr lang="es-ES" sz="3200" kern="1200" dirty="0">
            <a:solidFill>
              <a:schemeClr val="tx1"/>
            </a:solidFill>
          </a:endParaRPr>
        </a:p>
      </dsp:txBody>
      <dsp:txXfrm>
        <a:off x="1023312" y="3510643"/>
        <a:ext cx="9869602" cy="1167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77B15-791B-4F60-A1C5-8E8B2A8D7D52}">
      <dsp:nvSpPr>
        <dsp:cNvPr id="0" name=""/>
        <dsp:cNvSpPr/>
      </dsp:nvSpPr>
      <dsp:spPr>
        <a:xfrm>
          <a:off x="459652" y="503807"/>
          <a:ext cx="1952352" cy="19523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3AB359-15CF-406B-9EE6-4A983F85A0BA}">
      <dsp:nvSpPr>
        <dsp:cNvPr id="0" name=""/>
        <dsp:cNvSpPr/>
      </dsp:nvSpPr>
      <dsp:spPr>
        <a:xfrm>
          <a:off x="1450351" y="445744"/>
          <a:ext cx="10416517" cy="195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It is important that </a:t>
          </a:r>
          <a:r>
            <a:rPr lang="en-US" sz="3200" u="sng" kern="1200" dirty="0" smtClean="0"/>
            <a:t>the leader listens carefully to the partner's statements and can ask new questions to deepen the analysis of the root causes of the gap</a:t>
          </a:r>
          <a:r>
            <a:rPr lang="en-US" sz="3200" kern="1200" dirty="0" smtClean="0"/>
            <a:t>.</a:t>
          </a:r>
          <a:endParaRPr lang="es-ES" sz="3200" kern="1200" dirty="0"/>
        </a:p>
      </dsp:txBody>
      <dsp:txXfrm>
        <a:off x="1450351" y="445744"/>
        <a:ext cx="10416517" cy="1952352"/>
      </dsp:txXfrm>
    </dsp:sp>
    <dsp:sp modelId="{E6689D68-382E-40EC-9FBC-9A253BE21C10}">
      <dsp:nvSpPr>
        <dsp:cNvPr id="0" name=""/>
        <dsp:cNvSpPr/>
      </dsp:nvSpPr>
      <dsp:spPr>
        <a:xfrm>
          <a:off x="445146" y="2659342"/>
          <a:ext cx="1952352" cy="1952352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FD31AF-72DE-47A8-802F-60CD6F3AE64B}">
      <dsp:nvSpPr>
        <dsp:cNvPr id="0" name=""/>
        <dsp:cNvSpPr/>
      </dsp:nvSpPr>
      <dsp:spPr>
        <a:xfrm>
          <a:off x="1464830" y="3123806"/>
          <a:ext cx="10416517" cy="195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 the feedback interview, </a:t>
          </a:r>
          <a:r>
            <a:rPr lang="en-US" sz="3200" i="1" u="sng" kern="1200" dirty="0" smtClean="0"/>
            <a:t>it is essential to be assertive, keep the focus on the objective and remain calm, focused and responsive</a:t>
          </a:r>
          <a:r>
            <a:rPr lang="en-US" sz="3200" kern="1200" dirty="0" smtClean="0"/>
            <a:t>. To conclude with an </a:t>
          </a:r>
          <a:r>
            <a:rPr lang="en-US" sz="3200" i="1" u="sng" kern="1200" dirty="0" smtClean="0"/>
            <a:t>action plan to improve future performance</a:t>
          </a:r>
          <a:r>
            <a:rPr lang="en-US" sz="3200" kern="1200" dirty="0" smtClean="0"/>
            <a:t>, clearly and precisely stating agreements defining execution times and review dates to assess progress</a:t>
          </a:r>
          <a:r>
            <a:rPr lang="en-US" sz="3200" kern="1200" dirty="0" smtClean="0"/>
            <a:t>.</a:t>
          </a:r>
          <a:endParaRPr lang="es-ES" sz="3200" kern="1200" dirty="0"/>
        </a:p>
      </dsp:txBody>
      <dsp:txXfrm>
        <a:off x="1464830" y="3123806"/>
        <a:ext cx="10416517" cy="1952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9454F-2DAD-4684-B352-11505B136585}">
      <dsp:nvSpPr>
        <dsp:cNvPr id="0" name=""/>
        <dsp:cNvSpPr/>
      </dsp:nvSpPr>
      <dsp:spPr>
        <a:xfrm>
          <a:off x="0" y="13"/>
          <a:ext cx="7561944" cy="295095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The first step in giving effective feedback is to capture and clarify the specific situation in which the behavior occurred. Describing the location and time of a behavior creates context for your feedback recipients, so they can recall the details of the situation.</a:t>
          </a:r>
          <a:endParaRPr lang="es-ES" sz="3200" kern="1200" dirty="0">
            <a:solidFill>
              <a:schemeClr val="tx1"/>
            </a:solidFill>
          </a:endParaRPr>
        </a:p>
      </dsp:txBody>
      <dsp:txXfrm>
        <a:off x="0" y="13"/>
        <a:ext cx="7561944" cy="2950953"/>
      </dsp:txXfrm>
    </dsp:sp>
    <dsp:sp modelId="{D661F1D4-4B8E-44D7-9071-52384CF106DD}">
      <dsp:nvSpPr>
        <dsp:cNvPr id="0" name=""/>
        <dsp:cNvSpPr/>
      </dsp:nvSpPr>
      <dsp:spPr>
        <a:xfrm>
          <a:off x="0" y="2954537"/>
          <a:ext cx="7561944" cy="1010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677C-EA09-4CC3-87EB-A03A31862EDB}">
      <dsp:nvSpPr>
        <dsp:cNvPr id="0" name=""/>
        <dsp:cNvSpPr/>
      </dsp:nvSpPr>
      <dsp:spPr>
        <a:xfrm rot="21154047">
          <a:off x="0" y="874797"/>
          <a:ext cx="4920342" cy="19681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 place the context (where and when) the behavior took place</a:t>
          </a:r>
          <a:endParaRPr lang="es-ES" sz="2800" kern="1200" dirty="0"/>
        </a:p>
      </dsp:txBody>
      <dsp:txXfrm>
        <a:off x="984069" y="874797"/>
        <a:ext cx="2952205" cy="19681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30E4E-49D6-4870-92F2-706E1FA72761}">
      <dsp:nvSpPr>
        <dsp:cNvPr id="0" name=""/>
        <dsp:cNvSpPr/>
      </dsp:nvSpPr>
      <dsp:spPr>
        <a:xfrm>
          <a:off x="0" y="0"/>
          <a:ext cx="8316687" cy="43594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Helping a person understand their exact behavior is the most crucial step.  </a:t>
          </a:r>
          <a:r>
            <a:rPr lang="en-US" sz="3200" i="1" u="sng" kern="1200" dirty="0" smtClean="0">
              <a:solidFill>
                <a:schemeClr val="tx1"/>
              </a:solidFill>
            </a:rPr>
            <a:t>A common mistake is characterizing a person, instead of the person’s actions</a:t>
          </a:r>
          <a:r>
            <a:rPr lang="en-US" sz="3200" kern="1200" dirty="0" smtClean="0">
              <a:solidFill>
                <a:schemeClr val="tx1"/>
              </a:solidFill>
            </a:rPr>
            <a:t>. For example, “You were rude.” Instead of, “You spoke at the same time as another person was talking.” Also avoid interpretations or judgements. Instead, describe the specific behavior</a:t>
          </a:r>
          <a:endParaRPr lang="es-ES" sz="3200" kern="1200" dirty="0" smtClean="0">
            <a:solidFill>
              <a:schemeClr val="tx1"/>
            </a:solidFill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>
            <a:solidFill>
              <a:schemeClr val="tx1"/>
            </a:solidFill>
          </a:endParaRPr>
        </a:p>
      </dsp:txBody>
      <dsp:txXfrm>
        <a:off x="0" y="0"/>
        <a:ext cx="8316687" cy="4359462"/>
      </dsp:txXfrm>
    </dsp:sp>
    <dsp:sp modelId="{E04A0A47-2150-4822-B0F5-7FA484EB6458}">
      <dsp:nvSpPr>
        <dsp:cNvPr id="0" name=""/>
        <dsp:cNvSpPr/>
      </dsp:nvSpPr>
      <dsp:spPr>
        <a:xfrm>
          <a:off x="0" y="4511679"/>
          <a:ext cx="8316687" cy="80593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4B5D1-225B-4493-8DF8-B75F1C6208C3}">
      <dsp:nvSpPr>
        <dsp:cNvPr id="0" name=""/>
        <dsp:cNvSpPr/>
      </dsp:nvSpPr>
      <dsp:spPr>
        <a:xfrm>
          <a:off x="0" y="12971"/>
          <a:ext cx="11292115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The "Sandwich" Technique</a:t>
          </a:r>
          <a:endParaRPr lang="es-ES" sz="3200" kern="1200" dirty="0">
            <a:solidFill>
              <a:schemeClr val="tx1"/>
            </a:solidFill>
          </a:endParaRPr>
        </a:p>
      </dsp:txBody>
      <dsp:txXfrm>
        <a:off x="0" y="12971"/>
        <a:ext cx="11292115" cy="806400"/>
      </dsp:txXfrm>
    </dsp:sp>
    <dsp:sp modelId="{C48DC1D3-F550-4255-9278-8C3DD361DA22}">
      <dsp:nvSpPr>
        <dsp:cNvPr id="0" name=""/>
        <dsp:cNvSpPr/>
      </dsp:nvSpPr>
      <dsp:spPr>
        <a:xfrm>
          <a:off x="0" y="819371"/>
          <a:ext cx="11292115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It consists of developing three phases, in the middle of which would be the one destined to comment on the aspects to be corrected.</a:t>
          </a:r>
          <a:endParaRPr lang="es-ES" sz="2800" kern="1200" dirty="0"/>
        </a:p>
      </dsp:txBody>
      <dsp:txXfrm>
        <a:off x="0" y="819371"/>
        <a:ext cx="11292115" cy="12297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FC41A-FA84-4EB7-9265-18F339CA3BFB}">
      <dsp:nvSpPr>
        <dsp:cNvPr id="0" name=""/>
        <dsp:cNvSpPr/>
      </dsp:nvSpPr>
      <dsp:spPr>
        <a:xfrm>
          <a:off x="0" y="497759"/>
          <a:ext cx="11654971" cy="1559025"/>
        </a:xfrm>
        <a:prstGeom prst="round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People will reduce their discomfort and anxiety if they are told something positive about themselves. This will make it easier to accept negative comments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76105" y="573864"/>
        <a:ext cx="11502761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89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72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9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85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39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6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1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62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38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38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60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75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4/01/your-employees-want-the-negative-feedback-you-hate-to-giv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inglegendario.com/como-dar-feedback-constructivo/" TargetMode="External"/><Relationship Id="rId5" Type="http://schemas.openxmlformats.org/officeDocument/2006/relationships/hyperlink" Target="https://www.mindtools.com/" TargetMode="External"/><Relationship Id="rId4" Type="http://schemas.openxmlformats.org/officeDocument/2006/relationships/hyperlink" Target="https://www.researchgate.net/publication/247752186_The_Role_of_Positivity_and_Connectivity_in_the_Performance_of_Business_TeamsA_Nonlinear_Dynamics_Mode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6" y="-326865"/>
            <a:ext cx="12224492" cy="7184865"/>
          </a:xfrm>
        </p:spPr>
      </p:pic>
      <p:sp>
        <p:nvSpPr>
          <p:cNvPr id="3" name="Rounded Rectangle 2"/>
          <p:cNvSpPr/>
          <p:nvPr/>
        </p:nvSpPr>
        <p:spPr>
          <a:xfrm>
            <a:off x="1013989" y="2743200"/>
            <a:ext cx="10085560" cy="13036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bg1"/>
                </a:solidFill>
              </a:rPr>
              <a:t>FEEDBACK</a:t>
            </a:r>
            <a:endParaRPr lang="en-I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1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53144" y="3507256"/>
            <a:ext cx="10929256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three-step process for delivering effective feedback</a:t>
            </a:r>
            <a:r>
              <a:rPr lang="en-US" sz="3200" dirty="0" smtClean="0"/>
              <a:t>, </a:t>
            </a:r>
            <a:r>
              <a:rPr lang="en-US" sz="3200" b="1" dirty="0" smtClean="0"/>
              <a:t>SBI model</a:t>
            </a:r>
            <a:r>
              <a:rPr lang="en-US" sz="3200" dirty="0" smtClean="0"/>
              <a:t>.</a:t>
            </a:r>
            <a:endParaRPr lang="es-ES" sz="3200" dirty="0"/>
          </a:p>
          <a:p>
            <a:r>
              <a:rPr lang="en-US" sz="3200" dirty="0"/>
              <a:t>The SBI model works because </a:t>
            </a:r>
            <a:r>
              <a:rPr lang="en-US" sz="3200" i="1" u="sng" dirty="0"/>
              <a:t>it is simple and direct</a:t>
            </a:r>
            <a:r>
              <a:rPr lang="en-US" sz="3200" dirty="0"/>
              <a:t>. When giving feedback, you </a:t>
            </a:r>
            <a:r>
              <a:rPr lang="en-US" sz="3200" u="sng" dirty="0">
                <a:solidFill>
                  <a:schemeClr val="accent6">
                    <a:lumMod val="75000"/>
                  </a:schemeClr>
                </a:solidFill>
              </a:rPr>
              <a:t>capture the 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</a:rPr>
              <a:t>SITUATION</a:t>
            </a:r>
            <a:r>
              <a:rPr lang="en-US" sz="3200" b="1" dirty="0" smtClean="0"/>
              <a:t>, </a:t>
            </a:r>
            <a:r>
              <a:rPr lang="en-US" sz="3200" u="sng" dirty="0">
                <a:solidFill>
                  <a:schemeClr val="accent6">
                    <a:lumMod val="75000"/>
                  </a:schemeClr>
                </a:solidFill>
              </a:rPr>
              <a:t>describe the 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</a:rPr>
              <a:t>BEHAVIOR </a:t>
            </a:r>
            <a:r>
              <a:rPr lang="en-US" sz="3200" dirty="0"/>
              <a:t>you observed, and then </a:t>
            </a:r>
            <a:r>
              <a:rPr lang="en-US" sz="3200" u="sng" dirty="0">
                <a:solidFill>
                  <a:schemeClr val="accent6">
                    <a:lumMod val="75000"/>
                  </a:schemeClr>
                </a:solidFill>
              </a:rPr>
              <a:t>explain the 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</a:rPr>
              <a:t>IMPACT </a:t>
            </a:r>
            <a:r>
              <a:rPr lang="en-US" sz="3200" dirty="0"/>
              <a:t>that the behavior had on you</a:t>
            </a:r>
            <a:endParaRPr lang="es-ES" sz="3200" dirty="0"/>
          </a:p>
        </p:txBody>
      </p:sp>
      <p:sp>
        <p:nvSpPr>
          <p:cNvPr id="13" name="12 Forma libre"/>
          <p:cNvSpPr/>
          <p:nvPr/>
        </p:nvSpPr>
        <p:spPr>
          <a:xfrm>
            <a:off x="2757714" y="414135"/>
            <a:ext cx="7082971" cy="2845565"/>
          </a:xfrm>
          <a:custGeom>
            <a:avLst/>
            <a:gdLst>
              <a:gd name="connsiteX0" fmla="*/ 0 w 4775205"/>
              <a:gd name="connsiteY0" fmla="*/ 474270 h 2845565"/>
              <a:gd name="connsiteX1" fmla="*/ 474270 w 4775205"/>
              <a:gd name="connsiteY1" fmla="*/ 0 h 2845565"/>
              <a:gd name="connsiteX2" fmla="*/ 4300935 w 4775205"/>
              <a:gd name="connsiteY2" fmla="*/ 0 h 2845565"/>
              <a:gd name="connsiteX3" fmla="*/ 4775205 w 4775205"/>
              <a:gd name="connsiteY3" fmla="*/ 474270 h 2845565"/>
              <a:gd name="connsiteX4" fmla="*/ 4775205 w 4775205"/>
              <a:gd name="connsiteY4" fmla="*/ 2371295 h 2845565"/>
              <a:gd name="connsiteX5" fmla="*/ 4300935 w 4775205"/>
              <a:gd name="connsiteY5" fmla="*/ 2845565 h 2845565"/>
              <a:gd name="connsiteX6" fmla="*/ 474270 w 4775205"/>
              <a:gd name="connsiteY6" fmla="*/ 2845565 h 2845565"/>
              <a:gd name="connsiteX7" fmla="*/ 0 w 4775205"/>
              <a:gd name="connsiteY7" fmla="*/ 2371295 h 2845565"/>
              <a:gd name="connsiteX8" fmla="*/ 0 w 4775205"/>
              <a:gd name="connsiteY8" fmla="*/ 474270 h 284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5205" h="2845565">
                <a:moveTo>
                  <a:pt x="0" y="474270"/>
                </a:moveTo>
                <a:cubicBezTo>
                  <a:pt x="0" y="212338"/>
                  <a:pt x="212338" y="0"/>
                  <a:pt x="474270" y="0"/>
                </a:cubicBezTo>
                <a:lnTo>
                  <a:pt x="4300935" y="0"/>
                </a:lnTo>
                <a:cubicBezTo>
                  <a:pt x="4562867" y="0"/>
                  <a:pt x="4775205" y="212338"/>
                  <a:pt x="4775205" y="474270"/>
                </a:cubicBezTo>
                <a:lnTo>
                  <a:pt x="4775205" y="2371295"/>
                </a:lnTo>
                <a:cubicBezTo>
                  <a:pt x="4775205" y="2633227"/>
                  <a:pt x="4562867" y="2845565"/>
                  <a:pt x="4300935" y="2845565"/>
                </a:cubicBezTo>
                <a:lnTo>
                  <a:pt x="474270" y="2845565"/>
                </a:lnTo>
                <a:cubicBezTo>
                  <a:pt x="212338" y="2845565"/>
                  <a:pt x="0" y="2633227"/>
                  <a:pt x="0" y="2371295"/>
                </a:cubicBezTo>
                <a:lnTo>
                  <a:pt x="0" y="47427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829" tIns="260829" rIns="260829" bIns="260829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>
                <a:solidFill>
                  <a:schemeClr val="tx1"/>
                </a:solidFill>
              </a:rPr>
              <a:t>Effective feedback </a:t>
            </a:r>
            <a:r>
              <a:rPr lang="en-US" sz="3200" kern="1200" dirty="0" smtClean="0">
                <a:solidFill>
                  <a:schemeClr val="tx1"/>
                </a:solidFill>
              </a:rPr>
              <a:t>also helps foster open communication that enables people to work more efficiently together.</a:t>
            </a:r>
            <a:endParaRPr lang="es-ES" sz="3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7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72" y="1131063"/>
            <a:ext cx="9448800" cy="500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 rot="238103">
            <a:off x="1249358" y="4201229"/>
            <a:ext cx="2346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F0"/>
                </a:solidFill>
              </a:rPr>
              <a:t>S</a:t>
            </a:r>
            <a:r>
              <a:rPr lang="es-ES" sz="3600" b="1" dirty="0" smtClean="0"/>
              <a:t>ITUATION </a:t>
            </a:r>
            <a:endParaRPr lang="es-ES" sz="3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876800" y="4737842"/>
            <a:ext cx="245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B</a:t>
            </a:r>
            <a:r>
              <a:rPr lang="es-ES" sz="3600" b="1" dirty="0" smtClean="0"/>
              <a:t>IHAVOUR </a:t>
            </a:r>
            <a:endParaRPr lang="es-ES" sz="3600" b="1" dirty="0"/>
          </a:p>
        </p:txBody>
      </p:sp>
      <p:sp>
        <p:nvSpPr>
          <p:cNvPr id="12" name="11 CuadroTexto"/>
          <p:cNvSpPr txBox="1"/>
          <p:nvPr/>
        </p:nvSpPr>
        <p:spPr>
          <a:xfrm rot="21338432">
            <a:off x="8495297" y="4455590"/>
            <a:ext cx="205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I</a:t>
            </a:r>
            <a:r>
              <a:rPr lang="es-ES" sz="3600" b="1" dirty="0" smtClean="0"/>
              <a:t>MPACT 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04097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8" y="1038292"/>
            <a:ext cx="2566314" cy="197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99243290"/>
              </p:ext>
            </p:extLst>
          </p:nvPr>
        </p:nvGraphicFramePr>
        <p:xfrm>
          <a:off x="3628571" y="1314918"/>
          <a:ext cx="7561944" cy="396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65382" y="1564455"/>
            <a:ext cx="2346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F0"/>
                </a:solidFill>
              </a:rPr>
              <a:t>S</a:t>
            </a:r>
            <a:r>
              <a:rPr lang="es-ES" sz="3600" b="1" dirty="0" smtClean="0"/>
              <a:t>ITUATION </a:t>
            </a:r>
            <a:endParaRPr lang="es-ES" sz="3600" b="1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862079238"/>
              </p:ext>
            </p:extLst>
          </p:nvPr>
        </p:nvGraphicFramePr>
        <p:xfrm>
          <a:off x="-145143" y="2612571"/>
          <a:ext cx="4920343" cy="424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2505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07259109"/>
              </p:ext>
            </p:extLst>
          </p:nvPr>
        </p:nvGraphicFramePr>
        <p:xfrm>
          <a:off x="3106056" y="1219591"/>
          <a:ext cx="8316687" cy="563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0" t="57111" r="36376" b="2029"/>
          <a:stretch/>
        </p:blipFill>
        <p:spPr bwMode="auto">
          <a:xfrm>
            <a:off x="203200" y="1306287"/>
            <a:ext cx="2728686" cy="204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1086" y="1914045"/>
            <a:ext cx="245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B</a:t>
            </a:r>
            <a:r>
              <a:rPr lang="es-ES" sz="3600" b="1" dirty="0" smtClean="0"/>
              <a:t>IHAVOUR 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9664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/>
          <a:stretch/>
        </p:blipFill>
        <p:spPr bwMode="auto">
          <a:xfrm>
            <a:off x="159657" y="1078216"/>
            <a:ext cx="2493813" cy="192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2929241" y="352975"/>
            <a:ext cx="8844054" cy="6309083"/>
            <a:chOff x="3146955" y="31104"/>
            <a:chExt cx="8844054" cy="6728093"/>
          </a:xfrm>
        </p:grpSpPr>
        <p:sp>
          <p:nvSpPr>
            <p:cNvPr id="6" name="5 Forma libre"/>
            <p:cNvSpPr/>
            <p:nvPr/>
          </p:nvSpPr>
          <p:spPr>
            <a:xfrm>
              <a:off x="3146955" y="31104"/>
              <a:ext cx="8844053" cy="5873990"/>
            </a:xfrm>
            <a:custGeom>
              <a:avLst/>
              <a:gdLst>
                <a:gd name="connsiteX0" fmla="*/ 0 w 8844053"/>
                <a:gd name="connsiteY0" fmla="*/ 0 h 5592176"/>
                <a:gd name="connsiteX1" fmla="*/ 8844053 w 8844053"/>
                <a:gd name="connsiteY1" fmla="*/ 0 h 5592176"/>
                <a:gd name="connsiteX2" fmla="*/ 8844053 w 8844053"/>
                <a:gd name="connsiteY2" fmla="*/ 5592176 h 5592176"/>
                <a:gd name="connsiteX3" fmla="*/ 0 w 8844053"/>
                <a:gd name="connsiteY3" fmla="*/ 5592176 h 5592176"/>
                <a:gd name="connsiteX4" fmla="*/ 0 w 8844053"/>
                <a:gd name="connsiteY4" fmla="*/ 0 h 559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4053" h="5592176">
                  <a:moveTo>
                    <a:pt x="0" y="0"/>
                  </a:moveTo>
                  <a:lnTo>
                    <a:pt x="8844053" y="0"/>
                  </a:lnTo>
                  <a:lnTo>
                    <a:pt x="8844053" y="5592176"/>
                  </a:lnTo>
                  <a:lnTo>
                    <a:pt x="0" y="55921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i="1" u="sng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800" i="1" u="sng" dirty="0">
                  <a:solidFill>
                    <a:schemeClr val="tx1"/>
                  </a:solidFill>
                </a:rPr>
                <a:t>Explain the impact of the person’s behavior on you and/or on the others who were </a:t>
              </a:r>
              <a:r>
                <a:rPr lang="en-US" sz="2800" u="sng" dirty="0">
                  <a:solidFill>
                    <a:schemeClr val="tx1"/>
                  </a:solidFill>
                </a:rPr>
                <a:t>present. </a:t>
              </a:r>
              <a:r>
                <a:rPr lang="en-US" sz="2800" dirty="0">
                  <a:solidFill>
                    <a:schemeClr val="tx1"/>
                  </a:solidFill>
                </a:rPr>
                <a:t>Impact statements are from your perspective, such as “I felt …” or “I experienced …”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</a:rPr>
                <a:t>Acknowledge the emotional effect the person’s behavior had on you. .” By communicating the personal impact of a behavior</a:t>
              </a:r>
              <a:r>
                <a:rPr lang="en-US" sz="2800" i="1" u="sng" dirty="0">
                  <a:solidFill>
                    <a:schemeClr val="tx1"/>
                  </a:solidFill>
                </a:rPr>
                <a:t>, you are sharing a point of view and asking the feedback recipient to view that behavior from your perspective</a:t>
              </a:r>
              <a:r>
                <a:rPr lang="en-US" sz="2800" dirty="0">
                  <a:solidFill>
                    <a:schemeClr val="tx1"/>
                  </a:solidFill>
                </a:rPr>
                <a:t>. This kind of sharing helps build trust, which in turn can lead to even more effective feedback as you improve your communication skills</a:t>
              </a:r>
            </a:p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146956" y="5866402"/>
              <a:ext cx="8844053" cy="892795"/>
            </a:xfrm>
            <a:prstGeom prst="rect">
              <a:avLst/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3 CuadroTexto"/>
          <p:cNvSpPr txBox="1"/>
          <p:nvPr/>
        </p:nvSpPr>
        <p:spPr>
          <a:xfrm rot="21338432">
            <a:off x="572707" y="1626498"/>
            <a:ext cx="205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I</a:t>
            </a:r>
            <a:r>
              <a:rPr lang="es-ES" sz="3600" b="1" dirty="0" smtClean="0"/>
              <a:t>MPACT 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80413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10299798"/>
              </p:ext>
            </p:extLst>
          </p:nvPr>
        </p:nvGraphicFramePr>
        <p:xfrm>
          <a:off x="290286" y="905232"/>
          <a:ext cx="11292115" cy="20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522514" y="2967335"/>
            <a:ext cx="10435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+mj-lt"/>
              <a:buAutoNum type="arabicPeriod"/>
            </a:pPr>
            <a:endParaRPr lang="en-US" sz="2800" dirty="0"/>
          </a:p>
          <a:p>
            <a:pPr marL="342900" lvl="0" indent="-342900" fontAlgn="base">
              <a:buFont typeface="+mj-lt"/>
              <a:buAutoNum type="arabicPeriod"/>
            </a:pPr>
            <a:endParaRPr lang="es-ES" sz="2800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048721051"/>
              </p:ext>
            </p:extLst>
          </p:nvPr>
        </p:nvGraphicFramePr>
        <p:xfrm>
          <a:off x="275771" y="4368015"/>
          <a:ext cx="1165497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2348184" y="2968058"/>
            <a:ext cx="7118259" cy="1334673"/>
            <a:chOff x="2348184" y="2968058"/>
            <a:chExt cx="7118259" cy="1334673"/>
          </a:xfrm>
        </p:grpSpPr>
        <p:sp>
          <p:nvSpPr>
            <p:cNvPr id="10" name="9 Forma libre"/>
            <p:cNvSpPr/>
            <p:nvPr/>
          </p:nvSpPr>
          <p:spPr>
            <a:xfrm>
              <a:off x="2348184" y="2968058"/>
              <a:ext cx="2224456" cy="1334673"/>
            </a:xfrm>
            <a:custGeom>
              <a:avLst/>
              <a:gdLst>
                <a:gd name="connsiteX0" fmla="*/ 0 w 2224456"/>
                <a:gd name="connsiteY0" fmla="*/ 0 h 1334673"/>
                <a:gd name="connsiteX1" fmla="*/ 2224456 w 2224456"/>
                <a:gd name="connsiteY1" fmla="*/ 0 h 1334673"/>
                <a:gd name="connsiteX2" fmla="*/ 2224456 w 2224456"/>
                <a:gd name="connsiteY2" fmla="*/ 1334673 h 1334673"/>
                <a:gd name="connsiteX3" fmla="*/ 0 w 2224456"/>
                <a:gd name="connsiteY3" fmla="*/ 1334673 h 1334673"/>
                <a:gd name="connsiteX4" fmla="*/ 0 w 2224456"/>
                <a:gd name="connsiteY4" fmla="*/ 0 h 133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456" h="1334673">
                  <a:moveTo>
                    <a:pt x="0" y="0"/>
                  </a:moveTo>
                  <a:lnTo>
                    <a:pt x="2224456" y="0"/>
                  </a:lnTo>
                  <a:lnTo>
                    <a:pt x="2224456" y="1334673"/>
                  </a:lnTo>
                  <a:lnTo>
                    <a:pt x="0" y="13346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Start the interview with positive comments.</a:t>
              </a:r>
              <a:endParaRPr lang="es-E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4795085" y="2968058"/>
              <a:ext cx="2224456" cy="1334673"/>
            </a:xfrm>
            <a:custGeom>
              <a:avLst/>
              <a:gdLst>
                <a:gd name="connsiteX0" fmla="*/ 0 w 2224456"/>
                <a:gd name="connsiteY0" fmla="*/ 0 h 1334673"/>
                <a:gd name="connsiteX1" fmla="*/ 2224456 w 2224456"/>
                <a:gd name="connsiteY1" fmla="*/ 0 h 1334673"/>
                <a:gd name="connsiteX2" fmla="*/ 2224456 w 2224456"/>
                <a:gd name="connsiteY2" fmla="*/ 1334673 h 1334673"/>
                <a:gd name="connsiteX3" fmla="*/ 0 w 2224456"/>
                <a:gd name="connsiteY3" fmla="*/ 1334673 h 1334673"/>
                <a:gd name="connsiteX4" fmla="*/ 0 w 2224456"/>
                <a:gd name="connsiteY4" fmla="*/ 0 h 133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456" h="1334673">
                  <a:moveTo>
                    <a:pt x="0" y="0"/>
                  </a:moveTo>
                  <a:lnTo>
                    <a:pt x="2224456" y="0"/>
                  </a:lnTo>
                  <a:lnTo>
                    <a:pt x="2224456" y="1334673"/>
                  </a:lnTo>
                  <a:lnTo>
                    <a:pt x="0" y="13346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Discuss the main theme of the feedback.</a:t>
              </a:r>
              <a:endParaRPr lang="es-E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7241987" y="2968058"/>
              <a:ext cx="2224456" cy="1334673"/>
            </a:xfrm>
            <a:custGeom>
              <a:avLst/>
              <a:gdLst>
                <a:gd name="connsiteX0" fmla="*/ 0 w 2224456"/>
                <a:gd name="connsiteY0" fmla="*/ 0 h 1334673"/>
                <a:gd name="connsiteX1" fmla="*/ 2224456 w 2224456"/>
                <a:gd name="connsiteY1" fmla="*/ 0 h 1334673"/>
                <a:gd name="connsiteX2" fmla="*/ 2224456 w 2224456"/>
                <a:gd name="connsiteY2" fmla="*/ 1334673 h 1334673"/>
                <a:gd name="connsiteX3" fmla="*/ 0 w 2224456"/>
                <a:gd name="connsiteY3" fmla="*/ 1334673 h 1334673"/>
                <a:gd name="connsiteX4" fmla="*/ 0 w 2224456"/>
                <a:gd name="connsiteY4" fmla="*/ 0 h 133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456" h="1334673">
                  <a:moveTo>
                    <a:pt x="0" y="0"/>
                  </a:moveTo>
                  <a:lnTo>
                    <a:pt x="2224456" y="0"/>
                  </a:lnTo>
                  <a:lnTo>
                    <a:pt x="2224456" y="1334673"/>
                  </a:lnTo>
                  <a:lnTo>
                    <a:pt x="0" y="13346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smtClean="0">
                  <a:solidFill>
                    <a:schemeClr val="tx1"/>
                  </a:solidFill>
                </a:rPr>
                <a:t>End with positive comments</a:t>
              </a:r>
              <a:endParaRPr lang="es-ES" sz="2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80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24158" y="687416"/>
            <a:ext cx="11342127" cy="3868043"/>
            <a:chOff x="124158" y="687416"/>
            <a:chExt cx="11342127" cy="3868043"/>
          </a:xfrm>
        </p:grpSpPr>
        <p:sp>
          <p:nvSpPr>
            <p:cNvPr id="3" name="2 Forma libre"/>
            <p:cNvSpPr/>
            <p:nvPr/>
          </p:nvSpPr>
          <p:spPr>
            <a:xfrm>
              <a:off x="124158" y="1393160"/>
              <a:ext cx="2798636" cy="2316532"/>
            </a:xfrm>
            <a:custGeom>
              <a:avLst/>
              <a:gdLst>
                <a:gd name="connsiteX0" fmla="*/ 0 w 2798636"/>
                <a:gd name="connsiteY0" fmla="*/ 231653 h 2316532"/>
                <a:gd name="connsiteX1" fmla="*/ 231653 w 2798636"/>
                <a:gd name="connsiteY1" fmla="*/ 0 h 2316532"/>
                <a:gd name="connsiteX2" fmla="*/ 2566983 w 2798636"/>
                <a:gd name="connsiteY2" fmla="*/ 0 h 2316532"/>
                <a:gd name="connsiteX3" fmla="*/ 2798636 w 2798636"/>
                <a:gd name="connsiteY3" fmla="*/ 231653 h 2316532"/>
                <a:gd name="connsiteX4" fmla="*/ 2798636 w 2798636"/>
                <a:gd name="connsiteY4" fmla="*/ 2084879 h 2316532"/>
                <a:gd name="connsiteX5" fmla="*/ 2566983 w 2798636"/>
                <a:gd name="connsiteY5" fmla="*/ 2316532 h 2316532"/>
                <a:gd name="connsiteX6" fmla="*/ 231653 w 2798636"/>
                <a:gd name="connsiteY6" fmla="*/ 2316532 h 2316532"/>
                <a:gd name="connsiteX7" fmla="*/ 0 w 2798636"/>
                <a:gd name="connsiteY7" fmla="*/ 2084879 h 2316532"/>
                <a:gd name="connsiteX8" fmla="*/ 0 w 2798636"/>
                <a:gd name="connsiteY8" fmla="*/ 231653 h 231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636" h="2316532">
                  <a:moveTo>
                    <a:pt x="0" y="231653"/>
                  </a:moveTo>
                  <a:cubicBezTo>
                    <a:pt x="0" y="103715"/>
                    <a:pt x="103715" y="0"/>
                    <a:pt x="231653" y="0"/>
                  </a:cubicBezTo>
                  <a:lnTo>
                    <a:pt x="2566983" y="0"/>
                  </a:lnTo>
                  <a:cubicBezTo>
                    <a:pt x="2694921" y="0"/>
                    <a:pt x="2798636" y="103715"/>
                    <a:pt x="2798636" y="231653"/>
                  </a:cubicBezTo>
                  <a:lnTo>
                    <a:pt x="2798636" y="2084879"/>
                  </a:lnTo>
                  <a:cubicBezTo>
                    <a:pt x="2798636" y="2212817"/>
                    <a:pt x="2694921" y="2316532"/>
                    <a:pt x="2566983" y="2316532"/>
                  </a:cubicBezTo>
                  <a:lnTo>
                    <a:pt x="231653" y="2316532"/>
                  </a:lnTo>
                  <a:cubicBezTo>
                    <a:pt x="103715" y="2316532"/>
                    <a:pt x="0" y="2212817"/>
                    <a:pt x="0" y="2084879"/>
                  </a:cubicBezTo>
                  <a:lnTo>
                    <a:pt x="0" y="2316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529" tIns="174529" rIns="174529" bIns="174529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>
                  <a:solidFill>
                    <a:schemeClr val="tx1"/>
                  </a:solidFill>
                </a:rPr>
                <a:t>THE COIN CONVERSATION MODEL</a:t>
              </a:r>
              <a:endParaRPr lang="es-ES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 rot="39060">
              <a:off x="3182645" y="2276157"/>
              <a:ext cx="519954" cy="603474"/>
            </a:xfrm>
            <a:custGeom>
              <a:avLst/>
              <a:gdLst>
                <a:gd name="connsiteX0" fmla="*/ 0 w 519954"/>
                <a:gd name="connsiteY0" fmla="*/ 120695 h 603474"/>
                <a:gd name="connsiteX1" fmla="*/ 259977 w 519954"/>
                <a:gd name="connsiteY1" fmla="*/ 120695 h 603474"/>
                <a:gd name="connsiteX2" fmla="*/ 259977 w 519954"/>
                <a:gd name="connsiteY2" fmla="*/ 0 h 603474"/>
                <a:gd name="connsiteX3" fmla="*/ 519954 w 519954"/>
                <a:gd name="connsiteY3" fmla="*/ 301737 h 603474"/>
                <a:gd name="connsiteX4" fmla="*/ 259977 w 519954"/>
                <a:gd name="connsiteY4" fmla="*/ 603474 h 603474"/>
                <a:gd name="connsiteX5" fmla="*/ 259977 w 519954"/>
                <a:gd name="connsiteY5" fmla="*/ 482779 h 603474"/>
                <a:gd name="connsiteX6" fmla="*/ 0 w 519954"/>
                <a:gd name="connsiteY6" fmla="*/ 482779 h 603474"/>
                <a:gd name="connsiteX7" fmla="*/ 0 w 519954"/>
                <a:gd name="connsiteY7" fmla="*/ 120695 h 60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954" h="603474">
                  <a:moveTo>
                    <a:pt x="0" y="120695"/>
                  </a:moveTo>
                  <a:lnTo>
                    <a:pt x="259977" y="120695"/>
                  </a:lnTo>
                  <a:lnTo>
                    <a:pt x="259977" y="0"/>
                  </a:lnTo>
                  <a:lnTo>
                    <a:pt x="519954" y="301737"/>
                  </a:lnTo>
                  <a:lnTo>
                    <a:pt x="259977" y="603474"/>
                  </a:lnTo>
                  <a:lnTo>
                    <a:pt x="259977" y="482779"/>
                  </a:lnTo>
                  <a:lnTo>
                    <a:pt x="0" y="482779"/>
                  </a:lnTo>
                  <a:lnTo>
                    <a:pt x="0" y="12069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0695" rIns="155986" bIns="120694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500" kern="1200">
                <a:solidFill>
                  <a:schemeClr val="tx1"/>
                </a:solidFill>
              </a:endParaRPr>
            </a:p>
          </p:txBody>
        </p:sp>
        <p:sp>
          <p:nvSpPr>
            <p:cNvPr id="7" name="6 Forma libre"/>
            <p:cNvSpPr/>
            <p:nvPr/>
          </p:nvSpPr>
          <p:spPr>
            <a:xfrm>
              <a:off x="3903779" y="687416"/>
              <a:ext cx="7562506" cy="3868043"/>
            </a:xfrm>
            <a:custGeom>
              <a:avLst/>
              <a:gdLst>
                <a:gd name="connsiteX0" fmla="*/ 0 w 7562506"/>
                <a:gd name="connsiteY0" fmla="*/ 386804 h 3868043"/>
                <a:gd name="connsiteX1" fmla="*/ 386804 w 7562506"/>
                <a:gd name="connsiteY1" fmla="*/ 0 h 3868043"/>
                <a:gd name="connsiteX2" fmla="*/ 7175702 w 7562506"/>
                <a:gd name="connsiteY2" fmla="*/ 0 h 3868043"/>
                <a:gd name="connsiteX3" fmla="*/ 7562506 w 7562506"/>
                <a:gd name="connsiteY3" fmla="*/ 386804 h 3868043"/>
                <a:gd name="connsiteX4" fmla="*/ 7562506 w 7562506"/>
                <a:gd name="connsiteY4" fmla="*/ 3481239 h 3868043"/>
                <a:gd name="connsiteX5" fmla="*/ 7175702 w 7562506"/>
                <a:gd name="connsiteY5" fmla="*/ 3868043 h 3868043"/>
                <a:gd name="connsiteX6" fmla="*/ 386804 w 7562506"/>
                <a:gd name="connsiteY6" fmla="*/ 3868043 h 3868043"/>
                <a:gd name="connsiteX7" fmla="*/ 0 w 7562506"/>
                <a:gd name="connsiteY7" fmla="*/ 3481239 h 3868043"/>
                <a:gd name="connsiteX8" fmla="*/ 0 w 7562506"/>
                <a:gd name="connsiteY8" fmla="*/ 386804 h 386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2506" h="3868043">
                  <a:moveTo>
                    <a:pt x="0" y="386804"/>
                  </a:moveTo>
                  <a:cubicBezTo>
                    <a:pt x="0" y="173178"/>
                    <a:pt x="173178" y="0"/>
                    <a:pt x="386804" y="0"/>
                  </a:cubicBezTo>
                  <a:lnTo>
                    <a:pt x="7175702" y="0"/>
                  </a:lnTo>
                  <a:cubicBezTo>
                    <a:pt x="7389328" y="0"/>
                    <a:pt x="7562506" y="173178"/>
                    <a:pt x="7562506" y="386804"/>
                  </a:cubicBezTo>
                  <a:lnTo>
                    <a:pt x="7562506" y="3481239"/>
                  </a:lnTo>
                  <a:cubicBezTo>
                    <a:pt x="7562506" y="3694865"/>
                    <a:pt x="7389328" y="3868043"/>
                    <a:pt x="7175702" y="3868043"/>
                  </a:cubicBezTo>
                  <a:lnTo>
                    <a:pt x="386804" y="3868043"/>
                  </a:lnTo>
                  <a:cubicBezTo>
                    <a:pt x="173178" y="3868043"/>
                    <a:pt x="0" y="3694865"/>
                    <a:pt x="0" y="3481239"/>
                  </a:cubicBezTo>
                  <a:lnTo>
                    <a:pt x="0" y="3868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731" tIns="204731" rIns="204731" bIns="204731" numCol="1" spcCol="1270" anchor="ctr" anchorCtr="0">
              <a:noAutofit/>
            </a:bodyPr>
            <a:lstStyle/>
            <a:p>
              <a:pPr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sng" kern="1200" dirty="0" smtClean="0">
                  <a:solidFill>
                    <a:schemeClr val="tx1"/>
                  </a:solidFill>
                </a:rPr>
                <a:t>C</a:t>
              </a:r>
              <a:r>
                <a:rPr lang="en-US" sz="2400" u="sng" kern="1200" dirty="0" smtClean="0">
                  <a:solidFill>
                    <a:schemeClr val="tx1"/>
                  </a:solidFill>
                </a:rPr>
                <a:t>ontext</a:t>
              </a:r>
              <a:r>
                <a:rPr lang="en-US" sz="2400" kern="1200" dirty="0" smtClean="0">
                  <a:solidFill>
                    <a:schemeClr val="tx1"/>
                  </a:solidFill>
                </a:rPr>
                <a:t>: the circumstances, event or issue that you want to discuss.</a:t>
              </a:r>
            </a:p>
            <a:p>
              <a:pPr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sng" kern="1200" dirty="0" smtClean="0">
                  <a:solidFill>
                    <a:schemeClr val="tx1"/>
                  </a:solidFill>
                </a:rPr>
                <a:t>O</a:t>
              </a:r>
              <a:r>
                <a:rPr lang="en-US" sz="2400" u="sng" kern="1200" dirty="0" smtClean="0">
                  <a:solidFill>
                    <a:schemeClr val="tx1"/>
                  </a:solidFill>
                </a:rPr>
                <a:t>bservation</a:t>
              </a:r>
              <a:r>
                <a:rPr lang="en-US" sz="2400" kern="1200" dirty="0" smtClean="0">
                  <a:solidFill>
                    <a:schemeClr val="tx1"/>
                  </a:solidFill>
                </a:rPr>
                <a:t>: specific descriptions of what has happened.</a:t>
              </a:r>
            </a:p>
            <a:p>
              <a:pPr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sng" kern="1200" dirty="0" smtClean="0">
                  <a:solidFill>
                    <a:schemeClr val="tx1"/>
                  </a:solidFill>
                </a:rPr>
                <a:t>I</a:t>
              </a:r>
              <a:r>
                <a:rPr lang="en-US" sz="2400" u="sng" kern="1200" dirty="0" smtClean="0">
                  <a:solidFill>
                    <a:schemeClr val="tx1"/>
                  </a:solidFill>
                </a:rPr>
                <a:t>mpact</a:t>
              </a:r>
              <a:r>
                <a:rPr lang="en-US" sz="2400" kern="1200" dirty="0" smtClean="0">
                  <a:solidFill>
                    <a:schemeClr val="tx1"/>
                  </a:solidFill>
                </a:rPr>
                <a:t>: how the event or issue that you're discussing  affects others in your team or organization.</a:t>
              </a:r>
            </a:p>
            <a:p>
              <a:pPr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sng" kern="1200" dirty="0" smtClean="0">
                  <a:solidFill>
                    <a:schemeClr val="tx1"/>
                  </a:solidFill>
                </a:rPr>
                <a:t>N</a:t>
              </a:r>
              <a:r>
                <a:rPr lang="en-US" sz="2400" u="sng" kern="1200" dirty="0" smtClean="0">
                  <a:solidFill>
                    <a:schemeClr val="tx1"/>
                  </a:solidFill>
                </a:rPr>
                <a:t>ext steps</a:t>
              </a:r>
              <a:r>
                <a:rPr lang="en-US" sz="2400" kern="1200" dirty="0" smtClean="0">
                  <a:solidFill>
                    <a:schemeClr val="tx1"/>
                  </a:solidFill>
                </a:rPr>
                <a:t>: a clear agreement on the changes or improvements in behavior or performance that you expect going forward.</a:t>
              </a:r>
              <a:endParaRPr lang="es-ES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6112" y="4883289"/>
            <a:ext cx="1161142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Successful COIN conversations encourage positive, long-lasting change. They enable you to </a:t>
            </a:r>
            <a:r>
              <a:rPr lang="en-US" sz="2400" dirty="0" smtClean="0"/>
              <a:t>feedback </a:t>
            </a:r>
            <a:r>
              <a:rPr lang="en-US" sz="2400" dirty="0"/>
              <a:t>to people firmly , but fairly, on what needs to improve.</a:t>
            </a:r>
          </a:p>
          <a:p>
            <a:r>
              <a:rPr lang="en-US" sz="2400" dirty="0" smtClean="0"/>
              <a:t>It </a:t>
            </a:r>
            <a:r>
              <a:rPr lang="en-US" sz="2400" dirty="0" smtClean="0"/>
              <a:t>also </a:t>
            </a:r>
            <a:r>
              <a:rPr lang="en-US" sz="2400" dirty="0"/>
              <a:t>help you to focus on the steps that your team member needs to take in order to achieve these objectives.</a:t>
            </a:r>
          </a:p>
          <a:p>
            <a:r>
              <a:rPr lang="en-US" sz="2400" dirty="0"/>
              <a:t>The COIN model has similarities with other feedback tools(SBI)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55033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25486" y="471692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</a:t>
            </a:r>
            <a:endParaRPr lang="es-ES" dirty="0"/>
          </a:p>
        </p:txBody>
      </p:sp>
      <p:grpSp>
        <p:nvGrpSpPr>
          <p:cNvPr id="5" name="10 Grupo"/>
          <p:cNvGrpSpPr>
            <a:grpSpLocks/>
          </p:cNvGrpSpPr>
          <p:nvPr/>
        </p:nvGrpSpPr>
        <p:grpSpPr bwMode="auto">
          <a:xfrm>
            <a:off x="290285" y="667657"/>
            <a:ext cx="11619593" cy="5610679"/>
            <a:chOff x="871747" y="1294234"/>
            <a:chExt cx="10639315" cy="5303514"/>
          </a:xfrm>
        </p:grpSpPr>
        <p:sp>
          <p:nvSpPr>
            <p:cNvPr id="6" name="5 Forma libre"/>
            <p:cNvSpPr/>
            <p:nvPr/>
          </p:nvSpPr>
          <p:spPr>
            <a:xfrm>
              <a:off x="1336060" y="1294234"/>
              <a:ext cx="10175002" cy="5303514"/>
            </a:xfrm>
            <a:custGeom>
              <a:avLst/>
              <a:gdLst>
                <a:gd name="connsiteX0" fmla="*/ 0 w 10175552"/>
                <a:gd name="connsiteY0" fmla="*/ 0 h 5456980"/>
                <a:gd name="connsiteX1" fmla="*/ 7447062 w 10175552"/>
                <a:gd name="connsiteY1" fmla="*/ 0 h 5456980"/>
                <a:gd name="connsiteX2" fmla="*/ 10175552 w 10175552"/>
                <a:gd name="connsiteY2" fmla="*/ 2728490 h 5456980"/>
                <a:gd name="connsiteX3" fmla="*/ 7447062 w 10175552"/>
                <a:gd name="connsiteY3" fmla="*/ 5456980 h 5456980"/>
                <a:gd name="connsiteX4" fmla="*/ 0 w 10175552"/>
                <a:gd name="connsiteY4" fmla="*/ 5456980 h 5456980"/>
                <a:gd name="connsiteX5" fmla="*/ 0 w 10175552"/>
                <a:gd name="connsiteY5" fmla="*/ 0 h 545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5552" h="5456980">
                  <a:moveTo>
                    <a:pt x="10175552" y="5456980"/>
                  </a:moveTo>
                  <a:lnTo>
                    <a:pt x="2728490" y="5456980"/>
                  </a:lnTo>
                  <a:lnTo>
                    <a:pt x="0" y="2728490"/>
                  </a:lnTo>
                  <a:lnTo>
                    <a:pt x="2728490" y="0"/>
                  </a:lnTo>
                  <a:lnTo>
                    <a:pt x="10175552" y="0"/>
                  </a:lnTo>
                  <a:lnTo>
                    <a:pt x="10175552" y="545698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128956" tIns="91441" rIns="170688" bIns="91441"/>
            <a:lstStyle>
              <a:lvl1pPr defTabSz="11557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228600" indent="-228600" defTabSz="11557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defTabSz="11557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defTabSz="11557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defTabSz="11557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defTabSz="1155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defTabSz="1155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defTabSz="1155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defTabSz="1155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altLang="es-E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7 Elipse"/>
            <p:cNvSpPr/>
            <p:nvPr/>
          </p:nvSpPr>
          <p:spPr>
            <a:xfrm>
              <a:off x="871747" y="2322643"/>
              <a:ext cx="2976916" cy="3265517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1 Rectángulo"/>
          <p:cNvSpPr/>
          <p:nvPr/>
        </p:nvSpPr>
        <p:spPr>
          <a:xfrm>
            <a:off x="3433535" y="946168"/>
            <a:ext cx="84763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“MIMO " Technique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 is </a:t>
            </a:r>
            <a:r>
              <a:rPr lang="en-US" sz="3200" u="sng" dirty="0"/>
              <a:t>giving your opinion in a way that adds value, allows you to improve the person you are offering it to,</a:t>
            </a:r>
            <a:r>
              <a:rPr lang="en-US" sz="3200" dirty="0"/>
              <a:t> and something that I consider very important, with love and care, which  will not generate any position of defense or hostility towards what you are telling him. </a:t>
            </a:r>
            <a:r>
              <a:rPr lang="en-US" sz="3200" u="sng" dirty="0"/>
              <a:t>The acronym MIMO is made up of four fundamental phases for giving feedback: </a:t>
            </a:r>
            <a:r>
              <a:rPr lang="en-US" sz="3200" b="1" dirty="0"/>
              <a:t>Maintain, Incorporate, Modify, and Omit</a:t>
            </a:r>
            <a:r>
              <a:rPr lang="en-US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397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6 CuadroTexto"/>
          <p:cNvSpPr txBox="1">
            <a:spLocks noChangeArrowheads="1"/>
          </p:cNvSpPr>
          <p:nvPr/>
        </p:nvSpPr>
        <p:spPr bwMode="auto">
          <a:xfrm>
            <a:off x="767991" y="3188315"/>
            <a:ext cx="1563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rgbClr val="595959"/>
                </a:solidFill>
                <a:latin typeface="Corbe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>
                <a:solidFill>
                  <a:srgbClr val="595959"/>
                </a:solidFill>
                <a:latin typeface="Corbe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>
                <a:solidFill>
                  <a:srgbClr val="595959"/>
                </a:solidFill>
                <a:latin typeface="Corbe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ES" sz="2800" b="1" dirty="0" err="1" smtClean="0">
                <a:solidFill>
                  <a:schemeClr val="tx1"/>
                </a:solidFill>
              </a:rPr>
              <a:t>Maintain</a:t>
            </a:r>
            <a:endParaRPr lang="es-ES" altLang="es-ES" sz="2800" b="1" dirty="0">
              <a:solidFill>
                <a:schemeClr val="tx1"/>
              </a:solidFill>
            </a:endParaRPr>
          </a:p>
        </p:txBody>
      </p:sp>
      <p:sp>
        <p:nvSpPr>
          <p:cNvPr id="29" name="27 CuadroTexto"/>
          <p:cNvSpPr txBox="1">
            <a:spLocks noChangeArrowheads="1"/>
          </p:cNvSpPr>
          <p:nvPr/>
        </p:nvSpPr>
        <p:spPr bwMode="auto">
          <a:xfrm>
            <a:off x="3137607" y="3192740"/>
            <a:ext cx="204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rgbClr val="595959"/>
                </a:solidFill>
                <a:latin typeface="Corbe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>
                <a:solidFill>
                  <a:srgbClr val="595959"/>
                </a:solidFill>
                <a:latin typeface="Corbe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>
                <a:solidFill>
                  <a:srgbClr val="595959"/>
                </a:solidFill>
                <a:latin typeface="Corbe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s-ES" sz="2800" b="1" dirty="0" smtClean="0">
                <a:solidFill>
                  <a:schemeClr val="tx1"/>
                </a:solidFill>
              </a:rPr>
              <a:t>Incorporate</a:t>
            </a:r>
            <a:endParaRPr lang="en-GB" altLang="es-ES" sz="2800" b="1" dirty="0">
              <a:solidFill>
                <a:schemeClr val="tx1"/>
              </a:solidFill>
            </a:endParaRPr>
          </a:p>
        </p:txBody>
      </p:sp>
      <p:sp>
        <p:nvSpPr>
          <p:cNvPr id="30" name="28 CuadroTexto"/>
          <p:cNvSpPr txBox="1">
            <a:spLocks noChangeArrowheads="1"/>
          </p:cNvSpPr>
          <p:nvPr/>
        </p:nvSpPr>
        <p:spPr bwMode="auto">
          <a:xfrm>
            <a:off x="5647901" y="3213876"/>
            <a:ext cx="1506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rgbClr val="595959"/>
                </a:solidFill>
                <a:latin typeface="Corbe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>
                <a:solidFill>
                  <a:srgbClr val="595959"/>
                </a:solidFill>
                <a:latin typeface="Corbe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>
                <a:solidFill>
                  <a:srgbClr val="595959"/>
                </a:solidFill>
                <a:latin typeface="Corbe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s-ES" sz="2800" b="1" dirty="0" smtClean="0">
                <a:solidFill>
                  <a:schemeClr val="tx1"/>
                </a:solidFill>
              </a:rPr>
              <a:t>Modify</a:t>
            </a:r>
            <a:endParaRPr lang="en-GB" altLang="es-ES" sz="2800" b="1" dirty="0">
              <a:solidFill>
                <a:schemeClr val="tx1"/>
              </a:solidFill>
            </a:endParaRPr>
          </a:p>
        </p:txBody>
      </p:sp>
      <p:sp>
        <p:nvSpPr>
          <p:cNvPr id="31" name="29 CuadroTexto"/>
          <p:cNvSpPr txBox="1">
            <a:spLocks noChangeArrowheads="1"/>
          </p:cNvSpPr>
          <p:nvPr/>
        </p:nvSpPr>
        <p:spPr bwMode="auto">
          <a:xfrm>
            <a:off x="8002785" y="3215464"/>
            <a:ext cx="1576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rgbClr val="595959"/>
                </a:solidFill>
                <a:latin typeface="Corbe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>
                <a:solidFill>
                  <a:srgbClr val="595959"/>
                </a:solidFill>
                <a:latin typeface="Corbe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>
                <a:solidFill>
                  <a:srgbClr val="595959"/>
                </a:solidFill>
                <a:latin typeface="Corbe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rgbClr val="595959"/>
                </a:solidFill>
                <a:latin typeface="Corbe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s-ES" sz="2800" b="1" dirty="0" smtClean="0">
                <a:solidFill>
                  <a:schemeClr val="tx1"/>
                </a:solidFill>
              </a:rPr>
              <a:t>Omit</a:t>
            </a:r>
            <a:endParaRPr lang="en-GB" altLang="es-ES" sz="2800" b="1" dirty="0">
              <a:solidFill>
                <a:schemeClr val="tx1"/>
              </a:solidFill>
            </a:endParaRPr>
          </a:p>
        </p:txBody>
      </p:sp>
      <p:sp>
        <p:nvSpPr>
          <p:cNvPr id="32" name="31 Forma libre"/>
          <p:cNvSpPr/>
          <p:nvPr/>
        </p:nvSpPr>
        <p:spPr>
          <a:xfrm>
            <a:off x="507998" y="3753165"/>
            <a:ext cx="2206171" cy="2893152"/>
          </a:xfrm>
          <a:custGeom>
            <a:avLst/>
            <a:gdLst>
              <a:gd name="connsiteX0" fmla="*/ 0 w 1841041"/>
              <a:gd name="connsiteY0" fmla="*/ 0 h 1938992"/>
              <a:gd name="connsiteX1" fmla="*/ 1841041 w 1841041"/>
              <a:gd name="connsiteY1" fmla="*/ 0 h 1938992"/>
              <a:gd name="connsiteX2" fmla="*/ 1841041 w 1841041"/>
              <a:gd name="connsiteY2" fmla="*/ 1938992 h 1938992"/>
              <a:gd name="connsiteX3" fmla="*/ 0 w 1841041"/>
              <a:gd name="connsiteY3" fmla="*/ 1938992 h 1938992"/>
              <a:gd name="connsiteX4" fmla="*/ 0 w 1841041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041" h="1938992">
                <a:moveTo>
                  <a:pt x="0" y="0"/>
                </a:moveTo>
                <a:lnTo>
                  <a:pt x="1841041" y="0"/>
                </a:lnTo>
                <a:lnTo>
                  <a:pt x="1841041" y="1938992"/>
                </a:lnTo>
                <a:lnTo>
                  <a:pt x="0" y="19389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3576" tIns="163576" rIns="163576" bIns="163576" spcCol="1270" anchor="ctr"/>
          <a:lstStyle/>
          <a:p>
            <a:r>
              <a:rPr lang="en-US" sz="2000" dirty="0" smtClean="0"/>
              <a:t>Offering </a:t>
            </a:r>
            <a:r>
              <a:rPr lang="en-US" sz="2000" dirty="0"/>
              <a:t>first of all that which brings value, therefore, deserves to be preserved in later actions or situations</a:t>
            </a:r>
            <a:endParaRPr lang="es-ES" sz="2000" dirty="0"/>
          </a:p>
        </p:txBody>
      </p:sp>
      <p:sp>
        <p:nvSpPr>
          <p:cNvPr id="33" name="32 Forma libre"/>
          <p:cNvSpPr/>
          <p:nvPr/>
        </p:nvSpPr>
        <p:spPr bwMode="auto">
          <a:xfrm>
            <a:off x="745535" y="942101"/>
            <a:ext cx="1731099" cy="410338"/>
          </a:xfrm>
          <a:custGeom>
            <a:avLst/>
            <a:gdLst>
              <a:gd name="connsiteX0" fmla="*/ 0 w 2051867"/>
              <a:gd name="connsiteY0" fmla="*/ 0 h 410373"/>
              <a:gd name="connsiteX1" fmla="*/ 2051867 w 2051867"/>
              <a:gd name="connsiteY1" fmla="*/ 0 h 410373"/>
              <a:gd name="connsiteX2" fmla="*/ 2051867 w 2051867"/>
              <a:gd name="connsiteY2" fmla="*/ 410373 h 410373"/>
              <a:gd name="connsiteX3" fmla="*/ 0 w 2051867"/>
              <a:gd name="connsiteY3" fmla="*/ 410373 h 410373"/>
              <a:gd name="connsiteX4" fmla="*/ 0 w 2051867"/>
              <a:gd name="connsiteY4" fmla="*/ 0 h 41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867" h="410373">
                <a:moveTo>
                  <a:pt x="0" y="0"/>
                </a:moveTo>
                <a:lnTo>
                  <a:pt x="2051867" y="0"/>
                </a:lnTo>
                <a:lnTo>
                  <a:pt x="2051867" y="410373"/>
                </a:lnTo>
                <a:lnTo>
                  <a:pt x="0" y="410373"/>
                </a:lnTo>
                <a:lnTo>
                  <a:pt x="0" y="0"/>
                </a:lnTo>
                <a:close/>
              </a:path>
            </a:pathLst>
          </a:custGeom>
          <a:solidFill>
            <a:srgbClr val="F2CE67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1120" tIns="71120" rIns="71120" bIns="71120" spcCol="1270" anchor="ctr"/>
          <a:lstStyle/>
          <a:p>
            <a:pPr algn="ctr" defTabSz="12446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800" b="1" dirty="0"/>
              <a:t>M</a:t>
            </a:r>
          </a:p>
        </p:txBody>
      </p:sp>
      <p:sp>
        <p:nvSpPr>
          <p:cNvPr id="34" name="33 Forma libre"/>
          <p:cNvSpPr/>
          <p:nvPr/>
        </p:nvSpPr>
        <p:spPr bwMode="auto">
          <a:xfrm>
            <a:off x="3045340" y="942101"/>
            <a:ext cx="2044700" cy="410338"/>
          </a:xfrm>
          <a:custGeom>
            <a:avLst/>
            <a:gdLst>
              <a:gd name="connsiteX0" fmla="*/ 0 w 2051867"/>
              <a:gd name="connsiteY0" fmla="*/ 0 h 410373"/>
              <a:gd name="connsiteX1" fmla="*/ 2051867 w 2051867"/>
              <a:gd name="connsiteY1" fmla="*/ 0 h 410373"/>
              <a:gd name="connsiteX2" fmla="*/ 2051867 w 2051867"/>
              <a:gd name="connsiteY2" fmla="*/ 410373 h 410373"/>
              <a:gd name="connsiteX3" fmla="*/ 0 w 2051867"/>
              <a:gd name="connsiteY3" fmla="*/ 410373 h 410373"/>
              <a:gd name="connsiteX4" fmla="*/ 0 w 2051867"/>
              <a:gd name="connsiteY4" fmla="*/ 0 h 41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867" h="410373">
                <a:moveTo>
                  <a:pt x="0" y="0"/>
                </a:moveTo>
                <a:lnTo>
                  <a:pt x="2051867" y="0"/>
                </a:lnTo>
                <a:lnTo>
                  <a:pt x="2051867" y="410373"/>
                </a:lnTo>
                <a:lnTo>
                  <a:pt x="0" y="410373"/>
                </a:lnTo>
                <a:lnTo>
                  <a:pt x="0" y="0"/>
                </a:lnTo>
                <a:close/>
              </a:path>
            </a:pathLst>
          </a:custGeom>
          <a:solidFill>
            <a:srgbClr val="F2CE67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1120" tIns="71120" rIns="71120" bIns="71120" spcCol="1270" anchor="ctr"/>
          <a:lstStyle/>
          <a:p>
            <a:pPr algn="ctr" defTabSz="12446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800" b="1" dirty="0"/>
              <a:t>I</a:t>
            </a:r>
          </a:p>
        </p:txBody>
      </p:sp>
      <p:sp>
        <p:nvSpPr>
          <p:cNvPr id="35" name="34 Forma libre"/>
          <p:cNvSpPr/>
          <p:nvPr/>
        </p:nvSpPr>
        <p:spPr bwMode="auto">
          <a:xfrm>
            <a:off x="5426507" y="942101"/>
            <a:ext cx="1946751" cy="410338"/>
          </a:xfrm>
          <a:custGeom>
            <a:avLst/>
            <a:gdLst>
              <a:gd name="connsiteX0" fmla="*/ 0 w 2051867"/>
              <a:gd name="connsiteY0" fmla="*/ 0 h 410373"/>
              <a:gd name="connsiteX1" fmla="*/ 2051867 w 2051867"/>
              <a:gd name="connsiteY1" fmla="*/ 0 h 410373"/>
              <a:gd name="connsiteX2" fmla="*/ 2051867 w 2051867"/>
              <a:gd name="connsiteY2" fmla="*/ 410373 h 410373"/>
              <a:gd name="connsiteX3" fmla="*/ 0 w 2051867"/>
              <a:gd name="connsiteY3" fmla="*/ 410373 h 410373"/>
              <a:gd name="connsiteX4" fmla="*/ 0 w 2051867"/>
              <a:gd name="connsiteY4" fmla="*/ 0 h 41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867" h="410373">
                <a:moveTo>
                  <a:pt x="0" y="0"/>
                </a:moveTo>
                <a:lnTo>
                  <a:pt x="2051867" y="0"/>
                </a:lnTo>
                <a:lnTo>
                  <a:pt x="2051867" y="410373"/>
                </a:lnTo>
                <a:lnTo>
                  <a:pt x="0" y="410373"/>
                </a:lnTo>
                <a:lnTo>
                  <a:pt x="0" y="0"/>
                </a:lnTo>
                <a:close/>
              </a:path>
            </a:pathLst>
          </a:custGeom>
          <a:solidFill>
            <a:srgbClr val="F2CE67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1120" tIns="71120" rIns="71120" bIns="71120" spcCol="1270" anchor="ctr"/>
          <a:lstStyle/>
          <a:p>
            <a:pPr algn="ctr" defTabSz="12446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800" b="1" dirty="0"/>
              <a:t>M</a:t>
            </a:r>
          </a:p>
        </p:txBody>
      </p:sp>
      <p:sp>
        <p:nvSpPr>
          <p:cNvPr id="36" name="35 Forma libre"/>
          <p:cNvSpPr/>
          <p:nvPr/>
        </p:nvSpPr>
        <p:spPr bwMode="auto">
          <a:xfrm>
            <a:off x="7802018" y="924341"/>
            <a:ext cx="1977923" cy="410338"/>
          </a:xfrm>
          <a:custGeom>
            <a:avLst/>
            <a:gdLst>
              <a:gd name="connsiteX0" fmla="*/ 0 w 2051867"/>
              <a:gd name="connsiteY0" fmla="*/ 0 h 410373"/>
              <a:gd name="connsiteX1" fmla="*/ 2051867 w 2051867"/>
              <a:gd name="connsiteY1" fmla="*/ 0 h 410373"/>
              <a:gd name="connsiteX2" fmla="*/ 2051867 w 2051867"/>
              <a:gd name="connsiteY2" fmla="*/ 410373 h 410373"/>
              <a:gd name="connsiteX3" fmla="*/ 0 w 2051867"/>
              <a:gd name="connsiteY3" fmla="*/ 410373 h 410373"/>
              <a:gd name="connsiteX4" fmla="*/ 0 w 2051867"/>
              <a:gd name="connsiteY4" fmla="*/ 0 h 41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867" h="410373">
                <a:moveTo>
                  <a:pt x="0" y="0"/>
                </a:moveTo>
                <a:lnTo>
                  <a:pt x="2051867" y="0"/>
                </a:lnTo>
                <a:lnTo>
                  <a:pt x="2051867" y="410373"/>
                </a:lnTo>
                <a:lnTo>
                  <a:pt x="0" y="410373"/>
                </a:lnTo>
                <a:lnTo>
                  <a:pt x="0" y="0"/>
                </a:lnTo>
                <a:close/>
              </a:path>
            </a:pathLst>
          </a:custGeom>
          <a:solidFill>
            <a:srgbClr val="F2CE67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1120" tIns="71120" rIns="71120" bIns="71120" spcCol="1270" anchor="ctr"/>
          <a:lstStyle/>
          <a:p>
            <a:pPr algn="ctr" defTabSz="12446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800" b="1" dirty="0"/>
              <a:t>O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3137607" y="3768580"/>
            <a:ext cx="2288899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dirty="0"/>
              <a:t>Aspects  that if they had been included would add value to the result.  it is advisable to incorporate for future </a:t>
            </a:r>
            <a:r>
              <a:rPr lang="en-US" sz="2000" dirty="0" smtClean="0"/>
              <a:t>actions</a:t>
            </a:r>
          </a:p>
          <a:p>
            <a:pPr eaLnBrk="0" hangingPunct="0">
              <a:defRPr/>
            </a:pPr>
            <a:endParaRPr lang="en-US" sz="2000" dirty="0"/>
          </a:p>
          <a:p>
            <a:pPr eaLnBrk="0" hangingPunct="0">
              <a:defRPr/>
            </a:pPr>
            <a:endParaRPr lang="es-ES" sz="2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608578" y="3768580"/>
            <a:ext cx="194675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dirty="0" smtClean="0"/>
              <a:t>Actions </a:t>
            </a:r>
            <a:r>
              <a:rPr lang="en-US" sz="2000" dirty="0"/>
              <a:t>that have been present and can be valuable, and which are likely to change, either in quantity, frequency or quality</a:t>
            </a:r>
            <a:endParaRPr lang="es-ES" sz="20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7802018" y="3768580"/>
            <a:ext cx="2344737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/>
              <a:t>Behaviors that have been present and yet have not added value to the desired result, so they should be eliminated </a:t>
            </a:r>
            <a:endParaRPr lang="en-US" sz="2000" dirty="0" smtClean="0"/>
          </a:p>
          <a:p>
            <a:pPr eaLnBrk="0" hangingPunct="0">
              <a:defRPr/>
            </a:pPr>
            <a:endParaRPr lang="en-US" sz="2000" dirty="0"/>
          </a:p>
          <a:p>
            <a:pPr eaLnBrk="0" hangingPunct="0">
              <a:defRPr/>
            </a:pPr>
            <a:endParaRPr lang="en-GB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35" y="1522018"/>
            <a:ext cx="1785121" cy="1753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547" y="1522018"/>
            <a:ext cx="1977923" cy="171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94" y="1517716"/>
            <a:ext cx="1945464" cy="1722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41" y="1496927"/>
            <a:ext cx="2044699" cy="171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78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85371" y="1727200"/>
            <a:ext cx="101164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hlinkClick r:id="rId3"/>
              </a:rPr>
              <a:t>https://</a:t>
            </a:r>
            <a:r>
              <a:rPr lang="es-ES" sz="2800" dirty="0" smtClean="0">
                <a:hlinkClick r:id="rId3"/>
              </a:rPr>
              <a:t>hbr.org/2014/01/your-employees-want-the-negative-feedback-you-hate-to-give</a:t>
            </a:r>
            <a:endParaRPr lang="es-E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hlinkClick r:id="rId4"/>
              </a:rPr>
              <a:t>Losada</a:t>
            </a:r>
            <a:r>
              <a:rPr lang="en-US" sz="2800" dirty="0">
                <a:hlinkClick r:id="rId4"/>
              </a:rPr>
              <a:t>, </a:t>
            </a:r>
            <a:r>
              <a:rPr lang="en-US" sz="2800" dirty="0" err="1">
                <a:hlinkClick r:id="rId4"/>
              </a:rPr>
              <a:t>Marcial</a:t>
            </a:r>
            <a:r>
              <a:rPr lang="en-US" sz="2800" dirty="0">
                <a:hlinkClick r:id="rId4"/>
              </a:rPr>
              <a:t> &amp; </a:t>
            </a:r>
            <a:r>
              <a:rPr lang="en-US" sz="2800" dirty="0" err="1">
                <a:hlinkClick r:id="rId4"/>
              </a:rPr>
              <a:t>Heaphy</a:t>
            </a:r>
            <a:r>
              <a:rPr lang="en-US" sz="2800" dirty="0">
                <a:hlinkClick r:id="rId4"/>
              </a:rPr>
              <a:t>, Emily. (2004). The Role of Positivity and Connectivity in the Performance of Business </a:t>
            </a:r>
            <a:r>
              <a:rPr lang="en-US" sz="2800" dirty="0" err="1">
                <a:hlinkClick r:id="rId4"/>
              </a:rPr>
              <a:t>TeamsA</a:t>
            </a:r>
            <a:r>
              <a:rPr lang="en-US" sz="2800" dirty="0">
                <a:hlinkClick r:id="rId4"/>
              </a:rPr>
              <a:t> Nonlinear Dynamics Model. American Behavioral Scientist – AMER BEHAV SCI. 47. 740-765</a:t>
            </a:r>
            <a:r>
              <a:rPr lang="en-US" sz="2800" u="sng" dirty="0" smtClean="0">
                <a:hlinkClick r:id="rId4"/>
              </a:rPr>
              <a:t>.</a:t>
            </a:r>
            <a:endParaRPr lang="en-US" sz="28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hlinkClick r:id="rId5"/>
              </a:rPr>
              <a:t>https://</a:t>
            </a:r>
            <a:r>
              <a:rPr lang="es-ES" sz="2800" dirty="0" smtClean="0">
                <a:hlinkClick r:id="rId5"/>
              </a:rPr>
              <a:t>www.mindtools.com/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hlinkClick r:id="rId6"/>
              </a:rPr>
              <a:t>https</a:t>
            </a:r>
            <a:r>
              <a:rPr lang="es-ES" sz="2800" dirty="0">
                <a:hlinkClick r:id="rId6"/>
              </a:rPr>
              <a:t>://learninglegendario.com/como-dar-feedback-constructivo/</a:t>
            </a:r>
            <a:endParaRPr lang="es-ES" sz="2800" dirty="0"/>
          </a:p>
          <a:p>
            <a:endParaRPr lang="es-ES" sz="2800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583542" y="235063"/>
            <a:ext cx="4441371" cy="691923"/>
          </a:xfrm>
        </p:spPr>
        <p:txBody>
          <a:bodyPr>
            <a:normAutofit/>
          </a:bodyPr>
          <a:lstStyle/>
          <a:p>
            <a:r>
              <a:rPr lang="es-ES" sz="4000" b="1" dirty="0" err="1" smtClean="0"/>
              <a:t>References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61307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3135" l="2260" r="97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30" y="654050"/>
            <a:ext cx="9637484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73828" y="3123634"/>
            <a:ext cx="6589487" cy="1655762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SBI FEEDBACK MODEL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152321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3962"/>
            <a:ext cx="12191999" cy="8621448"/>
          </a:xfrm>
        </p:spPr>
      </p:pic>
    </p:spTree>
    <p:extLst>
      <p:ext uri="{BB962C8B-B14F-4D97-AF65-F5344CB8AC3E}">
        <p14:creationId xmlns:p14="http://schemas.microsoft.com/office/powerpoint/2010/main" val="260781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/>
          <a:stretch/>
        </p:blipFill>
        <p:spPr bwMode="auto">
          <a:xfrm>
            <a:off x="2583543" y="234731"/>
            <a:ext cx="6125028" cy="644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3822000" y="1449882"/>
            <a:ext cx="4494564" cy="495091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Learn how to give effective </a:t>
            </a:r>
            <a:r>
              <a:rPr lang="en-US" sz="3200" dirty="0" smtClean="0"/>
              <a:t>feedback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How to improve </a:t>
            </a:r>
            <a:r>
              <a:rPr lang="en-US" sz="3200" dirty="0"/>
              <a:t>the performance of others using </a:t>
            </a:r>
            <a:r>
              <a:rPr lang="en-US" sz="3200" dirty="0" smtClean="0"/>
              <a:t>feedback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err="1" smtClean="0"/>
              <a:t>Mistakes</a:t>
            </a:r>
            <a:r>
              <a:rPr lang="es-ES" sz="3200" dirty="0" smtClean="0"/>
              <a:t> </a:t>
            </a:r>
            <a:r>
              <a:rPr lang="es-ES" sz="3200" dirty="0" err="1"/>
              <a:t>when</a:t>
            </a:r>
            <a:r>
              <a:rPr lang="es-ES" sz="3200" dirty="0"/>
              <a:t> </a:t>
            </a:r>
            <a:r>
              <a:rPr lang="es-ES" sz="3200" dirty="0" err="1"/>
              <a:t>giving</a:t>
            </a:r>
            <a:r>
              <a:rPr lang="es-ES" sz="3200" dirty="0"/>
              <a:t> </a:t>
            </a:r>
            <a:r>
              <a:rPr lang="es-ES" sz="3200" dirty="0" err="1" smtClean="0"/>
              <a:t>feedback</a:t>
            </a: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err="1"/>
              <a:t>Feedback</a:t>
            </a:r>
            <a:r>
              <a:rPr lang="es-ES" sz="3200" dirty="0"/>
              <a:t> </a:t>
            </a:r>
            <a:r>
              <a:rPr lang="es-ES" sz="3200" dirty="0" err="1"/>
              <a:t>from</a:t>
            </a:r>
            <a:r>
              <a:rPr lang="es-ES" sz="3200" dirty="0"/>
              <a:t> </a:t>
            </a:r>
            <a:r>
              <a:rPr lang="es-ES" sz="3200" dirty="0" err="1"/>
              <a:t>leadership</a:t>
            </a:r>
            <a:endParaRPr lang="es-ES" sz="3200" dirty="0"/>
          </a:p>
        </p:txBody>
      </p:sp>
      <p:sp>
        <p:nvSpPr>
          <p:cNvPr id="7" name="6 Rectángulo"/>
          <p:cNvSpPr/>
          <p:nvPr/>
        </p:nvSpPr>
        <p:spPr>
          <a:xfrm>
            <a:off x="3822000" y="557089"/>
            <a:ext cx="4494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err="1"/>
              <a:t>Objectives</a:t>
            </a:r>
            <a:r>
              <a:rPr lang="es-ES" sz="3200" b="1" dirty="0"/>
              <a:t> of </a:t>
            </a:r>
            <a:r>
              <a:rPr lang="es-ES" sz="3200" b="1" dirty="0" err="1"/>
              <a:t>the</a:t>
            </a:r>
            <a:r>
              <a:rPr lang="es-ES" sz="3200" b="1" dirty="0"/>
              <a:t> Module</a:t>
            </a:r>
            <a:endParaRPr lang="es-ES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1" y="2249713"/>
            <a:ext cx="1494971" cy="442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0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0" b="100000" l="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61" y="770635"/>
            <a:ext cx="8462089" cy="54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68913" y="1182077"/>
            <a:ext cx="53303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err="1"/>
              <a:t>Objectives</a:t>
            </a:r>
            <a:r>
              <a:rPr lang="es-ES" sz="3200" b="1" dirty="0"/>
              <a:t> of </a:t>
            </a:r>
            <a:r>
              <a:rPr lang="es-ES" sz="3200" b="1" dirty="0" err="1"/>
              <a:t>the</a:t>
            </a:r>
            <a:r>
              <a:rPr lang="es-ES" sz="3200" b="1" dirty="0"/>
              <a:t> </a:t>
            </a:r>
            <a:r>
              <a:rPr lang="es-ES" sz="3200" b="1" dirty="0" smtClean="0"/>
              <a:t> PowerPoint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err="1" smtClean="0"/>
              <a:t>Feedback</a:t>
            </a:r>
            <a:r>
              <a:rPr lang="es-ES" sz="3200" dirty="0" smtClean="0"/>
              <a:t> </a:t>
            </a:r>
            <a:r>
              <a:rPr lang="es-ES" sz="3200" dirty="0" err="1" smtClean="0"/>
              <a:t>from</a:t>
            </a:r>
            <a:r>
              <a:rPr lang="es-ES" sz="3200" dirty="0" smtClean="0"/>
              <a:t> </a:t>
            </a:r>
            <a:r>
              <a:rPr lang="es-ES" sz="3200" dirty="0" err="1" smtClean="0"/>
              <a:t>leadership</a:t>
            </a:r>
            <a:r>
              <a:rPr lang="es-ES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err="1" smtClean="0"/>
              <a:t>Effective</a:t>
            </a:r>
            <a:r>
              <a:rPr lang="es-ES" sz="3200" dirty="0" smtClean="0"/>
              <a:t>  </a:t>
            </a:r>
            <a:r>
              <a:rPr lang="es-ES" sz="3200" dirty="0" err="1" smtClean="0"/>
              <a:t>feedback</a:t>
            </a:r>
            <a:endParaRPr lang="es-E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SBI </a:t>
            </a:r>
            <a:r>
              <a:rPr lang="es-ES" sz="3200" dirty="0" err="1" smtClean="0"/>
              <a:t>Feedback</a:t>
            </a:r>
            <a:r>
              <a:rPr lang="es-ES" sz="3200" dirty="0" smtClean="0"/>
              <a:t> </a:t>
            </a:r>
            <a:r>
              <a:rPr lang="es-ES" sz="3200" dirty="0" err="1" smtClean="0"/>
              <a:t>Model</a:t>
            </a:r>
            <a:r>
              <a:rPr lang="es-ES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err="1" smtClean="0"/>
              <a:t>Others</a:t>
            </a:r>
            <a:r>
              <a:rPr lang="es-ES" sz="3200" dirty="0" smtClean="0"/>
              <a:t> </a:t>
            </a:r>
            <a:r>
              <a:rPr lang="es-ES" sz="3200" dirty="0" err="1" smtClean="0"/>
              <a:t>models</a:t>
            </a:r>
            <a:r>
              <a:rPr lang="es-ES" sz="3200" dirty="0" smtClean="0"/>
              <a:t>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ES" sz="3200" dirty="0"/>
              <a:t>"</a:t>
            </a:r>
            <a:r>
              <a:rPr lang="es-ES" sz="3200" dirty="0" err="1"/>
              <a:t>Sandwich</a:t>
            </a:r>
            <a:r>
              <a:rPr lang="es-ES" sz="3200" dirty="0"/>
              <a:t>" </a:t>
            </a:r>
            <a:r>
              <a:rPr lang="es-ES" sz="3200" dirty="0" err="1"/>
              <a:t>Technique</a:t>
            </a:r>
            <a:endParaRPr lang="es-ES" sz="3200" dirty="0"/>
          </a:p>
          <a:p>
            <a:pPr marL="971550" lvl="1" indent="-514350">
              <a:buFont typeface="+mj-lt"/>
              <a:buAutoNum type="alphaUcPeriod"/>
            </a:pPr>
            <a:r>
              <a:rPr lang="es-ES" sz="3200" dirty="0" err="1"/>
              <a:t>The</a:t>
            </a:r>
            <a:r>
              <a:rPr lang="es-ES" sz="3200" dirty="0"/>
              <a:t> COIN </a:t>
            </a:r>
            <a:r>
              <a:rPr lang="es-ES" sz="3200" dirty="0" err="1"/>
              <a:t>Conversation</a:t>
            </a:r>
            <a:r>
              <a:rPr lang="es-ES" sz="3200" dirty="0"/>
              <a:t> </a:t>
            </a:r>
            <a:r>
              <a:rPr lang="es-ES" sz="3200" dirty="0" err="1"/>
              <a:t>Model</a:t>
            </a:r>
            <a:endParaRPr lang="es-ES" sz="3200" dirty="0"/>
          </a:p>
          <a:p>
            <a:pPr marL="971550" lvl="1" indent="-514350">
              <a:buFont typeface="+mj-lt"/>
              <a:buAutoNum type="alphaUcPeriod"/>
            </a:pPr>
            <a:r>
              <a:rPr lang="es-ES" sz="3200" dirty="0"/>
              <a:t>“MIMO " </a:t>
            </a:r>
            <a:r>
              <a:rPr lang="es-ES" sz="3200" dirty="0" err="1"/>
              <a:t>Technique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52137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" y="1223700"/>
            <a:ext cx="12018778" cy="5191615"/>
            <a:chOff x="3" y="1223700"/>
            <a:chExt cx="12018778" cy="5191615"/>
          </a:xfrm>
        </p:grpSpPr>
        <p:sp>
          <p:nvSpPr>
            <p:cNvPr id="5" name="4 Forma en L"/>
            <p:cNvSpPr/>
            <p:nvPr/>
          </p:nvSpPr>
          <p:spPr>
            <a:xfrm rot="5400000">
              <a:off x="1016738" y="492553"/>
              <a:ext cx="3062556" cy="5096025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Forma libre"/>
            <p:cNvSpPr/>
            <p:nvPr/>
          </p:nvSpPr>
          <p:spPr>
            <a:xfrm>
              <a:off x="490265" y="1944710"/>
              <a:ext cx="5012944" cy="4032800"/>
            </a:xfrm>
            <a:custGeom>
              <a:avLst/>
              <a:gdLst>
                <a:gd name="connsiteX0" fmla="*/ 0 w 5012944"/>
                <a:gd name="connsiteY0" fmla="*/ 0 h 4032800"/>
                <a:gd name="connsiteX1" fmla="*/ 5012944 w 5012944"/>
                <a:gd name="connsiteY1" fmla="*/ 0 h 4032800"/>
                <a:gd name="connsiteX2" fmla="*/ 5012944 w 5012944"/>
                <a:gd name="connsiteY2" fmla="*/ 4032800 h 4032800"/>
                <a:gd name="connsiteX3" fmla="*/ 0 w 5012944"/>
                <a:gd name="connsiteY3" fmla="*/ 4032800 h 4032800"/>
                <a:gd name="connsiteX4" fmla="*/ 0 w 5012944"/>
                <a:gd name="connsiteY4" fmla="*/ 0 h 403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944" h="4032800">
                  <a:moveTo>
                    <a:pt x="0" y="0"/>
                  </a:moveTo>
                  <a:lnTo>
                    <a:pt x="5012944" y="0"/>
                  </a:lnTo>
                  <a:lnTo>
                    <a:pt x="5012944" y="4032800"/>
                  </a:lnTo>
                  <a:lnTo>
                    <a:pt x="0" y="4032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One of the relevant focuses of any manager who is a leader is to compare the performance results obtained with the targets set.</a:t>
              </a:r>
              <a:endParaRPr lang="es-ES" sz="3200" kern="1200" dirty="0"/>
            </a:p>
          </p:txBody>
        </p:sp>
        <p:sp>
          <p:nvSpPr>
            <p:cNvPr id="9" name="8 Forma en L"/>
            <p:cNvSpPr/>
            <p:nvPr/>
          </p:nvSpPr>
          <p:spPr>
            <a:xfrm rot="5400000">
              <a:off x="7043074" y="-140074"/>
              <a:ext cx="3062556" cy="5790103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Forma libre"/>
            <p:cNvSpPr/>
            <p:nvPr/>
          </p:nvSpPr>
          <p:spPr>
            <a:xfrm>
              <a:off x="6187277" y="1597373"/>
              <a:ext cx="5831504" cy="4817942"/>
            </a:xfrm>
            <a:custGeom>
              <a:avLst/>
              <a:gdLst>
                <a:gd name="connsiteX0" fmla="*/ 0 w 5831504"/>
                <a:gd name="connsiteY0" fmla="*/ 0 h 5813847"/>
                <a:gd name="connsiteX1" fmla="*/ 5831504 w 5831504"/>
                <a:gd name="connsiteY1" fmla="*/ 0 h 5813847"/>
                <a:gd name="connsiteX2" fmla="*/ 5831504 w 5831504"/>
                <a:gd name="connsiteY2" fmla="*/ 5813847 h 5813847"/>
                <a:gd name="connsiteX3" fmla="*/ 0 w 5831504"/>
                <a:gd name="connsiteY3" fmla="*/ 5813847 h 5813847"/>
                <a:gd name="connsiteX4" fmla="*/ 0 w 5831504"/>
                <a:gd name="connsiteY4" fmla="*/ 0 h 58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1504" h="5813847">
                  <a:moveTo>
                    <a:pt x="0" y="0"/>
                  </a:moveTo>
                  <a:lnTo>
                    <a:pt x="5831504" y="0"/>
                  </a:lnTo>
                  <a:lnTo>
                    <a:pt x="5831504" y="5813847"/>
                  </a:lnTo>
                  <a:lnTo>
                    <a:pt x="0" y="5813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In order to ensure the achievement of business objectives, periodic performance evaluations are extremely valuable, which can lead</a:t>
              </a:r>
              <a:r>
                <a:rPr lang="en-US" sz="2800" dirty="0" smtClean="0"/>
                <a:t>:</a:t>
              </a:r>
              <a:endParaRPr lang="es-ES" sz="2200" kern="1200" dirty="0"/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/>
                <a:t>Give recognition for achievements </a:t>
              </a:r>
              <a:r>
                <a:rPr lang="en-US" sz="2800" dirty="0" smtClean="0"/>
                <a:t>of </a:t>
              </a:r>
              <a:r>
                <a:rPr lang="en-US" sz="2800" dirty="0"/>
                <a:t>the proposed goal.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/>
                <a:t>Renegotiate goals, when they are not </a:t>
              </a:r>
              <a:r>
                <a:rPr lang="en-US" sz="2800" dirty="0" smtClean="0"/>
                <a:t>realistic.</a:t>
              </a:r>
              <a:endParaRPr lang="en-US" sz="2800" dirty="0"/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/>
                <a:t>Introduce corrective measures to  ensure the achievement of established goals</a:t>
              </a:r>
              <a:r>
                <a:rPr lang="en-US" sz="2000" dirty="0" smtClean="0"/>
                <a:t>.</a:t>
              </a:r>
              <a:endParaRPr lang="es-ES" sz="2000" kern="1200" dirty="0"/>
            </a:p>
          </p:txBody>
        </p:sp>
      </p:grpSp>
      <p:sp>
        <p:nvSpPr>
          <p:cNvPr id="3" name="2 Rectángulo"/>
          <p:cNvSpPr/>
          <p:nvPr/>
        </p:nvSpPr>
        <p:spPr>
          <a:xfrm>
            <a:off x="3285785" y="428562"/>
            <a:ext cx="6554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Feedback from the leadership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07462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81210639"/>
              </p:ext>
            </p:extLst>
          </p:nvPr>
        </p:nvGraphicFramePr>
        <p:xfrm>
          <a:off x="159657" y="1307068"/>
          <a:ext cx="11916228" cy="496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633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28601400"/>
              </p:ext>
            </p:extLst>
          </p:nvPr>
        </p:nvGraphicFramePr>
        <p:xfrm>
          <a:off x="145143" y="958725"/>
          <a:ext cx="11916228" cy="589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889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4" b="98876" l="3599" r="96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74" y="551544"/>
            <a:ext cx="9200880" cy="631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 rot="21097989">
            <a:off x="2690960" y="1801440"/>
            <a:ext cx="6096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i="1" u="sng" dirty="0"/>
              <a:t>Giving personal feedback</a:t>
            </a:r>
            <a:r>
              <a:rPr lang="en-US" sz="2800" dirty="0"/>
              <a:t> </a:t>
            </a:r>
            <a:r>
              <a:rPr lang="en-US" sz="2800" i="1" u="sng" dirty="0" smtClean="0"/>
              <a:t>about </a:t>
            </a:r>
            <a:r>
              <a:rPr lang="en-US" sz="2800" i="1" u="sng" dirty="0"/>
              <a:t>things that could be improved is uncomfortable</a:t>
            </a:r>
            <a:r>
              <a:rPr lang="en-US" sz="2800" dirty="0"/>
              <a:t>. We perceive this situation as a confrontation. For this reason, many choose for the </a:t>
            </a:r>
            <a:r>
              <a:rPr lang="en-US" sz="2800" b="1" dirty="0"/>
              <a:t>worst kind of feedback: not to give any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60502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93485" y="1160700"/>
            <a:ext cx="110163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Good feedback is that which is </a:t>
            </a:r>
            <a:r>
              <a:rPr lang="en-US" sz="4000" b="1" dirty="0"/>
              <a:t>effective </a:t>
            </a:r>
            <a:r>
              <a:rPr lang="en-US" sz="3200" dirty="0"/>
              <a:t>and </a:t>
            </a:r>
            <a:r>
              <a:rPr lang="en-US" sz="4000" b="1" dirty="0"/>
              <a:t>constructive</a:t>
            </a:r>
            <a:r>
              <a:rPr lang="en-US" sz="3200" dirty="0"/>
              <a:t>. </a:t>
            </a:r>
            <a:endParaRPr lang="en-US" sz="3200" dirty="0" smtClean="0"/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US" sz="3200" dirty="0" smtClean="0"/>
              <a:t>Not </a:t>
            </a:r>
            <a:r>
              <a:rPr lang="en-US" sz="3200" dirty="0"/>
              <a:t>only is it specific and observable, but it </a:t>
            </a:r>
            <a:r>
              <a:rPr lang="en-US" sz="3200" u="sng" dirty="0"/>
              <a:t>is also effective because it is well constructed in both substance (content) and form (how that content is presented). </a:t>
            </a:r>
            <a:endParaRPr lang="en-US" sz="3200" u="sng" dirty="0" smtClean="0"/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US" sz="3200" dirty="0" smtClean="0"/>
              <a:t>Good </a:t>
            </a:r>
            <a:r>
              <a:rPr lang="en-US" sz="3200" dirty="0"/>
              <a:t>and constructive feedback </a:t>
            </a:r>
            <a:r>
              <a:rPr lang="en-US" sz="3200" u="sng" dirty="0"/>
              <a:t>requires preparation on your part. Prepare the interview. Identify the negative points to be addressed, the positive one</a:t>
            </a:r>
            <a:r>
              <a:rPr lang="en-US" sz="3200" dirty="0"/>
              <a:t>s and the desired changes. And always provide feedback on facts and data you know.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300229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1143</Words>
  <Application>Microsoft Office PowerPoint</Application>
  <PresentationFormat>Personalizado</PresentationFormat>
  <Paragraphs>79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117</cp:revision>
  <dcterms:created xsi:type="dcterms:W3CDTF">2020-01-14T09:37:24Z</dcterms:created>
  <dcterms:modified xsi:type="dcterms:W3CDTF">2020-09-08T12:09:23Z</dcterms:modified>
</cp:coreProperties>
</file>