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gnhF9IownQDcUKVynkWvoKjREk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Lato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customschemas.google.com/relationships/presentationmetadata" Target="metadata"/><Relationship Id="rId27" Type="http://schemas.openxmlformats.org/officeDocument/2006/relationships/font" Target="fonts/La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15.png"/><Relationship Id="rId5" Type="http://schemas.openxmlformats.org/officeDocument/2006/relationships/image" Target="../media/image22.png"/><Relationship Id="rId6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Relationship Id="rId4" Type="http://schemas.openxmlformats.org/officeDocument/2006/relationships/image" Target="../media/image25.png"/><Relationship Id="rId5" Type="http://schemas.openxmlformats.org/officeDocument/2006/relationships/image" Target="../media/image23.png"/><Relationship Id="rId6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Relationship Id="rId4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Relationship Id="rId4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11" Type="http://schemas.openxmlformats.org/officeDocument/2006/relationships/image" Target="../media/image4.png"/><Relationship Id="rId10" Type="http://schemas.openxmlformats.org/officeDocument/2006/relationships/image" Target="../media/image7.png"/><Relationship Id="rId9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85" name="Google Shape;85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866" y="-326865"/>
            <a:ext cx="12224492" cy="718486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1412342" y="2743200"/>
            <a:ext cx="9153052" cy="1303699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COACHING</a:t>
            </a:r>
            <a:endParaRPr b="0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/>
          <p:nvPr>
            <p:ph type="title"/>
          </p:nvPr>
        </p:nvSpPr>
        <p:spPr>
          <a:xfrm>
            <a:off x="838200" y="10705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ES">
                <a:latin typeface="Calibri"/>
                <a:ea typeface="Calibri"/>
                <a:cs typeface="Calibri"/>
                <a:sym typeface="Calibri"/>
              </a:rPr>
              <a:t>ACTION PLAN</a:t>
            </a:r>
            <a:br>
              <a:rPr b="1" lang="es-ES">
                <a:latin typeface="Calibri"/>
                <a:ea typeface="Calibri"/>
                <a:cs typeface="Calibri"/>
                <a:sym typeface="Calibri"/>
              </a:rPr>
            </a:br>
            <a:r>
              <a:rPr b="1" lang="es-ES">
                <a:latin typeface="Calibri"/>
                <a:ea typeface="Calibri"/>
                <a:cs typeface="Calibri"/>
                <a:sym typeface="Calibri"/>
              </a:rPr>
              <a:t>DEFINITION OF CURRENT STATE</a:t>
            </a:r>
            <a:br>
              <a:rPr b="1" lang="es-ES">
                <a:latin typeface="Calibri"/>
                <a:ea typeface="Calibri"/>
                <a:cs typeface="Calibri"/>
                <a:sym typeface="Calibri"/>
              </a:rPr>
            </a:b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838200" y="2135973"/>
            <a:ext cx="6712131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necessary to have clarity of the current level of performance of the person, both in their results and in their level of mastery of competencies.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this analysis, the main areas of improvement of the person will be defined.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331" y="2396083"/>
            <a:ext cx="3840344" cy="258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 txBox="1"/>
          <p:nvPr>
            <p:ph type="title"/>
          </p:nvPr>
        </p:nvSpPr>
        <p:spPr>
          <a:xfrm>
            <a:off x="839788" y="3389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ACTION PLAN</a:t>
            </a:r>
            <a:br>
              <a:rPr b="1" lang="es-ES" sz="4000">
                <a:latin typeface="Calibri"/>
                <a:ea typeface="Calibri"/>
                <a:cs typeface="Calibri"/>
                <a:sym typeface="Calibri"/>
              </a:rPr>
            </a:b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DEFINITION OF THE SPECIFIC GOALS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1"/>
          <p:cNvSpPr txBox="1"/>
          <p:nvPr>
            <p:ph idx="4" type="body"/>
          </p:nvPr>
        </p:nvSpPr>
        <p:spPr>
          <a:xfrm>
            <a:off x="6172200" y="2008686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/>
              <a:t>It is the definition of the desired future state and agreed by both parties.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/>
              <a:t>This level of performance must be specified in concrete performance indicators (results of the operation and level of mastery of people's competencies)</a:t>
            </a:r>
            <a:endParaRPr/>
          </a:p>
        </p:txBody>
      </p:sp>
      <p:pic>
        <p:nvPicPr>
          <p:cNvPr id="190" name="Google Shape;19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5857" y="1444125"/>
            <a:ext cx="4048125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/>
          <p:nvPr>
            <p:ph type="title"/>
          </p:nvPr>
        </p:nvSpPr>
        <p:spPr>
          <a:xfrm>
            <a:off x="838200" y="9978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ACTION PLAN</a:t>
            </a:r>
            <a:br>
              <a:rPr b="1" lang="es-ES" sz="4000">
                <a:latin typeface="Calibri"/>
                <a:ea typeface="Calibri"/>
                <a:cs typeface="Calibri"/>
                <a:sym typeface="Calibri"/>
              </a:rPr>
            </a:b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AGREED TIMELINES AND  DATES</a:t>
            </a:r>
            <a:br>
              <a:rPr b="1" lang="es-ES" sz="4000">
                <a:latin typeface="Calibri"/>
                <a:ea typeface="Calibri"/>
                <a:cs typeface="Calibri"/>
                <a:sym typeface="Calibri"/>
              </a:rPr>
            </a:b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2"/>
          <p:cNvSpPr txBox="1"/>
          <p:nvPr>
            <p:ph idx="1" type="body"/>
          </p:nvPr>
        </p:nvSpPr>
        <p:spPr>
          <a:xfrm>
            <a:off x="838200" y="205644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/>
              <a:t>Dates on which the adviser and the advised will meet again to follow up on the process (feedback meetings, weekly, monthly, quarterly evaluations, etc.)</a:t>
            </a:r>
            <a:endParaRPr sz="3200"/>
          </a:p>
        </p:txBody>
      </p:sp>
      <p:pic>
        <p:nvPicPr>
          <p:cNvPr id="197" name="Google Shape;19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4654" y="3151188"/>
            <a:ext cx="4235495" cy="2428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 txBox="1"/>
          <p:nvPr>
            <p:ph type="title"/>
          </p:nvPr>
        </p:nvSpPr>
        <p:spPr>
          <a:xfrm>
            <a:off x="839788" y="770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0"/>
              <a:buFont typeface="Calibri"/>
              <a:buNone/>
            </a:pPr>
            <a:r>
              <a:rPr b="1" lang="es-ES" sz="4410">
                <a:latin typeface="Calibri"/>
                <a:ea typeface="Calibri"/>
                <a:cs typeface="Calibri"/>
                <a:sym typeface="Calibri"/>
              </a:rPr>
              <a:t>ACTION PLAN</a:t>
            </a:r>
            <a:br>
              <a:rPr b="1" lang="es-ES" sz="4410">
                <a:latin typeface="Calibri"/>
                <a:ea typeface="Calibri"/>
                <a:cs typeface="Calibri"/>
                <a:sym typeface="Calibri"/>
              </a:rPr>
            </a:br>
            <a:r>
              <a:rPr b="1" lang="es-ES" sz="4410">
                <a:latin typeface="Calibri"/>
                <a:ea typeface="Calibri"/>
                <a:cs typeface="Calibri"/>
                <a:sym typeface="Calibri"/>
              </a:rPr>
              <a:t>SPECIFIC ACTIONS</a:t>
            </a:r>
            <a:br>
              <a:rPr b="1" lang="es-ES" sz="3240">
                <a:latin typeface="Calibri"/>
                <a:ea typeface="Calibri"/>
                <a:cs typeface="Calibri"/>
                <a:sym typeface="Calibri"/>
              </a:rPr>
            </a:br>
            <a:endParaRPr b="1" sz="324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3"/>
          <p:cNvSpPr txBox="1"/>
          <p:nvPr>
            <p:ph idx="2" type="body"/>
          </p:nvPr>
        </p:nvSpPr>
        <p:spPr>
          <a:xfrm>
            <a:off x="939801" y="2123250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/>
              <a:t>Actions defined by both parties to improve the person's level of performance.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/>
              <a:t>These may include readings, courses, new functions, participation in groups or associations (inside and / or outside the organization), among others.</a:t>
            </a:r>
            <a:endParaRPr sz="3200"/>
          </a:p>
        </p:txBody>
      </p:sp>
      <p:pic>
        <p:nvPicPr>
          <p:cNvPr id="204" name="Google Shape;20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91760" y="2909401"/>
            <a:ext cx="2293894" cy="1674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26894" y="3965544"/>
            <a:ext cx="2155849" cy="153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44889" y="2205050"/>
            <a:ext cx="1874182" cy="154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b="1" lang="es-ES" sz="3600">
                <a:latin typeface="Calibri"/>
                <a:ea typeface="Calibri"/>
                <a:cs typeface="Calibri"/>
                <a:sym typeface="Calibri"/>
              </a:rPr>
            </a:b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FOLLOW-UP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s-ES" sz="3200">
                <a:solidFill>
                  <a:srgbClr val="FF0000"/>
                </a:solidFill>
              </a:rPr>
              <a:t>Focus on improving performance</a:t>
            </a:r>
            <a:endParaRPr/>
          </a:p>
        </p:txBody>
      </p:sp>
      <p:sp>
        <p:nvSpPr>
          <p:cNvPr id="213" name="Google Shape;213;p14"/>
          <p:cNvSpPr/>
          <p:nvPr/>
        </p:nvSpPr>
        <p:spPr>
          <a:xfrm>
            <a:off x="6420395" y="2422015"/>
            <a:ext cx="455240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is not just saying what was done right or wrong, but deepening the reason for the result (root cause) to define how to improve it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6235" y="2612009"/>
            <a:ext cx="3286125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b="1" lang="es-ES" sz="3600">
                <a:latin typeface="Calibri"/>
                <a:ea typeface="Calibri"/>
                <a:cs typeface="Calibri"/>
                <a:sym typeface="Calibri"/>
              </a:rPr>
            </a:b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"/>
          <p:cNvSpPr/>
          <p:nvPr/>
        </p:nvSpPr>
        <p:spPr>
          <a:xfrm>
            <a:off x="4717992" y="658849"/>
            <a:ext cx="275601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FOLLOW-UP</a:t>
            </a:r>
            <a:endParaRPr/>
          </a:p>
        </p:txBody>
      </p:sp>
      <p:sp>
        <p:nvSpPr>
          <p:cNvPr id="221" name="Google Shape;221;p15"/>
          <p:cNvSpPr/>
          <p:nvPr/>
        </p:nvSpPr>
        <p:spPr>
          <a:xfrm>
            <a:off x="3166607" y="1305179"/>
            <a:ext cx="58587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Provide feedback at the right time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5"/>
          <p:cNvSpPr/>
          <p:nvPr/>
        </p:nvSpPr>
        <p:spPr>
          <a:xfrm>
            <a:off x="1854926" y="1889954"/>
            <a:ext cx="856923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Feedback should be given to the mentee as soon as a behavior to be changed has been identified. A feedback provided after a long time has little effect on the person, since it is not possible to link with the behavior to be changed 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1881" y="3012129"/>
            <a:ext cx="3979322" cy="253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 txBox="1"/>
          <p:nvPr>
            <p:ph type="ctrTitle"/>
          </p:nvPr>
        </p:nvSpPr>
        <p:spPr>
          <a:xfrm>
            <a:off x="979713" y="0"/>
            <a:ext cx="1012371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b="1" lang="es-ES" sz="3200">
                <a:solidFill>
                  <a:srgbClr val="FF0000"/>
                </a:solidFill>
              </a:rPr>
              <a:t>Focus on behaviors and not on the character or personality of the person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4809" y="2846088"/>
            <a:ext cx="4297680" cy="304674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6"/>
          <p:cNvSpPr/>
          <p:nvPr/>
        </p:nvSpPr>
        <p:spPr>
          <a:xfrm>
            <a:off x="4496975" y="485914"/>
            <a:ext cx="275601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FOLLOW-UP</a:t>
            </a:r>
            <a:endParaRPr/>
          </a:p>
        </p:txBody>
      </p:sp>
      <p:pic>
        <p:nvPicPr>
          <p:cNvPr id="231" name="Google Shape;23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6561" y="2138053"/>
            <a:ext cx="1527519" cy="141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19727" y="2056775"/>
            <a:ext cx="2103358" cy="130502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6"/>
          <p:cNvSpPr txBox="1"/>
          <p:nvPr/>
        </p:nvSpPr>
        <p:spPr>
          <a:xfrm>
            <a:off x="9055909" y="2709290"/>
            <a:ext cx="2465092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this reason, the coach must focus on concrete behavior, emphasizing the "what" and "how" of the action.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6"/>
          <p:cNvSpPr txBox="1"/>
          <p:nvPr/>
        </p:nvSpPr>
        <p:spPr>
          <a:xfrm>
            <a:off x="817910" y="2010801"/>
            <a:ext cx="1873479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advisor refers to the personality or character of the person, it can generate resentment when perceived as a personal attack.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"/>
          <p:cNvSpPr txBox="1"/>
          <p:nvPr>
            <p:ph type="ctrTitle"/>
          </p:nvPr>
        </p:nvSpPr>
        <p:spPr>
          <a:xfrm>
            <a:off x="1615440" y="-98479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FOLLOW-UP</a:t>
            </a:r>
            <a:endParaRPr/>
          </a:p>
        </p:txBody>
      </p:sp>
      <p:sp>
        <p:nvSpPr>
          <p:cNvPr id="240" name="Google Shape;240;p17"/>
          <p:cNvSpPr txBox="1"/>
          <p:nvPr>
            <p:ph idx="1" type="subTitle"/>
          </p:nvPr>
        </p:nvSpPr>
        <p:spPr>
          <a:xfrm>
            <a:off x="1059543" y="4802425"/>
            <a:ext cx="10072914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/>
              <a:t>Provide feedback with the true intention of helping the person to improve</a:t>
            </a:r>
            <a:endParaRPr/>
          </a:p>
        </p:txBody>
      </p:sp>
      <p:sp>
        <p:nvSpPr>
          <p:cNvPr id="241" name="Google Shape;241;p17"/>
          <p:cNvSpPr/>
          <p:nvPr/>
        </p:nvSpPr>
        <p:spPr>
          <a:xfrm>
            <a:off x="3048000" y="1289230"/>
            <a:ext cx="60960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 honest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28600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"/>
          <p:cNvSpPr txBox="1"/>
          <p:nvPr/>
        </p:nvSpPr>
        <p:spPr>
          <a:xfrm>
            <a:off x="867953" y="509418"/>
            <a:ext cx="10014857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7"/>
              <a:buFont typeface="Calibri"/>
              <a:buNone/>
            </a:pPr>
            <a:r>
              <a:rPr b="1" lang="es-ES" sz="399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FOLLOW-UP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120"/>
              <a:buFont typeface="Calibri"/>
              <a:buNone/>
            </a:pPr>
            <a:r>
              <a:rPr b="1" lang="es-ES" sz="312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 realistic</a:t>
            </a:r>
            <a:endParaRPr sz="312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8"/>
          <p:cNvSpPr/>
          <p:nvPr/>
        </p:nvSpPr>
        <p:spPr>
          <a:xfrm>
            <a:off x="867953" y="4820171"/>
            <a:ext cx="10424161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Focus only on the factors in which the other person is in control and the possibility of change</a:t>
            </a:r>
            <a:r>
              <a:rPr lang="es-ES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9" name="Google Shape;24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6888" y="1731248"/>
            <a:ext cx="3933261" cy="294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55" name="Google Shape;255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643962"/>
            <a:ext cx="12191999" cy="862144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9"/>
          <p:cNvSpPr/>
          <p:nvPr/>
        </p:nvSpPr>
        <p:spPr>
          <a:xfrm>
            <a:off x="1452741" y="2823420"/>
            <a:ext cx="574529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BIBLIOGRAPHY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John Whitmore “Coaching”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ctrTitle"/>
          </p:nvPr>
        </p:nvSpPr>
        <p:spPr>
          <a:xfrm>
            <a:off x="1524000" y="167390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PROCESS AND RESULT ORIENTATION</a:t>
            </a:r>
            <a:br>
              <a:rPr b="1" lang="es-ES" sz="4000"/>
            </a:br>
            <a:endParaRPr b="1"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>
            <a:off x="1750422" y="1637437"/>
            <a:ext cx="9405258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talking about the coaching process , traditionally four stages are considered: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Preparation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 of agreements 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Follow-up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4629" y="2652742"/>
            <a:ext cx="4876800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/>
          <p:nvPr/>
        </p:nvSpPr>
        <p:spPr>
          <a:xfrm>
            <a:off x="5246914" y="1206554"/>
            <a:ext cx="2351314" cy="957943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2415270" y="2761237"/>
            <a:ext cx="2351314" cy="95794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5246914" y="4338874"/>
            <a:ext cx="2351314" cy="1133876"/>
          </a:xfrm>
          <a:prstGeom prst="ellipse">
            <a:avLst/>
          </a:prstGeom>
          <a:solidFill>
            <a:srgbClr val="92D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8316686" y="2761236"/>
            <a:ext cx="2351314" cy="957943"/>
          </a:xfrm>
          <a:prstGeom prst="ellipse">
            <a:avLst/>
          </a:prstGeom>
          <a:solidFill>
            <a:srgbClr val="FFC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5629727" y="2626382"/>
            <a:ext cx="1683657" cy="1346304"/>
          </a:xfrm>
          <a:prstGeom prst="ellipse">
            <a:avLst/>
          </a:prstGeom>
          <a:solidFill>
            <a:srgbClr val="7030A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2850698" y="3048570"/>
            <a:ext cx="1480457" cy="369332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Preparation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5753098" y="1500859"/>
            <a:ext cx="14369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Follow-up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8723993" y="3048570"/>
            <a:ext cx="15367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Definition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5854697" y="4721146"/>
            <a:ext cx="1320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5941783" y="2837869"/>
            <a:ext cx="105954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couching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p4"/>
          <p:cNvCxnSpPr/>
          <p:nvPr/>
        </p:nvCxnSpPr>
        <p:spPr>
          <a:xfrm flipH="1" rot="10800000">
            <a:off x="3831771" y="1685525"/>
            <a:ext cx="1415143" cy="107571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p4"/>
          <p:cNvCxnSpPr>
            <a:stCxn id="102" idx="6"/>
          </p:cNvCxnSpPr>
          <p:nvPr/>
        </p:nvCxnSpPr>
        <p:spPr>
          <a:xfrm>
            <a:off x="7598228" y="1685526"/>
            <a:ext cx="1299000" cy="1075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" name="Google Shape;114;p4"/>
          <p:cNvCxnSpPr/>
          <p:nvPr/>
        </p:nvCxnSpPr>
        <p:spPr>
          <a:xfrm>
            <a:off x="3715657" y="3784090"/>
            <a:ext cx="1531257" cy="93705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" name="Google Shape;115;p4"/>
          <p:cNvCxnSpPr>
            <a:stCxn id="104" idx="6"/>
          </p:cNvCxnSpPr>
          <p:nvPr/>
        </p:nvCxnSpPr>
        <p:spPr>
          <a:xfrm flipH="1" rot="10800000">
            <a:off x="7598228" y="3705212"/>
            <a:ext cx="1299000" cy="1200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PREPARATION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Pay </a:t>
            </a:r>
            <a:r>
              <a:rPr lang="es-ES" sz="3200"/>
              <a:t>attention</a:t>
            </a:r>
            <a:r>
              <a:rPr lang="es-ES"/>
              <a:t> to the behavior, both in formal and informal situations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The coach should identify the probable causes of the problem or poor performance, as well as the probability of improvement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It is also necessary to analyze whether this behavior is frequent or not</a:t>
            </a:r>
            <a:endParaRPr/>
          </a:p>
        </p:txBody>
      </p:sp>
      <p:pic>
        <p:nvPicPr>
          <p:cNvPr id="122" name="Google Shape;122;p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2057760"/>
            <a:ext cx="5181600" cy="345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FREQUENCY OF THE BEHAVIOR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Results achieved in the objectives (refer to the performance indicators).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Main obstacles identified to achieve the objectives.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Proposals by the advised to improve their performance.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7678162" y="2557037"/>
            <a:ext cx="1683657" cy="1030514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14219" y="2557037"/>
            <a:ext cx="1694835" cy="1042506"/>
          </a:xfrm>
          <a:prstGeom prst="rect">
            <a:avLst/>
          </a:prstGeom>
          <a:solidFill>
            <a:srgbClr val="F4B081"/>
          </a:solidFill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14218" y="3781070"/>
            <a:ext cx="1694835" cy="1042506"/>
          </a:xfrm>
          <a:prstGeom prst="rect">
            <a:avLst/>
          </a:prstGeom>
          <a:solidFill>
            <a:srgbClr val="FFF2CC"/>
          </a:solidFill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8163" y="3781070"/>
            <a:ext cx="1746812" cy="1042506"/>
          </a:xfrm>
          <a:prstGeom prst="rect">
            <a:avLst/>
          </a:prstGeom>
          <a:solidFill>
            <a:srgbClr val="F4B081"/>
          </a:solidFill>
          <a:ln>
            <a:noFill/>
          </a:ln>
        </p:spPr>
      </p:pic>
      <p:sp>
        <p:nvSpPr>
          <p:cNvPr id="133" name="Google Shape;133;p6"/>
          <p:cNvSpPr txBox="1"/>
          <p:nvPr/>
        </p:nvSpPr>
        <p:spPr>
          <a:xfrm>
            <a:off x="6371771" y="2685143"/>
            <a:ext cx="11466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Very frequent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6371771" y="4325257"/>
            <a:ext cx="12136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Infrequent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8094369" y="2749128"/>
            <a:ext cx="914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Easy to change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9796024" y="2632861"/>
            <a:ext cx="113122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Very dificult to change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7924800" y="3900246"/>
            <a:ext cx="12363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Very easy to change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9756335" y="3953071"/>
            <a:ext cx="11529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Difficult to change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p6"/>
          <p:cNvCxnSpPr/>
          <p:nvPr/>
        </p:nvCxnSpPr>
        <p:spPr>
          <a:xfrm>
            <a:off x="6172200" y="2557037"/>
            <a:ext cx="0" cy="226653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6"/>
          <p:cNvSpPr txBox="1"/>
          <p:nvPr/>
        </p:nvSpPr>
        <p:spPr>
          <a:xfrm rot="-5400000">
            <a:off x="4166297" y="3017520"/>
            <a:ext cx="36925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Frequency of the behavior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Google Shape;141;p6"/>
          <p:cNvCxnSpPr/>
          <p:nvPr/>
        </p:nvCxnSpPr>
        <p:spPr>
          <a:xfrm>
            <a:off x="6371771" y="5048455"/>
            <a:ext cx="498202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p6"/>
          <p:cNvSpPr txBox="1"/>
          <p:nvPr/>
        </p:nvSpPr>
        <p:spPr>
          <a:xfrm>
            <a:off x="6544367" y="5042041"/>
            <a:ext cx="19986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to a specific situation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9962847" y="5027738"/>
            <a:ext cx="20202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 expression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s-ES" sz="3600">
                <a:latin typeface="Calibri"/>
                <a:ea typeface="Calibri"/>
                <a:cs typeface="Calibri"/>
                <a:sym typeface="Calibri"/>
              </a:rPr>
              <a:t>DISCUSSION</a:t>
            </a:r>
            <a:br>
              <a:rPr b="1" lang="es-ES" sz="3600">
                <a:latin typeface="Calibri"/>
                <a:ea typeface="Calibri"/>
                <a:cs typeface="Calibri"/>
                <a:sym typeface="Calibri"/>
              </a:rPr>
            </a:b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s-ES" sz="2590"/>
              <a:t>Maintain eye contact.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s-ES" sz="2590"/>
              <a:t>Smile at appropriate times.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s-ES" sz="2590"/>
              <a:t>Avoid distractions.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s-ES" sz="2590"/>
              <a:t>Take notes only when necessary.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s-ES" sz="2590"/>
              <a:t>Maintain adequate body language.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s-ES" sz="2590"/>
              <a:t>Listen first and evaluate later.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s-ES" sz="2590"/>
              <a:t>Do not interrupt the interlocutor except to clarify doubts.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s-ES" sz="2590"/>
              <a:t>Occasionally repeat what the interlocutor says to show that we pay attention to what he says.</a:t>
            </a:r>
            <a:endParaRPr/>
          </a:p>
          <a:p>
            <a:pPr indent="-6413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  <p:sp>
        <p:nvSpPr>
          <p:cNvPr id="150" name="Google Shape;150;p7"/>
          <p:cNvSpPr txBox="1"/>
          <p:nvPr/>
        </p:nvSpPr>
        <p:spPr>
          <a:xfrm>
            <a:off x="838200" y="1227909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will generate a communication bridge between the two, facilitating the identification of strengths and areas for improvement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1220" y="2106837"/>
            <a:ext cx="1342345" cy="89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3492" y="2106837"/>
            <a:ext cx="817171" cy="82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01437" y="2106837"/>
            <a:ext cx="1207329" cy="90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1073331" y="3485397"/>
            <a:ext cx="1330234" cy="74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14347" y="3485397"/>
            <a:ext cx="1139196" cy="74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4106358" y="3485397"/>
            <a:ext cx="1402408" cy="732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61220" y="4557306"/>
            <a:ext cx="872083" cy="131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714347" y="4791395"/>
            <a:ext cx="1016847" cy="1016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>
            <p:ph type="title"/>
          </p:nvPr>
        </p:nvSpPr>
        <p:spPr>
          <a:xfrm>
            <a:off x="770855" y="166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br>
              <a:rPr lang="es-ES" sz="3240">
                <a:latin typeface="Calibri"/>
                <a:ea typeface="Calibri"/>
                <a:cs typeface="Calibri"/>
                <a:sym typeface="Calibri"/>
              </a:rPr>
            </a:br>
            <a:r>
              <a:rPr lang="es-ES" sz="3240">
                <a:latin typeface="Calibri"/>
                <a:ea typeface="Calibri"/>
                <a:cs typeface="Calibri"/>
                <a:sym typeface="Calibri"/>
              </a:rPr>
              <a:t>To generate possible solutions:</a:t>
            </a:r>
            <a:br>
              <a:rPr b="1" lang="es-ES" sz="3240">
                <a:latin typeface="Calibri"/>
                <a:ea typeface="Calibri"/>
                <a:cs typeface="Calibri"/>
                <a:sym typeface="Calibri"/>
              </a:rPr>
            </a:br>
            <a:endParaRPr b="1" sz="324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/>
          <p:cNvSpPr txBox="1"/>
          <p:nvPr>
            <p:ph idx="1" type="body"/>
          </p:nvPr>
        </p:nvSpPr>
        <p:spPr>
          <a:xfrm>
            <a:off x="1165362" y="143566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 sz="3200"/>
              <a:t>Encourage counsel to reach their own conclusions about their performance level, areas for improvement and possible causes.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 sz="3200"/>
              <a:t>Avoid generalizing in particular situations.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 sz="3200"/>
              <a:t>Be selective. Focus on critical points and those with the greatest impact for the organization.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 sz="3200"/>
              <a:t>Give recognition to the person's achievements, as well as make a constructive critique of their areas of opportunity.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 sz="3200"/>
              <a:t>Guide feedback to problem solving and improvement plans</a:t>
            </a:r>
            <a:endParaRPr sz="3200"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pic>
        <p:nvPicPr>
          <p:cNvPr id="165" name="Google Shape;16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035" y="1237908"/>
            <a:ext cx="875865" cy="87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676" y="2689026"/>
            <a:ext cx="798116" cy="798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332485">
            <a:off x="725473" y="3372677"/>
            <a:ext cx="762101" cy="76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255" y="4266029"/>
            <a:ext cx="797707" cy="79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855" y="5214066"/>
            <a:ext cx="822509" cy="822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/>
          <p:nvPr>
            <p:ph type="title"/>
          </p:nvPr>
        </p:nvSpPr>
        <p:spPr>
          <a:xfrm>
            <a:off x="923363" y="62794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br>
              <a:rPr b="1" lang="es-ES" sz="3240">
                <a:latin typeface="Calibri"/>
                <a:ea typeface="Calibri"/>
                <a:cs typeface="Calibri"/>
                <a:sym typeface="Calibri"/>
              </a:rPr>
            </a:br>
            <a:r>
              <a:rPr b="1" lang="es-ES" sz="3959">
                <a:latin typeface="Calibri"/>
                <a:ea typeface="Calibri"/>
                <a:cs typeface="Calibri"/>
                <a:sym typeface="Calibri"/>
              </a:rPr>
              <a:t>DEFINITION OF AGREEMENTS</a:t>
            </a:r>
            <a:br>
              <a:rPr b="1" lang="es-ES" sz="3240">
                <a:latin typeface="Calibri"/>
                <a:ea typeface="Calibri"/>
                <a:cs typeface="Calibri"/>
                <a:sym typeface="Calibri"/>
              </a:rPr>
            </a:br>
            <a:endParaRPr b="1" sz="324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"/>
          <p:cNvSpPr txBox="1"/>
          <p:nvPr>
            <p:ph idx="1" type="body"/>
          </p:nvPr>
        </p:nvSpPr>
        <p:spPr>
          <a:xfrm>
            <a:off x="838198" y="2160213"/>
            <a:ext cx="10685929" cy="469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 sz="3200"/>
              <a:t>The agreement between the parties is the critical factor in the success of the </a:t>
            </a:r>
            <a:r>
              <a:rPr i="1" lang="es-ES" sz="3200"/>
              <a:t>coaching</a:t>
            </a:r>
            <a:r>
              <a:rPr lang="es-ES" sz="3200"/>
              <a:t> processes.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 sz="3200"/>
              <a:t>Next step is to develop an action plan</a:t>
            </a:r>
            <a:endParaRPr sz="3200"/>
          </a:p>
        </p:txBody>
      </p:sp>
      <p:pic>
        <p:nvPicPr>
          <p:cNvPr id="176" name="Google Shape;17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4763" y="2819718"/>
            <a:ext cx="3920660" cy="2800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2020-01-14T09:37:24Z</dcterms:created>
  <dc:creator>Usuario</dc:creator>
</cp:coreProperties>
</file>