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7" r:id="rId4"/>
    <p:sldId id="268" r:id="rId5"/>
    <p:sldId id="269" r:id="rId6"/>
    <p:sldId id="271" r:id="rId7"/>
    <p:sldId id="261" r:id="rId8"/>
    <p:sldId id="276" r:id="rId9"/>
    <p:sldId id="286" r:id="rId10"/>
    <p:sldId id="275" r:id="rId11"/>
    <p:sldId id="287" r:id="rId12"/>
    <p:sldId id="288" r:id="rId13"/>
    <p:sldId id="289" r:id="rId14"/>
    <p:sldId id="277" r:id="rId15"/>
    <p:sldId id="291" r:id="rId16"/>
    <p:sldId id="292" r:id="rId17"/>
    <p:sldId id="293" r:id="rId18"/>
    <p:sldId id="294" r:id="rId19"/>
    <p:sldId id="265" r:id="rId20"/>
    <p:sldId id="266" r:id="rId2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2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26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02EF3D-2877-40AE-A9DF-6F8CB6DE4277}" type="doc">
      <dgm:prSet loTypeId="urn:microsoft.com/office/officeart/2005/8/layout/arrow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584E857-0978-4B82-A9A7-2A793FAB04BE}">
      <dgm:prSet phldrT="[besedilo]"/>
      <dgm:spPr/>
      <dgm:t>
        <a:bodyPr/>
        <a:lstStyle/>
        <a:p>
          <a:pPr algn="just"/>
          <a:r>
            <a:rPr lang="en-GB" noProof="0" dirty="0"/>
            <a:t>STRUCTURE</a:t>
          </a:r>
        </a:p>
        <a:p>
          <a:pPr algn="just"/>
          <a:r>
            <a:rPr lang="en-GB" noProof="0" dirty="0"/>
            <a:t>Prefer to have a plan, like to have decisions made quickly, values experts, practical</a:t>
          </a:r>
        </a:p>
      </dgm:t>
    </dgm:pt>
    <dgm:pt modelId="{BA1984A3-2F3B-4E0D-829F-69D50314E284}" type="parTrans" cxnId="{C1D9500A-E6CE-4EE6-90AA-24560FCE79D1}">
      <dgm:prSet/>
      <dgm:spPr/>
      <dgm:t>
        <a:bodyPr/>
        <a:lstStyle/>
        <a:p>
          <a:endParaRPr lang="en-GB"/>
        </a:p>
      </dgm:t>
    </dgm:pt>
    <dgm:pt modelId="{1BF0F6C1-C4D6-496B-B95C-FF927560DA21}" type="sibTrans" cxnId="{C1D9500A-E6CE-4EE6-90AA-24560FCE79D1}">
      <dgm:prSet/>
      <dgm:spPr/>
      <dgm:t>
        <a:bodyPr/>
        <a:lstStyle/>
        <a:p>
          <a:endParaRPr lang="en-GB"/>
        </a:p>
      </dgm:t>
    </dgm:pt>
    <dgm:pt modelId="{79059C41-7DEE-4268-B013-2E0FBBAB6092}">
      <dgm:prSet phldrT="[besedilo]"/>
      <dgm:spPr/>
      <dgm:t>
        <a:bodyPr/>
        <a:lstStyle/>
        <a:p>
          <a:pPr algn="just"/>
          <a:r>
            <a:rPr lang="en-GB" noProof="0" dirty="0"/>
            <a:t>AMBIGUITY</a:t>
          </a:r>
        </a:p>
        <a:p>
          <a:pPr algn="just"/>
          <a:r>
            <a:rPr lang="en-GB" noProof="0" dirty="0"/>
            <a:t>Prefer to keep options open, comfortable with uncertainty, willing to take risks, creative</a:t>
          </a:r>
        </a:p>
      </dgm:t>
    </dgm:pt>
    <dgm:pt modelId="{00092157-C61E-4857-BD35-F5A281BCB805}" type="parTrans" cxnId="{E41F5F4E-6DBD-4359-9B53-00026B61F928}">
      <dgm:prSet/>
      <dgm:spPr/>
      <dgm:t>
        <a:bodyPr/>
        <a:lstStyle/>
        <a:p>
          <a:endParaRPr lang="en-GB"/>
        </a:p>
      </dgm:t>
    </dgm:pt>
    <dgm:pt modelId="{98CBC106-65CF-4055-9EC7-5BB358ABE1F3}" type="sibTrans" cxnId="{E41F5F4E-6DBD-4359-9B53-00026B61F928}">
      <dgm:prSet/>
      <dgm:spPr/>
      <dgm:t>
        <a:bodyPr/>
        <a:lstStyle/>
        <a:p>
          <a:endParaRPr lang="en-GB"/>
        </a:p>
      </dgm:t>
    </dgm:pt>
    <dgm:pt modelId="{57C2FA03-5606-4507-9673-B77E851350FC}" type="pres">
      <dgm:prSet presAssocID="{6C02EF3D-2877-40AE-A9DF-6F8CB6DE4277}" presName="compositeShape" presStyleCnt="0">
        <dgm:presLayoutVars>
          <dgm:chMax val="2"/>
          <dgm:dir/>
          <dgm:resizeHandles val="exact"/>
        </dgm:presLayoutVars>
      </dgm:prSet>
      <dgm:spPr/>
    </dgm:pt>
    <dgm:pt modelId="{8709C4CE-99F9-495A-A567-84B83DD0C562}" type="pres">
      <dgm:prSet presAssocID="{0584E857-0978-4B82-A9A7-2A793FAB04BE}" presName="upArrow" presStyleLbl="node1" presStyleIdx="0" presStyleCnt="2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</dgm:pt>
    <dgm:pt modelId="{C6735F01-E8CF-47CA-BEB2-449AB98CF783}" type="pres">
      <dgm:prSet presAssocID="{0584E857-0978-4B82-A9A7-2A793FAB04BE}" presName="upArrowText" presStyleLbl="revTx" presStyleIdx="0" presStyleCnt="2">
        <dgm:presLayoutVars>
          <dgm:chMax val="0"/>
          <dgm:bulletEnabled val="1"/>
        </dgm:presLayoutVars>
      </dgm:prSet>
      <dgm:spPr/>
    </dgm:pt>
    <dgm:pt modelId="{590AEC11-2826-4331-83BB-0A6DD73045E5}" type="pres">
      <dgm:prSet presAssocID="{79059C41-7DEE-4268-B013-2E0FBBAB6092}" presName="downArrow" presStyleLbl="node1" presStyleIdx="1" presStyleCnt="2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</dgm:pt>
    <dgm:pt modelId="{6F604AA6-F4FD-40EB-A964-3AEC86AE26DC}" type="pres">
      <dgm:prSet presAssocID="{79059C41-7DEE-4268-B013-2E0FBBAB6092}" presName="downArrowText" presStyleLbl="revTx" presStyleIdx="1" presStyleCnt="2">
        <dgm:presLayoutVars>
          <dgm:chMax val="0"/>
          <dgm:bulletEnabled val="1"/>
        </dgm:presLayoutVars>
      </dgm:prSet>
      <dgm:spPr/>
    </dgm:pt>
  </dgm:ptLst>
  <dgm:cxnLst>
    <dgm:cxn modelId="{C1D9500A-E6CE-4EE6-90AA-24560FCE79D1}" srcId="{6C02EF3D-2877-40AE-A9DF-6F8CB6DE4277}" destId="{0584E857-0978-4B82-A9A7-2A793FAB04BE}" srcOrd="0" destOrd="0" parTransId="{BA1984A3-2F3B-4E0D-829F-69D50314E284}" sibTransId="{1BF0F6C1-C4D6-496B-B95C-FF927560DA21}"/>
    <dgm:cxn modelId="{4DFB8612-7F7D-44C1-9EEE-8CCD166C64F0}" type="presOf" srcId="{6C02EF3D-2877-40AE-A9DF-6F8CB6DE4277}" destId="{57C2FA03-5606-4507-9673-B77E851350FC}" srcOrd="0" destOrd="0" presId="urn:microsoft.com/office/officeart/2005/8/layout/arrow4"/>
    <dgm:cxn modelId="{E7E6D334-2893-4561-8782-CC58B56B04A0}" type="presOf" srcId="{0584E857-0978-4B82-A9A7-2A793FAB04BE}" destId="{C6735F01-E8CF-47CA-BEB2-449AB98CF783}" srcOrd="0" destOrd="0" presId="urn:microsoft.com/office/officeart/2005/8/layout/arrow4"/>
    <dgm:cxn modelId="{E41F5F4E-6DBD-4359-9B53-00026B61F928}" srcId="{6C02EF3D-2877-40AE-A9DF-6F8CB6DE4277}" destId="{79059C41-7DEE-4268-B013-2E0FBBAB6092}" srcOrd="1" destOrd="0" parTransId="{00092157-C61E-4857-BD35-F5A281BCB805}" sibTransId="{98CBC106-65CF-4055-9EC7-5BB358ABE1F3}"/>
    <dgm:cxn modelId="{99F1F255-FBC9-4717-8724-B1DAE61C5D62}" type="presOf" srcId="{79059C41-7DEE-4268-B013-2E0FBBAB6092}" destId="{6F604AA6-F4FD-40EB-A964-3AEC86AE26DC}" srcOrd="0" destOrd="0" presId="urn:microsoft.com/office/officeart/2005/8/layout/arrow4"/>
    <dgm:cxn modelId="{888F2EC0-EFF2-4C84-972E-947C55AD8ED2}" type="presParOf" srcId="{57C2FA03-5606-4507-9673-B77E851350FC}" destId="{8709C4CE-99F9-495A-A567-84B83DD0C562}" srcOrd="0" destOrd="0" presId="urn:microsoft.com/office/officeart/2005/8/layout/arrow4"/>
    <dgm:cxn modelId="{E36C6643-B3CD-4C14-9C8B-4A8D502DEC47}" type="presParOf" srcId="{57C2FA03-5606-4507-9673-B77E851350FC}" destId="{C6735F01-E8CF-47CA-BEB2-449AB98CF783}" srcOrd="1" destOrd="0" presId="urn:microsoft.com/office/officeart/2005/8/layout/arrow4"/>
    <dgm:cxn modelId="{8AF3F00A-380B-42AB-80DB-A2947C5D249A}" type="presParOf" srcId="{57C2FA03-5606-4507-9673-B77E851350FC}" destId="{590AEC11-2826-4331-83BB-0A6DD73045E5}" srcOrd="2" destOrd="0" presId="urn:microsoft.com/office/officeart/2005/8/layout/arrow4"/>
    <dgm:cxn modelId="{9371DABA-815B-47C2-AC18-7FCE16B7A6F0}" type="presParOf" srcId="{57C2FA03-5606-4507-9673-B77E851350FC}" destId="{6F604AA6-F4FD-40EB-A964-3AEC86AE26DC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02EF3D-2877-40AE-A9DF-6F8CB6DE4277}" type="doc">
      <dgm:prSet loTypeId="urn:microsoft.com/office/officeart/2005/8/layout/arrow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584E857-0978-4B82-A9A7-2A793FAB04BE}">
      <dgm:prSet phldrT="[besedilo]"/>
      <dgm:spPr/>
      <dgm:t>
        <a:bodyPr/>
        <a:lstStyle/>
        <a:p>
          <a:pPr algn="just"/>
          <a:r>
            <a:rPr lang="en-GB" noProof="0" dirty="0"/>
            <a:t>TASK/TECHNICAL</a:t>
          </a:r>
        </a:p>
        <a:p>
          <a:pPr algn="just"/>
          <a:r>
            <a:rPr lang="en-GB" noProof="0" dirty="0"/>
            <a:t>Prioritize data and knowledge, wants best decision to be made even if others don‘t agree</a:t>
          </a:r>
        </a:p>
      </dgm:t>
    </dgm:pt>
    <dgm:pt modelId="{BA1984A3-2F3B-4E0D-829F-69D50314E284}" type="parTrans" cxnId="{C1D9500A-E6CE-4EE6-90AA-24560FCE79D1}">
      <dgm:prSet/>
      <dgm:spPr/>
      <dgm:t>
        <a:bodyPr/>
        <a:lstStyle/>
        <a:p>
          <a:endParaRPr lang="en-GB"/>
        </a:p>
      </dgm:t>
    </dgm:pt>
    <dgm:pt modelId="{1BF0F6C1-C4D6-496B-B95C-FF927560DA21}" type="sibTrans" cxnId="{C1D9500A-E6CE-4EE6-90AA-24560FCE79D1}">
      <dgm:prSet/>
      <dgm:spPr/>
      <dgm:t>
        <a:bodyPr/>
        <a:lstStyle/>
        <a:p>
          <a:endParaRPr lang="en-GB"/>
        </a:p>
      </dgm:t>
    </dgm:pt>
    <dgm:pt modelId="{79059C41-7DEE-4268-B013-2E0FBBAB6092}">
      <dgm:prSet phldrT="[besedilo]"/>
      <dgm:spPr/>
      <dgm:t>
        <a:bodyPr/>
        <a:lstStyle/>
        <a:p>
          <a:pPr algn="just"/>
          <a:r>
            <a:rPr lang="en-GB" noProof="0" dirty="0"/>
            <a:t>PEOPLE /SOCIAL</a:t>
          </a:r>
        </a:p>
        <a:p>
          <a:pPr algn="just"/>
          <a:r>
            <a:rPr lang="en-GB" noProof="0" dirty="0"/>
            <a:t>Prioritizes people, seek approval and validation, considers how decisions impact others</a:t>
          </a:r>
        </a:p>
      </dgm:t>
    </dgm:pt>
    <dgm:pt modelId="{00092157-C61E-4857-BD35-F5A281BCB805}" type="parTrans" cxnId="{E41F5F4E-6DBD-4359-9B53-00026B61F928}">
      <dgm:prSet/>
      <dgm:spPr/>
      <dgm:t>
        <a:bodyPr/>
        <a:lstStyle/>
        <a:p>
          <a:endParaRPr lang="en-GB"/>
        </a:p>
      </dgm:t>
    </dgm:pt>
    <dgm:pt modelId="{98CBC106-65CF-4055-9EC7-5BB358ABE1F3}" type="sibTrans" cxnId="{E41F5F4E-6DBD-4359-9B53-00026B61F928}">
      <dgm:prSet/>
      <dgm:spPr/>
      <dgm:t>
        <a:bodyPr/>
        <a:lstStyle/>
        <a:p>
          <a:endParaRPr lang="en-GB"/>
        </a:p>
      </dgm:t>
    </dgm:pt>
    <dgm:pt modelId="{57C2FA03-5606-4507-9673-B77E851350FC}" type="pres">
      <dgm:prSet presAssocID="{6C02EF3D-2877-40AE-A9DF-6F8CB6DE4277}" presName="compositeShape" presStyleCnt="0">
        <dgm:presLayoutVars>
          <dgm:chMax val="2"/>
          <dgm:dir/>
          <dgm:resizeHandles val="exact"/>
        </dgm:presLayoutVars>
      </dgm:prSet>
      <dgm:spPr/>
    </dgm:pt>
    <dgm:pt modelId="{8709C4CE-99F9-495A-A567-84B83DD0C562}" type="pres">
      <dgm:prSet presAssocID="{0584E857-0978-4B82-A9A7-2A793FAB04BE}" presName="upArrow" presStyleLbl="node1" presStyleIdx="0" presStyleCnt="2" custLinFactNeighborX="1895" custLinFactNeighborY="0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</dgm:pt>
    <dgm:pt modelId="{C6735F01-E8CF-47CA-BEB2-449AB98CF783}" type="pres">
      <dgm:prSet presAssocID="{0584E857-0978-4B82-A9A7-2A793FAB04BE}" presName="upArrowText" presStyleLbl="revTx" presStyleIdx="0" presStyleCnt="2" custLinFactNeighborX="1117" custLinFactNeighborY="0">
        <dgm:presLayoutVars>
          <dgm:chMax val="0"/>
          <dgm:bulletEnabled val="1"/>
        </dgm:presLayoutVars>
      </dgm:prSet>
      <dgm:spPr/>
    </dgm:pt>
    <dgm:pt modelId="{590AEC11-2826-4331-83BB-0A6DD73045E5}" type="pres">
      <dgm:prSet presAssocID="{79059C41-7DEE-4268-B013-2E0FBBAB6092}" presName="downArrow" presStyleLbl="node1" presStyleIdx="1" presStyleCnt="2" custLinFactNeighborX="1895" custLinFactNeighborY="0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</dgm:pt>
    <dgm:pt modelId="{6F604AA6-F4FD-40EB-A964-3AEC86AE26DC}" type="pres">
      <dgm:prSet presAssocID="{79059C41-7DEE-4268-B013-2E0FBBAB6092}" presName="downArrowText" presStyleLbl="revTx" presStyleIdx="1" presStyleCnt="2" custLinFactNeighborX="1117" custLinFactNeighborY="0">
        <dgm:presLayoutVars>
          <dgm:chMax val="0"/>
          <dgm:bulletEnabled val="1"/>
        </dgm:presLayoutVars>
      </dgm:prSet>
      <dgm:spPr/>
    </dgm:pt>
  </dgm:ptLst>
  <dgm:cxnLst>
    <dgm:cxn modelId="{C1D9500A-E6CE-4EE6-90AA-24560FCE79D1}" srcId="{6C02EF3D-2877-40AE-A9DF-6F8CB6DE4277}" destId="{0584E857-0978-4B82-A9A7-2A793FAB04BE}" srcOrd="0" destOrd="0" parTransId="{BA1984A3-2F3B-4E0D-829F-69D50314E284}" sibTransId="{1BF0F6C1-C4D6-496B-B95C-FF927560DA21}"/>
    <dgm:cxn modelId="{4DFB8612-7F7D-44C1-9EEE-8CCD166C64F0}" type="presOf" srcId="{6C02EF3D-2877-40AE-A9DF-6F8CB6DE4277}" destId="{57C2FA03-5606-4507-9673-B77E851350FC}" srcOrd="0" destOrd="0" presId="urn:microsoft.com/office/officeart/2005/8/layout/arrow4"/>
    <dgm:cxn modelId="{E7E6D334-2893-4561-8782-CC58B56B04A0}" type="presOf" srcId="{0584E857-0978-4B82-A9A7-2A793FAB04BE}" destId="{C6735F01-E8CF-47CA-BEB2-449AB98CF783}" srcOrd="0" destOrd="0" presId="urn:microsoft.com/office/officeart/2005/8/layout/arrow4"/>
    <dgm:cxn modelId="{E41F5F4E-6DBD-4359-9B53-00026B61F928}" srcId="{6C02EF3D-2877-40AE-A9DF-6F8CB6DE4277}" destId="{79059C41-7DEE-4268-B013-2E0FBBAB6092}" srcOrd="1" destOrd="0" parTransId="{00092157-C61E-4857-BD35-F5A281BCB805}" sibTransId="{98CBC106-65CF-4055-9EC7-5BB358ABE1F3}"/>
    <dgm:cxn modelId="{99F1F255-FBC9-4717-8724-B1DAE61C5D62}" type="presOf" srcId="{79059C41-7DEE-4268-B013-2E0FBBAB6092}" destId="{6F604AA6-F4FD-40EB-A964-3AEC86AE26DC}" srcOrd="0" destOrd="0" presId="urn:microsoft.com/office/officeart/2005/8/layout/arrow4"/>
    <dgm:cxn modelId="{888F2EC0-EFF2-4C84-972E-947C55AD8ED2}" type="presParOf" srcId="{57C2FA03-5606-4507-9673-B77E851350FC}" destId="{8709C4CE-99F9-495A-A567-84B83DD0C562}" srcOrd="0" destOrd="0" presId="urn:microsoft.com/office/officeart/2005/8/layout/arrow4"/>
    <dgm:cxn modelId="{E36C6643-B3CD-4C14-9C8B-4A8D502DEC47}" type="presParOf" srcId="{57C2FA03-5606-4507-9673-B77E851350FC}" destId="{C6735F01-E8CF-47CA-BEB2-449AB98CF783}" srcOrd="1" destOrd="0" presId="urn:microsoft.com/office/officeart/2005/8/layout/arrow4"/>
    <dgm:cxn modelId="{8AF3F00A-380B-42AB-80DB-A2947C5D249A}" type="presParOf" srcId="{57C2FA03-5606-4507-9673-B77E851350FC}" destId="{590AEC11-2826-4331-83BB-0A6DD73045E5}" srcOrd="2" destOrd="0" presId="urn:microsoft.com/office/officeart/2005/8/layout/arrow4"/>
    <dgm:cxn modelId="{9371DABA-815B-47C2-AC18-7FCE16B7A6F0}" type="presParOf" srcId="{57C2FA03-5606-4507-9673-B77E851350FC}" destId="{6F604AA6-F4FD-40EB-A964-3AEC86AE26DC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ECA49B0-AA1F-4FF0-81E2-C7826E39D3C9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6BAD2598-42D9-4874-B123-A0F20D89CF19}">
      <dgm:prSet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n-US" sz="2400" dirty="0"/>
            <a:t>If you start using direct decisions to make complex jobs simple, you need to change your approach.</a:t>
          </a:r>
          <a:endParaRPr lang="sl-SI" sz="2400" dirty="0"/>
        </a:p>
      </dgm:t>
    </dgm:pt>
    <dgm:pt modelId="{773F15C6-DC45-4F8D-9E5E-5657FD2034B2}" type="parTrans" cxnId="{8B2B120A-792B-44CF-96F6-EA24E4A0FA32}">
      <dgm:prSet/>
      <dgm:spPr/>
      <dgm:t>
        <a:bodyPr/>
        <a:lstStyle/>
        <a:p>
          <a:endParaRPr lang="en-GB"/>
        </a:p>
      </dgm:t>
    </dgm:pt>
    <dgm:pt modelId="{4F4137CF-D22C-4AA7-81DC-9524308EC085}" type="sibTrans" cxnId="{8B2B120A-792B-44CF-96F6-EA24E4A0FA32}">
      <dgm:prSet/>
      <dgm:spPr/>
      <dgm:t>
        <a:bodyPr/>
        <a:lstStyle/>
        <a:p>
          <a:endParaRPr lang="en-GB"/>
        </a:p>
      </dgm:t>
    </dgm:pt>
    <dgm:pt modelId="{DDD4DE70-F3A4-4B08-8AE6-CFC73016D12E}" type="pres">
      <dgm:prSet presAssocID="{AECA49B0-AA1F-4FF0-81E2-C7826E39D3C9}" presName="compositeShape" presStyleCnt="0">
        <dgm:presLayoutVars>
          <dgm:chMax val="7"/>
          <dgm:dir/>
          <dgm:resizeHandles val="exact"/>
        </dgm:presLayoutVars>
      </dgm:prSet>
      <dgm:spPr/>
    </dgm:pt>
    <dgm:pt modelId="{97C9247F-8CD0-468B-8B43-7CC83B61F9EF}" type="pres">
      <dgm:prSet presAssocID="{6BAD2598-42D9-4874-B123-A0F20D89CF19}" presName="circ1TxSh" presStyleLbl="vennNode1" presStyleIdx="0" presStyleCnt="1" custScaleX="120795" custLinFactNeighborX="-13472" custLinFactNeighborY="-1653"/>
      <dgm:spPr/>
    </dgm:pt>
  </dgm:ptLst>
  <dgm:cxnLst>
    <dgm:cxn modelId="{8B2B120A-792B-44CF-96F6-EA24E4A0FA32}" srcId="{AECA49B0-AA1F-4FF0-81E2-C7826E39D3C9}" destId="{6BAD2598-42D9-4874-B123-A0F20D89CF19}" srcOrd="0" destOrd="0" parTransId="{773F15C6-DC45-4F8D-9E5E-5657FD2034B2}" sibTransId="{4F4137CF-D22C-4AA7-81DC-9524308EC085}"/>
    <dgm:cxn modelId="{65070F7C-A395-4C04-9925-2700E440F1D8}" type="presOf" srcId="{AECA49B0-AA1F-4FF0-81E2-C7826E39D3C9}" destId="{DDD4DE70-F3A4-4B08-8AE6-CFC73016D12E}" srcOrd="0" destOrd="0" presId="urn:microsoft.com/office/officeart/2005/8/layout/venn1"/>
    <dgm:cxn modelId="{5124E2DC-4567-4EB9-8778-ACB591312653}" type="presOf" srcId="{6BAD2598-42D9-4874-B123-A0F20D89CF19}" destId="{97C9247F-8CD0-468B-8B43-7CC83B61F9EF}" srcOrd="0" destOrd="0" presId="urn:microsoft.com/office/officeart/2005/8/layout/venn1"/>
    <dgm:cxn modelId="{E228B36F-7836-49A6-AEE8-A03AEF057EE3}" type="presParOf" srcId="{DDD4DE70-F3A4-4B08-8AE6-CFC73016D12E}" destId="{97C9247F-8CD0-468B-8B43-7CC83B61F9EF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EBAD8B-F71F-4CCF-B902-669377F1B1FB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A4A5848-37AD-4780-818E-BEE0F630837D}">
      <dgm:prSet phldrT="[besedilo]"/>
      <dgm:spPr/>
      <dgm:t>
        <a:bodyPr/>
        <a:lstStyle/>
        <a:p>
          <a:r>
            <a:rPr lang="sl-SI" dirty="0"/>
            <a:t>Leader-</a:t>
          </a:r>
          <a:r>
            <a:rPr lang="sl-SI" dirty="0" err="1"/>
            <a:t>driven</a:t>
          </a:r>
          <a:r>
            <a:rPr lang="sl-SI" dirty="0"/>
            <a:t> </a:t>
          </a:r>
          <a:r>
            <a:rPr lang="sl-SI" dirty="0" err="1"/>
            <a:t>decision</a:t>
          </a:r>
          <a:endParaRPr lang="en-GB" dirty="0"/>
        </a:p>
      </dgm:t>
    </dgm:pt>
    <dgm:pt modelId="{3641FA8A-6F8D-41F4-AB54-30F6B99DF51A}" type="parTrans" cxnId="{B3744D20-E9A8-45E8-A781-1AFBA268EB75}">
      <dgm:prSet/>
      <dgm:spPr/>
      <dgm:t>
        <a:bodyPr/>
        <a:lstStyle/>
        <a:p>
          <a:endParaRPr lang="en-GB"/>
        </a:p>
      </dgm:t>
    </dgm:pt>
    <dgm:pt modelId="{DDF40E50-3CF3-4EE5-9414-BBE1F828B3DA}" type="sibTrans" cxnId="{B3744D20-E9A8-45E8-A781-1AFBA268EB75}">
      <dgm:prSet/>
      <dgm:spPr/>
      <dgm:t>
        <a:bodyPr/>
        <a:lstStyle/>
        <a:p>
          <a:endParaRPr lang="en-GB"/>
        </a:p>
      </dgm:t>
    </dgm:pt>
    <dgm:pt modelId="{4792179E-E371-466D-AAF4-7110863D2C96}">
      <dgm:prSet phldrT="[besedilo]"/>
      <dgm:spPr/>
      <dgm:t>
        <a:bodyPr/>
        <a:lstStyle/>
        <a:p>
          <a:r>
            <a:rPr lang="sl-SI" dirty="0" err="1"/>
            <a:t>Employee-driven</a:t>
          </a:r>
          <a:r>
            <a:rPr lang="sl-SI" dirty="0"/>
            <a:t> </a:t>
          </a:r>
          <a:r>
            <a:rPr lang="sl-SI" dirty="0" err="1"/>
            <a:t>decision</a:t>
          </a:r>
          <a:endParaRPr lang="en-GB" dirty="0"/>
        </a:p>
      </dgm:t>
    </dgm:pt>
    <dgm:pt modelId="{8AC939B9-806C-4281-BD35-CC27F29A15C9}" type="parTrans" cxnId="{043FD358-06FE-4471-BB11-32A726CAE856}">
      <dgm:prSet/>
      <dgm:spPr/>
      <dgm:t>
        <a:bodyPr/>
        <a:lstStyle/>
        <a:p>
          <a:endParaRPr lang="en-GB"/>
        </a:p>
      </dgm:t>
    </dgm:pt>
    <dgm:pt modelId="{E53F4C68-3CCE-4EBF-94AB-086DBC3C3DC7}" type="sibTrans" cxnId="{043FD358-06FE-4471-BB11-32A726CAE856}">
      <dgm:prSet/>
      <dgm:spPr/>
      <dgm:t>
        <a:bodyPr/>
        <a:lstStyle/>
        <a:p>
          <a:endParaRPr lang="en-GB"/>
        </a:p>
      </dgm:t>
    </dgm:pt>
    <dgm:pt modelId="{EE39993E-4F6A-416A-B903-DFBA4179E902}" type="pres">
      <dgm:prSet presAssocID="{92EBAD8B-F71F-4CCF-B902-669377F1B1FB}" presName="compositeShape" presStyleCnt="0">
        <dgm:presLayoutVars>
          <dgm:chMax val="2"/>
          <dgm:dir/>
          <dgm:resizeHandles val="exact"/>
        </dgm:presLayoutVars>
      </dgm:prSet>
      <dgm:spPr/>
    </dgm:pt>
    <dgm:pt modelId="{B106F562-1803-4407-AFF9-33C8C4F9417A}" type="pres">
      <dgm:prSet presAssocID="{92EBAD8B-F71F-4CCF-B902-669377F1B1FB}" presName="ribbon" presStyleLbl="node1" presStyleIdx="0" presStyleCn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</dgm:pt>
    <dgm:pt modelId="{D0E85B99-4D6B-49B9-9499-FDCAE0FD3CB4}" type="pres">
      <dgm:prSet presAssocID="{92EBAD8B-F71F-4CCF-B902-669377F1B1FB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FEC51AFF-03C4-49FE-973D-2539C13132AB}" type="pres">
      <dgm:prSet presAssocID="{92EBAD8B-F71F-4CCF-B902-669377F1B1FB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530FB108-8391-45BD-9545-473CBAF8757B}" type="presOf" srcId="{3A4A5848-37AD-4780-818E-BEE0F630837D}" destId="{D0E85B99-4D6B-49B9-9499-FDCAE0FD3CB4}" srcOrd="0" destOrd="0" presId="urn:microsoft.com/office/officeart/2005/8/layout/arrow6"/>
    <dgm:cxn modelId="{B3744D20-E9A8-45E8-A781-1AFBA268EB75}" srcId="{92EBAD8B-F71F-4CCF-B902-669377F1B1FB}" destId="{3A4A5848-37AD-4780-818E-BEE0F630837D}" srcOrd="0" destOrd="0" parTransId="{3641FA8A-6F8D-41F4-AB54-30F6B99DF51A}" sibTransId="{DDF40E50-3CF3-4EE5-9414-BBE1F828B3DA}"/>
    <dgm:cxn modelId="{043FD358-06FE-4471-BB11-32A726CAE856}" srcId="{92EBAD8B-F71F-4CCF-B902-669377F1B1FB}" destId="{4792179E-E371-466D-AAF4-7110863D2C96}" srcOrd="1" destOrd="0" parTransId="{8AC939B9-806C-4281-BD35-CC27F29A15C9}" sibTransId="{E53F4C68-3CCE-4EBF-94AB-086DBC3C3DC7}"/>
    <dgm:cxn modelId="{970BF880-D4AA-4670-933F-2DE4F993B67A}" type="presOf" srcId="{4792179E-E371-466D-AAF4-7110863D2C96}" destId="{FEC51AFF-03C4-49FE-973D-2539C13132AB}" srcOrd="0" destOrd="0" presId="urn:microsoft.com/office/officeart/2005/8/layout/arrow6"/>
    <dgm:cxn modelId="{7F9F76EB-1AEF-4648-8760-4F4BFD0B3AC0}" type="presOf" srcId="{92EBAD8B-F71F-4CCF-B902-669377F1B1FB}" destId="{EE39993E-4F6A-416A-B903-DFBA4179E902}" srcOrd="0" destOrd="0" presId="urn:microsoft.com/office/officeart/2005/8/layout/arrow6"/>
    <dgm:cxn modelId="{2FC9716C-347E-4FB0-A7C7-73C187AC9C7B}" type="presParOf" srcId="{EE39993E-4F6A-416A-B903-DFBA4179E902}" destId="{B106F562-1803-4407-AFF9-33C8C4F9417A}" srcOrd="0" destOrd="0" presId="urn:microsoft.com/office/officeart/2005/8/layout/arrow6"/>
    <dgm:cxn modelId="{A365A39C-3BAC-40A4-9DFA-850773C7208A}" type="presParOf" srcId="{EE39993E-4F6A-416A-B903-DFBA4179E902}" destId="{D0E85B99-4D6B-49B9-9499-FDCAE0FD3CB4}" srcOrd="1" destOrd="0" presId="urn:microsoft.com/office/officeart/2005/8/layout/arrow6"/>
    <dgm:cxn modelId="{C653124B-AA17-443E-9DFE-E40DE77BFAB3}" type="presParOf" srcId="{EE39993E-4F6A-416A-B903-DFBA4179E902}" destId="{FEC51AFF-03C4-49FE-973D-2539C13132AB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B894F31-A657-4A9F-BB56-2102D984087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562ADA-DE2C-4BEC-A954-C1602E7AC924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en-US" sz="2000" noProof="0" dirty="0">
              <a:solidFill>
                <a:schemeClr val="tx1"/>
              </a:solidFill>
            </a:rPr>
            <a:t>The exclusive use of this approach by the leader does not support the team development.</a:t>
          </a:r>
        </a:p>
        <a:p>
          <a:pPr algn="just"/>
          <a:r>
            <a:rPr lang="en-US" sz="2000" noProof="0" dirty="0">
              <a:solidFill>
                <a:schemeClr val="tx1"/>
              </a:solidFill>
            </a:rPr>
            <a:t>Probability of having team members not committing or supporting the decision is high.</a:t>
          </a:r>
        </a:p>
      </dgm:t>
    </dgm:pt>
    <dgm:pt modelId="{AC534DC8-3A9B-4110-BEC5-2E28781E3993}" type="parTrans" cxnId="{50690103-BA57-416D-8676-456391723F58}">
      <dgm:prSet/>
      <dgm:spPr/>
      <dgm:t>
        <a:bodyPr/>
        <a:lstStyle/>
        <a:p>
          <a:endParaRPr lang="en-US"/>
        </a:p>
      </dgm:t>
    </dgm:pt>
    <dgm:pt modelId="{5FB10E57-72BF-489D-ACEF-D426CE2C2937}" type="sibTrans" cxnId="{50690103-BA57-416D-8676-456391723F58}">
      <dgm:prSet/>
      <dgm:spPr/>
      <dgm:t>
        <a:bodyPr/>
        <a:lstStyle/>
        <a:p>
          <a:endParaRPr lang="en-US"/>
        </a:p>
      </dgm:t>
    </dgm:pt>
    <dgm:pt modelId="{0D927B7C-E93C-4BD5-8361-3540D2B7AB55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en-US" sz="2000" noProof="0" dirty="0">
              <a:solidFill>
                <a:schemeClr val="tx1"/>
              </a:solidFill>
            </a:rPr>
            <a:t>The leader should </a:t>
          </a:r>
          <a:r>
            <a:rPr lang="en-US" sz="2000" b="0" i="0" noProof="0" dirty="0">
              <a:solidFill>
                <a:schemeClr val="tx1"/>
              </a:solidFill>
            </a:rPr>
            <a:t>hold a debrief session with the team, if possible.</a:t>
          </a:r>
        </a:p>
        <a:p>
          <a:pPr algn="just"/>
          <a:r>
            <a:rPr lang="en-US" sz="2000" b="0" i="0" noProof="0" dirty="0">
              <a:solidFill>
                <a:schemeClr val="tx1"/>
              </a:solidFill>
            </a:rPr>
            <a:t>Leader can “test” it with his trusted partners (manager, peers, HR…) to see their reactions and help preparing answers to possible objections.</a:t>
          </a:r>
          <a:endParaRPr lang="en-US" sz="2000" noProof="0" dirty="0">
            <a:solidFill>
              <a:schemeClr val="tx1"/>
            </a:solidFill>
          </a:endParaRPr>
        </a:p>
      </dgm:t>
    </dgm:pt>
    <dgm:pt modelId="{7CC2392C-D8DD-40A4-8E0F-DAB69D695AD6}" type="parTrans" cxnId="{6C322411-3819-4DBA-A903-5210424909C8}">
      <dgm:prSet/>
      <dgm:spPr/>
      <dgm:t>
        <a:bodyPr/>
        <a:lstStyle/>
        <a:p>
          <a:endParaRPr lang="en-US"/>
        </a:p>
      </dgm:t>
    </dgm:pt>
    <dgm:pt modelId="{A4E2E057-2829-4E69-9613-F597FFF5F05C}" type="sibTrans" cxnId="{6C322411-3819-4DBA-A903-5210424909C8}">
      <dgm:prSet/>
      <dgm:spPr/>
      <dgm:t>
        <a:bodyPr/>
        <a:lstStyle/>
        <a:p>
          <a:endParaRPr lang="en-US"/>
        </a:p>
      </dgm:t>
    </dgm:pt>
    <dgm:pt modelId="{D362F2AE-4DD6-480B-9116-7FD591367A74}" type="pres">
      <dgm:prSet presAssocID="{CB894F31-A657-4A9F-BB56-2102D9840870}" presName="Name0" presStyleCnt="0">
        <dgm:presLayoutVars>
          <dgm:dir/>
          <dgm:resizeHandles val="exact"/>
        </dgm:presLayoutVars>
      </dgm:prSet>
      <dgm:spPr/>
    </dgm:pt>
    <dgm:pt modelId="{2A596A50-B953-4FBF-938A-301BD6832B39}" type="pres">
      <dgm:prSet presAssocID="{AC562ADA-DE2C-4BEC-A954-C1602E7AC924}" presName="node" presStyleLbl="node1" presStyleIdx="0" presStyleCnt="2" custScaleX="144245" custLinFactNeighborX="-1188">
        <dgm:presLayoutVars>
          <dgm:bulletEnabled val="1"/>
        </dgm:presLayoutVars>
      </dgm:prSet>
      <dgm:spPr/>
    </dgm:pt>
    <dgm:pt modelId="{E762D126-C1EF-4B3B-906F-0E69FF0A5D68}" type="pres">
      <dgm:prSet presAssocID="{5FB10E57-72BF-489D-ACEF-D426CE2C2937}" presName="sibTrans" presStyleLbl="sibTrans2D1" presStyleIdx="0" presStyleCnt="1" custScaleX="166443" custScaleY="149579" custLinFactNeighborX="-1060" custLinFactNeighborY="-5039"/>
      <dgm:spPr/>
    </dgm:pt>
    <dgm:pt modelId="{5BACEA4E-8175-425A-96D7-D970C4FE99EA}" type="pres">
      <dgm:prSet presAssocID="{5FB10E57-72BF-489D-ACEF-D426CE2C2937}" presName="connectorText" presStyleLbl="sibTrans2D1" presStyleIdx="0" presStyleCnt="1"/>
      <dgm:spPr/>
    </dgm:pt>
    <dgm:pt modelId="{E0D1E51B-C038-492F-B182-0245B3939329}" type="pres">
      <dgm:prSet presAssocID="{0D927B7C-E93C-4BD5-8361-3540D2B7AB55}" presName="node" presStyleLbl="node1" presStyleIdx="1" presStyleCnt="2" custScaleX="151896" custLinFactNeighborX="-109">
        <dgm:presLayoutVars>
          <dgm:bulletEnabled val="1"/>
        </dgm:presLayoutVars>
      </dgm:prSet>
      <dgm:spPr/>
    </dgm:pt>
  </dgm:ptLst>
  <dgm:cxnLst>
    <dgm:cxn modelId="{50690103-BA57-416D-8676-456391723F58}" srcId="{CB894F31-A657-4A9F-BB56-2102D9840870}" destId="{AC562ADA-DE2C-4BEC-A954-C1602E7AC924}" srcOrd="0" destOrd="0" parTransId="{AC534DC8-3A9B-4110-BEC5-2E28781E3993}" sibTransId="{5FB10E57-72BF-489D-ACEF-D426CE2C2937}"/>
    <dgm:cxn modelId="{6C322411-3819-4DBA-A903-5210424909C8}" srcId="{CB894F31-A657-4A9F-BB56-2102D9840870}" destId="{0D927B7C-E93C-4BD5-8361-3540D2B7AB55}" srcOrd="1" destOrd="0" parTransId="{7CC2392C-D8DD-40A4-8E0F-DAB69D695AD6}" sibTransId="{A4E2E057-2829-4E69-9613-F597FFF5F05C}"/>
    <dgm:cxn modelId="{6BE6D41F-9E4D-4DBC-B16D-441DA7A751AA}" type="presOf" srcId="{0D927B7C-E93C-4BD5-8361-3540D2B7AB55}" destId="{E0D1E51B-C038-492F-B182-0245B3939329}" srcOrd="0" destOrd="0" presId="urn:microsoft.com/office/officeart/2005/8/layout/process1"/>
    <dgm:cxn modelId="{F317106F-1BC9-48F3-A1B1-AD3099594656}" type="presOf" srcId="{5FB10E57-72BF-489D-ACEF-D426CE2C2937}" destId="{5BACEA4E-8175-425A-96D7-D970C4FE99EA}" srcOrd="1" destOrd="0" presId="urn:microsoft.com/office/officeart/2005/8/layout/process1"/>
    <dgm:cxn modelId="{B476ACAF-8F98-4F8D-A34A-E84E63D7A35B}" type="presOf" srcId="{5FB10E57-72BF-489D-ACEF-D426CE2C2937}" destId="{E762D126-C1EF-4B3B-906F-0E69FF0A5D68}" srcOrd="0" destOrd="0" presId="urn:microsoft.com/office/officeart/2005/8/layout/process1"/>
    <dgm:cxn modelId="{E355AAC0-9EBD-4A33-B037-5CE09DB6B037}" type="presOf" srcId="{AC562ADA-DE2C-4BEC-A954-C1602E7AC924}" destId="{2A596A50-B953-4FBF-938A-301BD6832B39}" srcOrd="0" destOrd="0" presId="urn:microsoft.com/office/officeart/2005/8/layout/process1"/>
    <dgm:cxn modelId="{2ABF10CC-DFCE-4C15-973F-D133BB2F6EA4}" type="presOf" srcId="{CB894F31-A657-4A9F-BB56-2102D9840870}" destId="{D362F2AE-4DD6-480B-9116-7FD591367A74}" srcOrd="0" destOrd="0" presId="urn:microsoft.com/office/officeart/2005/8/layout/process1"/>
    <dgm:cxn modelId="{2AB15283-0FB6-4078-A8F9-BF98279CFE31}" type="presParOf" srcId="{D362F2AE-4DD6-480B-9116-7FD591367A74}" destId="{2A596A50-B953-4FBF-938A-301BD6832B39}" srcOrd="0" destOrd="0" presId="urn:microsoft.com/office/officeart/2005/8/layout/process1"/>
    <dgm:cxn modelId="{B566FE7C-DB34-4719-B315-8D50F9F77724}" type="presParOf" srcId="{D362F2AE-4DD6-480B-9116-7FD591367A74}" destId="{E762D126-C1EF-4B3B-906F-0E69FF0A5D68}" srcOrd="1" destOrd="0" presId="urn:microsoft.com/office/officeart/2005/8/layout/process1"/>
    <dgm:cxn modelId="{A9A80A93-CEA9-4110-A8E7-3A645AB6780D}" type="presParOf" srcId="{E762D126-C1EF-4B3B-906F-0E69FF0A5D68}" destId="{5BACEA4E-8175-425A-96D7-D970C4FE99EA}" srcOrd="0" destOrd="0" presId="urn:microsoft.com/office/officeart/2005/8/layout/process1"/>
    <dgm:cxn modelId="{212C6A87-3D89-4704-8EE9-139AE72AD221}" type="presParOf" srcId="{D362F2AE-4DD6-480B-9116-7FD591367A74}" destId="{E0D1E51B-C038-492F-B182-0245B3939329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B894F31-A657-4A9F-BB56-2102D984087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562ADA-DE2C-4BEC-A954-C1602E7AC924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en-US" sz="2000" noProof="0" dirty="0">
              <a:solidFill>
                <a:schemeClr val="tx1"/>
              </a:solidFill>
            </a:rPr>
            <a:t>It can lead to long debates.</a:t>
          </a:r>
        </a:p>
        <a:p>
          <a:pPr algn="just"/>
          <a:r>
            <a:rPr lang="en-US" sz="2000" b="0" i="0" noProof="0" dirty="0">
              <a:solidFill>
                <a:schemeClr val="tx1"/>
              </a:solidFill>
            </a:rPr>
            <a:t>Quality of inputs may be low if objective and frame are not set clearly.</a:t>
          </a:r>
          <a:endParaRPr lang="en-US" sz="2000" noProof="0" dirty="0">
            <a:solidFill>
              <a:schemeClr val="tx1"/>
            </a:solidFill>
          </a:endParaRPr>
        </a:p>
        <a:p>
          <a:pPr algn="just"/>
          <a:r>
            <a:rPr lang="en-US" sz="2000" b="0" i="0" noProof="0" dirty="0">
              <a:solidFill>
                <a:schemeClr val="tx1"/>
              </a:solidFill>
            </a:rPr>
            <a:t>Team members must be in a position to bring quality inputs. </a:t>
          </a:r>
          <a:endParaRPr lang="en-US" sz="2000" noProof="0" dirty="0">
            <a:solidFill>
              <a:schemeClr val="tx1"/>
            </a:solidFill>
          </a:endParaRPr>
        </a:p>
      </dgm:t>
    </dgm:pt>
    <dgm:pt modelId="{AC534DC8-3A9B-4110-BEC5-2E28781E3993}" type="parTrans" cxnId="{50690103-BA57-416D-8676-456391723F58}">
      <dgm:prSet/>
      <dgm:spPr/>
      <dgm:t>
        <a:bodyPr/>
        <a:lstStyle/>
        <a:p>
          <a:endParaRPr lang="en-US"/>
        </a:p>
      </dgm:t>
    </dgm:pt>
    <dgm:pt modelId="{5FB10E57-72BF-489D-ACEF-D426CE2C2937}" type="sibTrans" cxnId="{50690103-BA57-416D-8676-456391723F58}">
      <dgm:prSet/>
      <dgm:spPr/>
      <dgm:t>
        <a:bodyPr/>
        <a:lstStyle/>
        <a:p>
          <a:endParaRPr lang="en-US"/>
        </a:p>
      </dgm:t>
    </dgm:pt>
    <dgm:pt modelId="{0D927B7C-E93C-4BD5-8361-3540D2B7AB55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en-US" sz="2000" noProof="0" dirty="0">
              <a:solidFill>
                <a:schemeClr val="tx1"/>
              </a:solidFill>
            </a:rPr>
            <a:t>The leader should </a:t>
          </a:r>
          <a:r>
            <a:rPr lang="en-US" sz="2000" b="0" i="0" noProof="0" dirty="0">
              <a:solidFill>
                <a:schemeClr val="tx1"/>
              </a:solidFill>
            </a:rPr>
            <a:t>make </a:t>
          </a:r>
          <a:r>
            <a:rPr lang="sl-SI" sz="2000" b="0" i="0" noProof="0" dirty="0">
              <a:solidFill>
                <a:schemeClr val="tx1"/>
              </a:solidFill>
            </a:rPr>
            <a:t>it </a:t>
          </a:r>
          <a:r>
            <a:rPr lang="en-US" sz="2000" b="0" i="0" noProof="0" dirty="0">
              <a:solidFill>
                <a:schemeClr val="tx1"/>
              </a:solidFill>
            </a:rPr>
            <a:t>clear that he is the owner of the final decision based on the various individual inputs.</a:t>
          </a:r>
        </a:p>
        <a:p>
          <a:pPr algn="just"/>
          <a:r>
            <a:rPr lang="en-US" sz="2000" b="0" i="0" noProof="0" dirty="0">
              <a:solidFill>
                <a:schemeClr val="tx1"/>
              </a:solidFill>
            </a:rPr>
            <a:t>It has to be made clear how each input has helped to model the decision.</a:t>
          </a:r>
          <a:endParaRPr lang="en-US" sz="2000" noProof="0" dirty="0">
            <a:solidFill>
              <a:schemeClr val="tx1"/>
            </a:solidFill>
          </a:endParaRPr>
        </a:p>
      </dgm:t>
    </dgm:pt>
    <dgm:pt modelId="{7CC2392C-D8DD-40A4-8E0F-DAB69D695AD6}" type="parTrans" cxnId="{6C322411-3819-4DBA-A903-5210424909C8}">
      <dgm:prSet/>
      <dgm:spPr/>
      <dgm:t>
        <a:bodyPr/>
        <a:lstStyle/>
        <a:p>
          <a:endParaRPr lang="en-US"/>
        </a:p>
      </dgm:t>
    </dgm:pt>
    <dgm:pt modelId="{A4E2E057-2829-4E69-9613-F597FFF5F05C}" type="sibTrans" cxnId="{6C322411-3819-4DBA-A903-5210424909C8}">
      <dgm:prSet/>
      <dgm:spPr/>
      <dgm:t>
        <a:bodyPr/>
        <a:lstStyle/>
        <a:p>
          <a:endParaRPr lang="en-US"/>
        </a:p>
      </dgm:t>
    </dgm:pt>
    <dgm:pt modelId="{D362F2AE-4DD6-480B-9116-7FD591367A74}" type="pres">
      <dgm:prSet presAssocID="{CB894F31-A657-4A9F-BB56-2102D9840870}" presName="Name0" presStyleCnt="0">
        <dgm:presLayoutVars>
          <dgm:dir/>
          <dgm:resizeHandles val="exact"/>
        </dgm:presLayoutVars>
      </dgm:prSet>
      <dgm:spPr/>
    </dgm:pt>
    <dgm:pt modelId="{2A596A50-B953-4FBF-938A-301BD6832B39}" type="pres">
      <dgm:prSet presAssocID="{AC562ADA-DE2C-4BEC-A954-C1602E7AC924}" presName="node" presStyleLbl="node1" presStyleIdx="0" presStyleCnt="2" custScaleX="144245" custLinFactNeighborX="-1188">
        <dgm:presLayoutVars>
          <dgm:bulletEnabled val="1"/>
        </dgm:presLayoutVars>
      </dgm:prSet>
      <dgm:spPr/>
    </dgm:pt>
    <dgm:pt modelId="{E762D126-C1EF-4B3B-906F-0E69FF0A5D68}" type="pres">
      <dgm:prSet presAssocID="{5FB10E57-72BF-489D-ACEF-D426CE2C2937}" presName="sibTrans" presStyleLbl="sibTrans2D1" presStyleIdx="0" presStyleCnt="1" custScaleX="166443" custScaleY="149579" custLinFactNeighborX="-1060" custLinFactNeighborY="-5039"/>
      <dgm:spPr/>
    </dgm:pt>
    <dgm:pt modelId="{5BACEA4E-8175-425A-96D7-D970C4FE99EA}" type="pres">
      <dgm:prSet presAssocID="{5FB10E57-72BF-489D-ACEF-D426CE2C2937}" presName="connectorText" presStyleLbl="sibTrans2D1" presStyleIdx="0" presStyleCnt="1"/>
      <dgm:spPr/>
    </dgm:pt>
    <dgm:pt modelId="{E0D1E51B-C038-492F-B182-0245B3939329}" type="pres">
      <dgm:prSet presAssocID="{0D927B7C-E93C-4BD5-8361-3540D2B7AB55}" presName="node" presStyleLbl="node1" presStyleIdx="1" presStyleCnt="2" custScaleX="151896" custLinFactNeighborX="-109">
        <dgm:presLayoutVars>
          <dgm:bulletEnabled val="1"/>
        </dgm:presLayoutVars>
      </dgm:prSet>
      <dgm:spPr/>
    </dgm:pt>
  </dgm:ptLst>
  <dgm:cxnLst>
    <dgm:cxn modelId="{50690103-BA57-416D-8676-456391723F58}" srcId="{CB894F31-A657-4A9F-BB56-2102D9840870}" destId="{AC562ADA-DE2C-4BEC-A954-C1602E7AC924}" srcOrd="0" destOrd="0" parTransId="{AC534DC8-3A9B-4110-BEC5-2E28781E3993}" sibTransId="{5FB10E57-72BF-489D-ACEF-D426CE2C2937}"/>
    <dgm:cxn modelId="{6C322411-3819-4DBA-A903-5210424909C8}" srcId="{CB894F31-A657-4A9F-BB56-2102D9840870}" destId="{0D927B7C-E93C-4BD5-8361-3540D2B7AB55}" srcOrd="1" destOrd="0" parTransId="{7CC2392C-D8DD-40A4-8E0F-DAB69D695AD6}" sibTransId="{A4E2E057-2829-4E69-9613-F597FFF5F05C}"/>
    <dgm:cxn modelId="{6BE6D41F-9E4D-4DBC-B16D-441DA7A751AA}" type="presOf" srcId="{0D927B7C-E93C-4BD5-8361-3540D2B7AB55}" destId="{E0D1E51B-C038-492F-B182-0245B3939329}" srcOrd="0" destOrd="0" presId="urn:microsoft.com/office/officeart/2005/8/layout/process1"/>
    <dgm:cxn modelId="{F317106F-1BC9-48F3-A1B1-AD3099594656}" type="presOf" srcId="{5FB10E57-72BF-489D-ACEF-D426CE2C2937}" destId="{5BACEA4E-8175-425A-96D7-D970C4FE99EA}" srcOrd="1" destOrd="0" presId="urn:microsoft.com/office/officeart/2005/8/layout/process1"/>
    <dgm:cxn modelId="{B476ACAF-8F98-4F8D-A34A-E84E63D7A35B}" type="presOf" srcId="{5FB10E57-72BF-489D-ACEF-D426CE2C2937}" destId="{E762D126-C1EF-4B3B-906F-0E69FF0A5D68}" srcOrd="0" destOrd="0" presId="urn:microsoft.com/office/officeart/2005/8/layout/process1"/>
    <dgm:cxn modelId="{E355AAC0-9EBD-4A33-B037-5CE09DB6B037}" type="presOf" srcId="{AC562ADA-DE2C-4BEC-A954-C1602E7AC924}" destId="{2A596A50-B953-4FBF-938A-301BD6832B39}" srcOrd="0" destOrd="0" presId="urn:microsoft.com/office/officeart/2005/8/layout/process1"/>
    <dgm:cxn modelId="{2ABF10CC-DFCE-4C15-973F-D133BB2F6EA4}" type="presOf" srcId="{CB894F31-A657-4A9F-BB56-2102D9840870}" destId="{D362F2AE-4DD6-480B-9116-7FD591367A74}" srcOrd="0" destOrd="0" presId="urn:microsoft.com/office/officeart/2005/8/layout/process1"/>
    <dgm:cxn modelId="{2AB15283-0FB6-4078-A8F9-BF98279CFE31}" type="presParOf" srcId="{D362F2AE-4DD6-480B-9116-7FD591367A74}" destId="{2A596A50-B953-4FBF-938A-301BD6832B39}" srcOrd="0" destOrd="0" presId="urn:microsoft.com/office/officeart/2005/8/layout/process1"/>
    <dgm:cxn modelId="{B566FE7C-DB34-4719-B315-8D50F9F77724}" type="presParOf" srcId="{D362F2AE-4DD6-480B-9116-7FD591367A74}" destId="{E762D126-C1EF-4B3B-906F-0E69FF0A5D68}" srcOrd="1" destOrd="0" presId="urn:microsoft.com/office/officeart/2005/8/layout/process1"/>
    <dgm:cxn modelId="{A9A80A93-CEA9-4110-A8E7-3A645AB6780D}" type="presParOf" srcId="{E762D126-C1EF-4B3B-906F-0E69FF0A5D68}" destId="{5BACEA4E-8175-425A-96D7-D970C4FE99EA}" srcOrd="0" destOrd="0" presId="urn:microsoft.com/office/officeart/2005/8/layout/process1"/>
    <dgm:cxn modelId="{212C6A87-3D89-4704-8EE9-139AE72AD221}" type="presParOf" srcId="{D362F2AE-4DD6-480B-9116-7FD591367A74}" destId="{E0D1E51B-C038-492F-B182-0245B3939329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B894F31-A657-4A9F-BB56-2102D984087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562ADA-DE2C-4BEC-A954-C1602E7AC924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en-US" sz="2000" noProof="0" dirty="0">
              <a:solidFill>
                <a:schemeClr val="tx1"/>
              </a:solidFill>
            </a:rPr>
            <a:t>For the approach to work, team has to be big enough and have enough experience. </a:t>
          </a:r>
        </a:p>
        <a:p>
          <a:pPr algn="just"/>
          <a:r>
            <a:rPr lang="en-US" sz="2000" noProof="0" dirty="0">
              <a:solidFill>
                <a:schemeClr val="tx1"/>
              </a:solidFill>
            </a:rPr>
            <a:t>Leader has to be comfortable with the fact that his idea might not be picked.</a:t>
          </a:r>
        </a:p>
        <a:p>
          <a:pPr algn="just"/>
          <a:r>
            <a:rPr lang="en-US" sz="2000" noProof="0" dirty="0">
              <a:solidFill>
                <a:schemeClr val="tx1"/>
              </a:solidFill>
            </a:rPr>
            <a:t>Voting parameters have to be clear. </a:t>
          </a:r>
        </a:p>
      </dgm:t>
    </dgm:pt>
    <dgm:pt modelId="{AC534DC8-3A9B-4110-BEC5-2E28781E3993}" type="parTrans" cxnId="{50690103-BA57-416D-8676-456391723F58}">
      <dgm:prSet/>
      <dgm:spPr/>
      <dgm:t>
        <a:bodyPr/>
        <a:lstStyle/>
        <a:p>
          <a:endParaRPr lang="en-US"/>
        </a:p>
      </dgm:t>
    </dgm:pt>
    <dgm:pt modelId="{5FB10E57-72BF-489D-ACEF-D426CE2C2937}" type="sibTrans" cxnId="{50690103-BA57-416D-8676-456391723F58}">
      <dgm:prSet/>
      <dgm:spPr/>
      <dgm:t>
        <a:bodyPr/>
        <a:lstStyle/>
        <a:p>
          <a:endParaRPr lang="en-US"/>
        </a:p>
      </dgm:t>
    </dgm:pt>
    <dgm:pt modelId="{0D927B7C-E93C-4BD5-8361-3540D2B7AB55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en-US" sz="2000" noProof="0" dirty="0">
              <a:solidFill>
                <a:schemeClr val="tx1"/>
              </a:solidFill>
            </a:rPr>
            <a:t>It is important that the leader presents the voting method in detail. </a:t>
          </a:r>
        </a:p>
        <a:p>
          <a:pPr algn="just"/>
          <a:r>
            <a:rPr lang="en-US" sz="2000" noProof="0" dirty="0">
              <a:solidFill>
                <a:schemeClr val="tx1"/>
              </a:solidFill>
            </a:rPr>
            <a:t>All ideas must de allocated same amount of time and attention. </a:t>
          </a:r>
        </a:p>
        <a:p>
          <a:pPr algn="just"/>
          <a:r>
            <a:rPr lang="en-US" sz="2000" noProof="0" dirty="0">
              <a:solidFill>
                <a:schemeClr val="tx1"/>
              </a:solidFill>
            </a:rPr>
            <a:t>Members must be able to accept and work on</a:t>
          </a:r>
          <a:r>
            <a:rPr lang="sl-SI" sz="2000" noProof="0" dirty="0">
              <a:solidFill>
                <a:schemeClr val="tx1"/>
              </a:solidFill>
            </a:rPr>
            <a:t> </a:t>
          </a:r>
          <a:r>
            <a:rPr lang="sl-SI" sz="2000" noProof="0" dirty="0" err="1">
              <a:solidFill>
                <a:schemeClr val="tx1"/>
              </a:solidFill>
            </a:rPr>
            <a:t>the</a:t>
          </a:r>
          <a:r>
            <a:rPr lang="en-US" sz="2000" noProof="0" dirty="0">
              <a:solidFill>
                <a:schemeClr val="tx1"/>
              </a:solidFill>
            </a:rPr>
            <a:t> idea the</a:t>
          </a:r>
          <a:r>
            <a:rPr lang="sl-SI" sz="2000" noProof="0" dirty="0">
              <a:solidFill>
                <a:schemeClr val="tx1"/>
              </a:solidFill>
            </a:rPr>
            <a:t>y</a:t>
          </a:r>
          <a:r>
            <a:rPr lang="en-US" sz="2000" noProof="0" dirty="0">
              <a:solidFill>
                <a:schemeClr val="tx1"/>
              </a:solidFill>
            </a:rPr>
            <a:t> might disagree with. </a:t>
          </a:r>
        </a:p>
      </dgm:t>
    </dgm:pt>
    <dgm:pt modelId="{7CC2392C-D8DD-40A4-8E0F-DAB69D695AD6}" type="parTrans" cxnId="{6C322411-3819-4DBA-A903-5210424909C8}">
      <dgm:prSet/>
      <dgm:spPr/>
      <dgm:t>
        <a:bodyPr/>
        <a:lstStyle/>
        <a:p>
          <a:endParaRPr lang="en-US"/>
        </a:p>
      </dgm:t>
    </dgm:pt>
    <dgm:pt modelId="{A4E2E057-2829-4E69-9613-F597FFF5F05C}" type="sibTrans" cxnId="{6C322411-3819-4DBA-A903-5210424909C8}">
      <dgm:prSet/>
      <dgm:spPr/>
      <dgm:t>
        <a:bodyPr/>
        <a:lstStyle/>
        <a:p>
          <a:endParaRPr lang="en-US"/>
        </a:p>
      </dgm:t>
    </dgm:pt>
    <dgm:pt modelId="{D362F2AE-4DD6-480B-9116-7FD591367A74}" type="pres">
      <dgm:prSet presAssocID="{CB894F31-A657-4A9F-BB56-2102D9840870}" presName="Name0" presStyleCnt="0">
        <dgm:presLayoutVars>
          <dgm:dir/>
          <dgm:resizeHandles val="exact"/>
        </dgm:presLayoutVars>
      </dgm:prSet>
      <dgm:spPr/>
    </dgm:pt>
    <dgm:pt modelId="{2A596A50-B953-4FBF-938A-301BD6832B39}" type="pres">
      <dgm:prSet presAssocID="{AC562ADA-DE2C-4BEC-A954-C1602E7AC924}" presName="node" presStyleLbl="node1" presStyleIdx="0" presStyleCnt="2" custScaleX="144245" custLinFactNeighborX="-1537">
        <dgm:presLayoutVars>
          <dgm:bulletEnabled val="1"/>
        </dgm:presLayoutVars>
      </dgm:prSet>
      <dgm:spPr/>
    </dgm:pt>
    <dgm:pt modelId="{E762D126-C1EF-4B3B-906F-0E69FF0A5D68}" type="pres">
      <dgm:prSet presAssocID="{5FB10E57-72BF-489D-ACEF-D426CE2C2937}" presName="sibTrans" presStyleLbl="sibTrans2D1" presStyleIdx="0" presStyleCnt="1" custScaleX="166443" custScaleY="149579" custLinFactNeighborX="-1060" custLinFactNeighborY="-5039"/>
      <dgm:spPr/>
    </dgm:pt>
    <dgm:pt modelId="{5BACEA4E-8175-425A-96D7-D970C4FE99EA}" type="pres">
      <dgm:prSet presAssocID="{5FB10E57-72BF-489D-ACEF-D426CE2C2937}" presName="connectorText" presStyleLbl="sibTrans2D1" presStyleIdx="0" presStyleCnt="1"/>
      <dgm:spPr/>
    </dgm:pt>
    <dgm:pt modelId="{E0D1E51B-C038-492F-B182-0245B3939329}" type="pres">
      <dgm:prSet presAssocID="{0D927B7C-E93C-4BD5-8361-3540D2B7AB55}" presName="node" presStyleLbl="node1" presStyleIdx="1" presStyleCnt="2" custScaleX="151896" custLinFactNeighborX="-109">
        <dgm:presLayoutVars>
          <dgm:bulletEnabled val="1"/>
        </dgm:presLayoutVars>
      </dgm:prSet>
      <dgm:spPr/>
    </dgm:pt>
  </dgm:ptLst>
  <dgm:cxnLst>
    <dgm:cxn modelId="{50690103-BA57-416D-8676-456391723F58}" srcId="{CB894F31-A657-4A9F-BB56-2102D9840870}" destId="{AC562ADA-DE2C-4BEC-A954-C1602E7AC924}" srcOrd="0" destOrd="0" parTransId="{AC534DC8-3A9B-4110-BEC5-2E28781E3993}" sibTransId="{5FB10E57-72BF-489D-ACEF-D426CE2C2937}"/>
    <dgm:cxn modelId="{6C322411-3819-4DBA-A903-5210424909C8}" srcId="{CB894F31-A657-4A9F-BB56-2102D9840870}" destId="{0D927B7C-E93C-4BD5-8361-3540D2B7AB55}" srcOrd="1" destOrd="0" parTransId="{7CC2392C-D8DD-40A4-8E0F-DAB69D695AD6}" sibTransId="{A4E2E057-2829-4E69-9613-F597FFF5F05C}"/>
    <dgm:cxn modelId="{6BE6D41F-9E4D-4DBC-B16D-441DA7A751AA}" type="presOf" srcId="{0D927B7C-E93C-4BD5-8361-3540D2B7AB55}" destId="{E0D1E51B-C038-492F-B182-0245B3939329}" srcOrd="0" destOrd="0" presId="urn:microsoft.com/office/officeart/2005/8/layout/process1"/>
    <dgm:cxn modelId="{F317106F-1BC9-48F3-A1B1-AD3099594656}" type="presOf" srcId="{5FB10E57-72BF-489D-ACEF-D426CE2C2937}" destId="{5BACEA4E-8175-425A-96D7-D970C4FE99EA}" srcOrd="1" destOrd="0" presId="urn:microsoft.com/office/officeart/2005/8/layout/process1"/>
    <dgm:cxn modelId="{B476ACAF-8F98-4F8D-A34A-E84E63D7A35B}" type="presOf" srcId="{5FB10E57-72BF-489D-ACEF-D426CE2C2937}" destId="{E762D126-C1EF-4B3B-906F-0E69FF0A5D68}" srcOrd="0" destOrd="0" presId="urn:microsoft.com/office/officeart/2005/8/layout/process1"/>
    <dgm:cxn modelId="{E355AAC0-9EBD-4A33-B037-5CE09DB6B037}" type="presOf" srcId="{AC562ADA-DE2C-4BEC-A954-C1602E7AC924}" destId="{2A596A50-B953-4FBF-938A-301BD6832B39}" srcOrd="0" destOrd="0" presId="urn:microsoft.com/office/officeart/2005/8/layout/process1"/>
    <dgm:cxn modelId="{2ABF10CC-DFCE-4C15-973F-D133BB2F6EA4}" type="presOf" srcId="{CB894F31-A657-4A9F-BB56-2102D9840870}" destId="{D362F2AE-4DD6-480B-9116-7FD591367A74}" srcOrd="0" destOrd="0" presId="urn:microsoft.com/office/officeart/2005/8/layout/process1"/>
    <dgm:cxn modelId="{2AB15283-0FB6-4078-A8F9-BF98279CFE31}" type="presParOf" srcId="{D362F2AE-4DD6-480B-9116-7FD591367A74}" destId="{2A596A50-B953-4FBF-938A-301BD6832B39}" srcOrd="0" destOrd="0" presId="urn:microsoft.com/office/officeart/2005/8/layout/process1"/>
    <dgm:cxn modelId="{B566FE7C-DB34-4719-B315-8D50F9F77724}" type="presParOf" srcId="{D362F2AE-4DD6-480B-9116-7FD591367A74}" destId="{E762D126-C1EF-4B3B-906F-0E69FF0A5D68}" srcOrd="1" destOrd="0" presId="urn:microsoft.com/office/officeart/2005/8/layout/process1"/>
    <dgm:cxn modelId="{A9A80A93-CEA9-4110-A8E7-3A645AB6780D}" type="presParOf" srcId="{E762D126-C1EF-4B3B-906F-0E69FF0A5D68}" destId="{5BACEA4E-8175-425A-96D7-D970C4FE99EA}" srcOrd="0" destOrd="0" presId="urn:microsoft.com/office/officeart/2005/8/layout/process1"/>
    <dgm:cxn modelId="{212C6A87-3D89-4704-8EE9-139AE72AD221}" type="presParOf" srcId="{D362F2AE-4DD6-480B-9116-7FD591367A74}" destId="{E0D1E51B-C038-492F-B182-0245B3939329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B894F31-A657-4A9F-BB56-2102D984087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562ADA-DE2C-4BEC-A954-C1602E7AC924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en-US" sz="2000" noProof="0" dirty="0">
              <a:solidFill>
                <a:schemeClr val="tx1"/>
              </a:solidFill>
            </a:rPr>
            <a:t>Team has to be mature enough to discuss and debate without getting to emotional.  </a:t>
          </a:r>
        </a:p>
        <a:p>
          <a:pPr algn="just"/>
          <a:r>
            <a:rPr lang="en-US" sz="2000" noProof="0" dirty="0">
              <a:solidFill>
                <a:schemeClr val="tx1"/>
              </a:solidFill>
            </a:rPr>
            <a:t>If leader becomes a moderator, he is not no longer neutral, and this can cause frustrations. </a:t>
          </a:r>
        </a:p>
        <a:p>
          <a:pPr algn="just"/>
          <a:r>
            <a:rPr lang="en-US" sz="2000" noProof="0" dirty="0">
              <a:solidFill>
                <a:schemeClr val="tx1"/>
              </a:solidFill>
            </a:rPr>
            <a:t>Some team members may act as followers and align their opinions with others</a:t>
          </a:r>
          <a:r>
            <a:rPr lang="sl-SI" sz="2000" noProof="0" dirty="0">
              <a:solidFill>
                <a:schemeClr val="tx1"/>
              </a:solidFill>
            </a:rPr>
            <a:t>. </a:t>
          </a:r>
          <a:endParaRPr lang="en-US" sz="2000" noProof="0" dirty="0">
            <a:solidFill>
              <a:schemeClr val="tx1"/>
            </a:solidFill>
          </a:endParaRPr>
        </a:p>
      </dgm:t>
    </dgm:pt>
    <dgm:pt modelId="{AC534DC8-3A9B-4110-BEC5-2E28781E3993}" type="parTrans" cxnId="{50690103-BA57-416D-8676-456391723F58}">
      <dgm:prSet/>
      <dgm:spPr/>
      <dgm:t>
        <a:bodyPr/>
        <a:lstStyle/>
        <a:p>
          <a:endParaRPr lang="en-US"/>
        </a:p>
      </dgm:t>
    </dgm:pt>
    <dgm:pt modelId="{5FB10E57-72BF-489D-ACEF-D426CE2C2937}" type="sibTrans" cxnId="{50690103-BA57-416D-8676-456391723F58}">
      <dgm:prSet/>
      <dgm:spPr/>
      <dgm:t>
        <a:bodyPr/>
        <a:lstStyle/>
        <a:p>
          <a:endParaRPr lang="en-US"/>
        </a:p>
      </dgm:t>
    </dgm:pt>
    <dgm:pt modelId="{0D927B7C-E93C-4BD5-8361-3540D2B7AB55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en-US" sz="2000" noProof="0" dirty="0">
              <a:solidFill>
                <a:schemeClr val="tx1"/>
              </a:solidFill>
            </a:rPr>
            <a:t>External or  professional moderator is recommended especially if topic is sensitive.</a:t>
          </a:r>
        </a:p>
        <a:p>
          <a:pPr algn="just"/>
          <a:r>
            <a:rPr lang="en-US" sz="2000" noProof="0" dirty="0">
              <a:solidFill>
                <a:schemeClr val="tx1"/>
              </a:solidFill>
            </a:rPr>
            <a:t>All must support the decision; the leader must assure it always remains supported.  </a:t>
          </a:r>
        </a:p>
        <a:p>
          <a:pPr algn="just"/>
          <a:r>
            <a:rPr lang="en-US" sz="2000" noProof="0" dirty="0">
              <a:solidFill>
                <a:schemeClr val="tx1"/>
              </a:solidFill>
            </a:rPr>
            <a:t>Time has to be allocated for everyone to share their views. </a:t>
          </a:r>
        </a:p>
        <a:p>
          <a:pPr algn="just"/>
          <a:r>
            <a:rPr lang="en-US" sz="2000" noProof="0" dirty="0">
              <a:solidFill>
                <a:schemeClr val="tx1"/>
              </a:solidFill>
            </a:rPr>
            <a:t>Discussions must remain respectful and constructive. </a:t>
          </a:r>
        </a:p>
      </dgm:t>
    </dgm:pt>
    <dgm:pt modelId="{7CC2392C-D8DD-40A4-8E0F-DAB69D695AD6}" type="parTrans" cxnId="{6C322411-3819-4DBA-A903-5210424909C8}">
      <dgm:prSet/>
      <dgm:spPr/>
      <dgm:t>
        <a:bodyPr/>
        <a:lstStyle/>
        <a:p>
          <a:endParaRPr lang="en-US"/>
        </a:p>
      </dgm:t>
    </dgm:pt>
    <dgm:pt modelId="{A4E2E057-2829-4E69-9613-F597FFF5F05C}" type="sibTrans" cxnId="{6C322411-3819-4DBA-A903-5210424909C8}">
      <dgm:prSet/>
      <dgm:spPr/>
      <dgm:t>
        <a:bodyPr/>
        <a:lstStyle/>
        <a:p>
          <a:endParaRPr lang="en-US"/>
        </a:p>
      </dgm:t>
    </dgm:pt>
    <dgm:pt modelId="{D362F2AE-4DD6-480B-9116-7FD591367A74}" type="pres">
      <dgm:prSet presAssocID="{CB894F31-A657-4A9F-BB56-2102D9840870}" presName="Name0" presStyleCnt="0">
        <dgm:presLayoutVars>
          <dgm:dir/>
          <dgm:resizeHandles val="exact"/>
        </dgm:presLayoutVars>
      </dgm:prSet>
      <dgm:spPr/>
    </dgm:pt>
    <dgm:pt modelId="{2A596A50-B953-4FBF-938A-301BD6832B39}" type="pres">
      <dgm:prSet presAssocID="{AC562ADA-DE2C-4BEC-A954-C1602E7AC924}" presName="node" presStyleLbl="node1" presStyleIdx="0" presStyleCnt="2" custScaleX="214267" custLinFactNeighborX="-1537" custLinFactNeighborY="-1779">
        <dgm:presLayoutVars>
          <dgm:bulletEnabled val="1"/>
        </dgm:presLayoutVars>
      </dgm:prSet>
      <dgm:spPr/>
    </dgm:pt>
    <dgm:pt modelId="{E762D126-C1EF-4B3B-906F-0E69FF0A5D68}" type="pres">
      <dgm:prSet presAssocID="{5FB10E57-72BF-489D-ACEF-D426CE2C2937}" presName="sibTrans" presStyleLbl="sibTrans2D1" presStyleIdx="0" presStyleCnt="1" custScaleX="139562" custScaleY="98020" custLinFactNeighborX="-669" custLinFactNeighborY="-2002"/>
      <dgm:spPr/>
    </dgm:pt>
    <dgm:pt modelId="{5BACEA4E-8175-425A-96D7-D970C4FE99EA}" type="pres">
      <dgm:prSet presAssocID="{5FB10E57-72BF-489D-ACEF-D426CE2C2937}" presName="connectorText" presStyleLbl="sibTrans2D1" presStyleIdx="0" presStyleCnt="1"/>
      <dgm:spPr/>
    </dgm:pt>
    <dgm:pt modelId="{E0D1E51B-C038-492F-B182-0245B3939329}" type="pres">
      <dgm:prSet presAssocID="{0D927B7C-E93C-4BD5-8361-3540D2B7AB55}" presName="node" presStyleLbl="node1" presStyleIdx="1" presStyleCnt="2" custScaleX="215469" custLinFactNeighborX="446" custLinFactNeighborY="-1779">
        <dgm:presLayoutVars>
          <dgm:bulletEnabled val="1"/>
        </dgm:presLayoutVars>
      </dgm:prSet>
      <dgm:spPr/>
    </dgm:pt>
  </dgm:ptLst>
  <dgm:cxnLst>
    <dgm:cxn modelId="{50690103-BA57-416D-8676-456391723F58}" srcId="{CB894F31-A657-4A9F-BB56-2102D9840870}" destId="{AC562ADA-DE2C-4BEC-A954-C1602E7AC924}" srcOrd="0" destOrd="0" parTransId="{AC534DC8-3A9B-4110-BEC5-2E28781E3993}" sibTransId="{5FB10E57-72BF-489D-ACEF-D426CE2C2937}"/>
    <dgm:cxn modelId="{6C322411-3819-4DBA-A903-5210424909C8}" srcId="{CB894F31-A657-4A9F-BB56-2102D9840870}" destId="{0D927B7C-E93C-4BD5-8361-3540D2B7AB55}" srcOrd="1" destOrd="0" parTransId="{7CC2392C-D8DD-40A4-8E0F-DAB69D695AD6}" sibTransId="{A4E2E057-2829-4E69-9613-F597FFF5F05C}"/>
    <dgm:cxn modelId="{6BE6D41F-9E4D-4DBC-B16D-441DA7A751AA}" type="presOf" srcId="{0D927B7C-E93C-4BD5-8361-3540D2B7AB55}" destId="{E0D1E51B-C038-492F-B182-0245B3939329}" srcOrd="0" destOrd="0" presId="urn:microsoft.com/office/officeart/2005/8/layout/process1"/>
    <dgm:cxn modelId="{F317106F-1BC9-48F3-A1B1-AD3099594656}" type="presOf" srcId="{5FB10E57-72BF-489D-ACEF-D426CE2C2937}" destId="{5BACEA4E-8175-425A-96D7-D970C4FE99EA}" srcOrd="1" destOrd="0" presId="urn:microsoft.com/office/officeart/2005/8/layout/process1"/>
    <dgm:cxn modelId="{B476ACAF-8F98-4F8D-A34A-E84E63D7A35B}" type="presOf" srcId="{5FB10E57-72BF-489D-ACEF-D426CE2C2937}" destId="{E762D126-C1EF-4B3B-906F-0E69FF0A5D68}" srcOrd="0" destOrd="0" presId="urn:microsoft.com/office/officeart/2005/8/layout/process1"/>
    <dgm:cxn modelId="{E355AAC0-9EBD-4A33-B037-5CE09DB6B037}" type="presOf" srcId="{AC562ADA-DE2C-4BEC-A954-C1602E7AC924}" destId="{2A596A50-B953-4FBF-938A-301BD6832B39}" srcOrd="0" destOrd="0" presId="urn:microsoft.com/office/officeart/2005/8/layout/process1"/>
    <dgm:cxn modelId="{2ABF10CC-DFCE-4C15-973F-D133BB2F6EA4}" type="presOf" srcId="{CB894F31-A657-4A9F-BB56-2102D9840870}" destId="{D362F2AE-4DD6-480B-9116-7FD591367A74}" srcOrd="0" destOrd="0" presId="urn:microsoft.com/office/officeart/2005/8/layout/process1"/>
    <dgm:cxn modelId="{2AB15283-0FB6-4078-A8F9-BF98279CFE31}" type="presParOf" srcId="{D362F2AE-4DD6-480B-9116-7FD591367A74}" destId="{2A596A50-B953-4FBF-938A-301BD6832B39}" srcOrd="0" destOrd="0" presId="urn:microsoft.com/office/officeart/2005/8/layout/process1"/>
    <dgm:cxn modelId="{B566FE7C-DB34-4719-B315-8D50F9F77724}" type="presParOf" srcId="{D362F2AE-4DD6-480B-9116-7FD591367A74}" destId="{E762D126-C1EF-4B3B-906F-0E69FF0A5D68}" srcOrd="1" destOrd="0" presId="urn:microsoft.com/office/officeart/2005/8/layout/process1"/>
    <dgm:cxn modelId="{A9A80A93-CEA9-4110-A8E7-3A645AB6780D}" type="presParOf" srcId="{E762D126-C1EF-4B3B-906F-0E69FF0A5D68}" destId="{5BACEA4E-8175-425A-96D7-D970C4FE99EA}" srcOrd="0" destOrd="0" presId="urn:microsoft.com/office/officeart/2005/8/layout/process1"/>
    <dgm:cxn modelId="{212C6A87-3D89-4704-8EE9-139AE72AD221}" type="presParOf" srcId="{D362F2AE-4DD6-480B-9116-7FD591367A74}" destId="{E0D1E51B-C038-492F-B182-0245B3939329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09C4CE-99F9-495A-A567-84B83DD0C562}">
      <dsp:nvSpPr>
        <dsp:cNvPr id="0" name=""/>
        <dsp:cNvSpPr/>
      </dsp:nvSpPr>
      <dsp:spPr>
        <a:xfrm>
          <a:off x="2462" y="0"/>
          <a:ext cx="1477327" cy="1671413"/>
        </a:xfrm>
        <a:prstGeom prst="upArrow">
          <a:avLst/>
        </a:prstGeom>
        <a:solidFill>
          <a:schemeClr val="accent6"/>
        </a:solidFill>
        <a:ln w="12700" cap="flat" cmpd="sng" algn="ctr">
          <a:solidFill>
            <a:schemeClr val="accent6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</dsp:sp>
    <dsp:sp modelId="{C6735F01-E8CF-47CA-BEB2-449AB98CF783}">
      <dsp:nvSpPr>
        <dsp:cNvPr id="0" name=""/>
        <dsp:cNvSpPr/>
      </dsp:nvSpPr>
      <dsp:spPr>
        <a:xfrm>
          <a:off x="1524109" y="0"/>
          <a:ext cx="2506980" cy="16714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0" rIns="128016" bIns="128016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noProof="0" dirty="0"/>
            <a:t>STRUCTURE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noProof="0" dirty="0"/>
            <a:t>Prefer to have a plan, like to have decisions made quickly, values experts, practical</a:t>
          </a:r>
        </a:p>
      </dsp:txBody>
      <dsp:txXfrm>
        <a:off x="1524109" y="0"/>
        <a:ext cx="2506980" cy="1671413"/>
      </dsp:txXfrm>
    </dsp:sp>
    <dsp:sp modelId="{590AEC11-2826-4331-83BB-0A6DD73045E5}">
      <dsp:nvSpPr>
        <dsp:cNvPr id="0" name=""/>
        <dsp:cNvSpPr/>
      </dsp:nvSpPr>
      <dsp:spPr>
        <a:xfrm>
          <a:off x="445660" y="1810697"/>
          <a:ext cx="1477327" cy="1671413"/>
        </a:xfrm>
        <a:prstGeom prst="downArrow">
          <a:avLst/>
        </a:prstGeom>
        <a:solidFill>
          <a:schemeClr val="accent3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</dsp:sp>
    <dsp:sp modelId="{6F604AA6-F4FD-40EB-A964-3AEC86AE26DC}">
      <dsp:nvSpPr>
        <dsp:cNvPr id="0" name=""/>
        <dsp:cNvSpPr/>
      </dsp:nvSpPr>
      <dsp:spPr>
        <a:xfrm>
          <a:off x="1967308" y="1810697"/>
          <a:ext cx="2506980" cy="16714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0" rIns="128016" bIns="128016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noProof="0" dirty="0"/>
            <a:t>AMBIGUITY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noProof="0" dirty="0"/>
            <a:t>Prefer to keep options open, comfortable with uncertainty, willing to take risks, creative</a:t>
          </a:r>
        </a:p>
      </dsp:txBody>
      <dsp:txXfrm>
        <a:off x="1967308" y="1810697"/>
        <a:ext cx="2506980" cy="16714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09C4CE-99F9-495A-A567-84B83DD0C562}">
      <dsp:nvSpPr>
        <dsp:cNvPr id="0" name=""/>
        <dsp:cNvSpPr/>
      </dsp:nvSpPr>
      <dsp:spPr>
        <a:xfrm>
          <a:off x="32540" y="0"/>
          <a:ext cx="1578360" cy="1853473"/>
        </a:xfrm>
        <a:prstGeom prst="upArrow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</dsp:sp>
    <dsp:sp modelId="{C6735F01-E8CF-47CA-BEB2-449AB98CF783}">
      <dsp:nvSpPr>
        <dsp:cNvPr id="0" name=""/>
        <dsp:cNvSpPr/>
      </dsp:nvSpPr>
      <dsp:spPr>
        <a:xfrm>
          <a:off x="1658260" y="0"/>
          <a:ext cx="2678430" cy="1853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0" rIns="135128" bIns="135128" numCol="1" spcCol="1270" anchor="ctr" anchorCtr="0">
          <a:noAutofit/>
        </a:bodyPr>
        <a:lstStyle/>
        <a:p>
          <a:pPr marL="0" lvl="0" indent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noProof="0" dirty="0"/>
            <a:t>TASK/TECHNICAL</a:t>
          </a:r>
        </a:p>
        <a:p>
          <a:pPr marL="0" lvl="0" indent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noProof="0" dirty="0"/>
            <a:t>Prioritize data and knowledge, wants best decision to be made even if others don‘t agree</a:t>
          </a:r>
        </a:p>
      </dsp:txBody>
      <dsp:txXfrm>
        <a:off x="1658260" y="0"/>
        <a:ext cx="2678430" cy="1853473"/>
      </dsp:txXfrm>
    </dsp:sp>
    <dsp:sp modelId="{590AEC11-2826-4331-83BB-0A6DD73045E5}">
      <dsp:nvSpPr>
        <dsp:cNvPr id="0" name=""/>
        <dsp:cNvSpPr/>
      </dsp:nvSpPr>
      <dsp:spPr>
        <a:xfrm>
          <a:off x="506048" y="2007930"/>
          <a:ext cx="1578360" cy="1853473"/>
        </a:xfrm>
        <a:prstGeom prst="downArrow">
          <a:avLst/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</dsp:sp>
    <dsp:sp modelId="{6F604AA6-F4FD-40EB-A964-3AEC86AE26DC}">
      <dsp:nvSpPr>
        <dsp:cNvPr id="0" name=""/>
        <dsp:cNvSpPr/>
      </dsp:nvSpPr>
      <dsp:spPr>
        <a:xfrm>
          <a:off x="2104481" y="2007930"/>
          <a:ext cx="2678430" cy="1853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0" rIns="135128" bIns="135128" numCol="1" spcCol="1270" anchor="ctr" anchorCtr="0">
          <a:noAutofit/>
        </a:bodyPr>
        <a:lstStyle/>
        <a:p>
          <a:pPr marL="0" lvl="0" indent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noProof="0" dirty="0"/>
            <a:t>PEOPLE /SOCIAL</a:t>
          </a:r>
        </a:p>
        <a:p>
          <a:pPr marL="0" lvl="0" indent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noProof="0" dirty="0"/>
            <a:t>Prioritizes people, seek approval and validation, considers how decisions impact others</a:t>
          </a:r>
        </a:p>
      </dsp:txBody>
      <dsp:txXfrm>
        <a:off x="2104481" y="2007930"/>
        <a:ext cx="2678430" cy="18534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C9247F-8CD0-468B-8B43-7CC83B61F9EF}">
      <dsp:nvSpPr>
        <dsp:cNvPr id="0" name=""/>
        <dsp:cNvSpPr/>
      </dsp:nvSpPr>
      <dsp:spPr>
        <a:xfrm>
          <a:off x="0" y="0"/>
          <a:ext cx="3064630" cy="2537051"/>
        </a:xfrm>
        <a:prstGeom prst="ellipse">
          <a:avLst/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If you start using direct decisions to make complex jobs simple, you need to change your approach.</a:t>
          </a:r>
          <a:endParaRPr lang="sl-SI" sz="2400" kern="1200" dirty="0"/>
        </a:p>
      </dsp:txBody>
      <dsp:txXfrm>
        <a:off x="448805" y="371543"/>
        <a:ext cx="2167020" cy="179396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06F562-1803-4407-AFF9-33C8C4F9417A}">
      <dsp:nvSpPr>
        <dsp:cNvPr id="0" name=""/>
        <dsp:cNvSpPr/>
      </dsp:nvSpPr>
      <dsp:spPr>
        <a:xfrm>
          <a:off x="0" y="277721"/>
          <a:ext cx="5696214" cy="2278485"/>
        </a:xfrm>
        <a:prstGeom prst="leftRightRibbon">
          <a:avLst/>
        </a:prstGeom>
        <a:solidFill>
          <a:schemeClr val="accent5"/>
        </a:solidFill>
        <a:ln w="12700" cap="flat" cmpd="sng" algn="ctr">
          <a:solidFill>
            <a:schemeClr val="accent5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</dsp:sp>
    <dsp:sp modelId="{D0E85B99-4D6B-49B9-9499-FDCAE0FD3CB4}">
      <dsp:nvSpPr>
        <dsp:cNvPr id="0" name=""/>
        <dsp:cNvSpPr/>
      </dsp:nvSpPr>
      <dsp:spPr>
        <a:xfrm>
          <a:off x="683545" y="676456"/>
          <a:ext cx="1879750" cy="111645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2456" rIns="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600" kern="1200" dirty="0"/>
            <a:t>Leader-</a:t>
          </a:r>
          <a:r>
            <a:rPr lang="sl-SI" sz="2600" kern="1200" dirty="0" err="1"/>
            <a:t>driven</a:t>
          </a:r>
          <a:r>
            <a:rPr lang="sl-SI" sz="2600" kern="1200" dirty="0"/>
            <a:t> </a:t>
          </a:r>
          <a:r>
            <a:rPr lang="sl-SI" sz="2600" kern="1200" dirty="0" err="1"/>
            <a:t>decision</a:t>
          </a:r>
          <a:endParaRPr lang="en-GB" sz="2600" kern="1200" dirty="0"/>
        </a:p>
      </dsp:txBody>
      <dsp:txXfrm>
        <a:off x="683545" y="676456"/>
        <a:ext cx="1879750" cy="1116457"/>
      </dsp:txXfrm>
    </dsp:sp>
    <dsp:sp modelId="{FEC51AFF-03C4-49FE-973D-2539C13132AB}">
      <dsp:nvSpPr>
        <dsp:cNvPr id="0" name=""/>
        <dsp:cNvSpPr/>
      </dsp:nvSpPr>
      <dsp:spPr>
        <a:xfrm>
          <a:off x="2848107" y="1041014"/>
          <a:ext cx="2221523" cy="111645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2456" rIns="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600" kern="1200" dirty="0" err="1"/>
            <a:t>Employee-driven</a:t>
          </a:r>
          <a:r>
            <a:rPr lang="sl-SI" sz="2600" kern="1200" dirty="0"/>
            <a:t> </a:t>
          </a:r>
          <a:r>
            <a:rPr lang="sl-SI" sz="2600" kern="1200" dirty="0" err="1"/>
            <a:t>decision</a:t>
          </a:r>
          <a:endParaRPr lang="en-GB" sz="2600" kern="1200" dirty="0"/>
        </a:p>
      </dsp:txBody>
      <dsp:txXfrm>
        <a:off x="2848107" y="1041014"/>
        <a:ext cx="2221523" cy="111645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596A50-B953-4FBF-938A-301BD6832B39}">
      <dsp:nvSpPr>
        <dsp:cNvPr id="0" name=""/>
        <dsp:cNvSpPr/>
      </dsp:nvSpPr>
      <dsp:spPr>
        <a:xfrm>
          <a:off x="0" y="0"/>
          <a:ext cx="4616909" cy="1834158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noProof="0" dirty="0">
              <a:solidFill>
                <a:schemeClr val="tx1"/>
              </a:solidFill>
            </a:rPr>
            <a:t>The exclusive use of this approach by the leader does not support the team development.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noProof="0" dirty="0">
              <a:solidFill>
                <a:schemeClr val="tx1"/>
              </a:solidFill>
            </a:rPr>
            <a:t>Probability of having team members not committing or supporting the decision is high.</a:t>
          </a:r>
        </a:p>
      </dsp:txBody>
      <dsp:txXfrm>
        <a:off x="53721" y="53721"/>
        <a:ext cx="4509467" cy="1726716"/>
      </dsp:txXfrm>
    </dsp:sp>
    <dsp:sp modelId="{E762D126-C1EF-4B3B-906F-0E69FF0A5D68}">
      <dsp:nvSpPr>
        <dsp:cNvPr id="0" name=""/>
        <dsp:cNvSpPr/>
      </dsp:nvSpPr>
      <dsp:spPr>
        <a:xfrm>
          <a:off x="4704827" y="283413"/>
          <a:ext cx="1135401" cy="11873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/>
        </a:p>
      </dsp:txBody>
      <dsp:txXfrm>
        <a:off x="4704827" y="520880"/>
        <a:ext cx="794781" cy="712399"/>
      </dsp:txXfrm>
    </dsp:sp>
    <dsp:sp modelId="{E0D1E51B-C038-492F-B182-0245B3939329}">
      <dsp:nvSpPr>
        <dsp:cNvPr id="0" name=""/>
        <dsp:cNvSpPr/>
      </dsp:nvSpPr>
      <dsp:spPr>
        <a:xfrm>
          <a:off x="5903996" y="0"/>
          <a:ext cx="4861797" cy="1834158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noProof="0" dirty="0">
              <a:solidFill>
                <a:schemeClr val="tx1"/>
              </a:solidFill>
            </a:rPr>
            <a:t>The leader should </a:t>
          </a:r>
          <a:r>
            <a:rPr lang="en-US" sz="2000" b="0" i="0" kern="1200" noProof="0" dirty="0">
              <a:solidFill>
                <a:schemeClr val="tx1"/>
              </a:solidFill>
            </a:rPr>
            <a:t>hold a debrief session with the team, if possible.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noProof="0" dirty="0">
              <a:solidFill>
                <a:schemeClr val="tx1"/>
              </a:solidFill>
            </a:rPr>
            <a:t>Leader can “test” it with his trusted partners (manager, peers, HR…) to see their reactions and help preparing answers to possible objections.</a:t>
          </a:r>
          <a:endParaRPr lang="en-US" sz="2000" kern="1200" noProof="0" dirty="0">
            <a:solidFill>
              <a:schemeClr val="tx1"/>
            </a:solidFill>
          </a:endParaRPr>
        </a:p>
      </dsp:txBody>
      <dsp:txXfrm>
        <a:off x="5957717" y="53721"/>
        <a:ext cx="4754355" cy="172671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596A50-B953-4FBF-938A-301BD6832B39}">
      <dsp:nvSpPr>
        <dsp:cNvPr id="0" name=""/>
        <dsp:cNvSpPr/>
      </dsp:nvSpPr>
      <dsp:spPr>
        <a:xfrm>
          <a:off x="0" y="0"/>
          <a:ext cx="4616909" cy="1834158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noProof="0" dirty="0">
              <a:solidFill>
                <a:schemeClr val="tx1"/>
              </a:solidFill>
            </a:rPr>
            <a:t>It can lead to long debates.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noProof="0" dirty="0">
              <a:solidFill>
                <a:schemeClr val="tx1"/>
              </a:solidFill>
            </a:rPr>
            <a:t>Quality of inputs may be low if objective and frame are not set clearly.</a:t>
          </a:r>
          <a:endParaRPr lang="en-US" sz="2000" kern="1200" noProof="0" dirty="0">
            <a:solidFill>
              <a:schemeClr val="tx1"/>
            </a:solidFill>
          </a:endParaRP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noProof="0" dirty="0">
              <a:solidFill>
                <a:schemeClr val="tx1"/>
              </a:solidFill>
            </a:rPr>
            <a:t>Team members must be in a position to bring quality inputs. </a:t>
          </a:r>
          <a:endParaRPr lang="en-US" sz="2000" kern="1200" noProof="0" dirty="0">
            <a:solidFill>
              <a:schemeClr val="tx1"/>
            </a:solidFill>
          </a:endParaRPr>
        </a:p>
      </dsp:txBody>
      <dsp:txXfrm>
        <a:off x="53721" y="53721"/>
        <a:ext cx="4509467" cy="1726716"/>
      </dsp:txXfrm>
    </dsp:sp>
    <dsp:sp modelId="{E762D126-C1EF-4B3B-906F-0E69FF0A5D68}">
      <dsp:nvSpPr>
        <dsp:cNvPr id="0" name=""/>
        <dsp:cNvSpPr/>
      </dsp:nvSpPr>
      <dsp:spPr>
        <a:xfrm>
          <a:off x="4704827" y="283413"/>
          <a:ext cx="1135401" cy="11873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/>
        </a:p>
      </dsp:txBody>
      <dsp:txXfrm>
        <a:off x="4704827" y="520880"/>
        <a:ext cx="794781" cy="712399"/>
      </dsp:txXfrm>
    </dsp:sp>
    <dsp:sp modelId="{E0D1E51B-C038-492F-B182-0245B3939329}">
      <dsp:nvSpPr>
        <dsp:cNvPr id="0" name=""/>
        <dsp:cNvSpPr/>
      </dsp:nvSpPr>
      <dsp:spPr>
        <a:xfrm>
          <a:off x="5903996" y="0"/>
          <a:ext cx="4861797" cy="1834158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noProof="0" dirty="0">
              <a:solidFill>
                <a:schemeClr val="tx1"/>
              </a:solidFill>
            </a:rPr>
            <a:t>The leader should </a:t>
          </a:r>
          <a:r>
            <a:rPr lang="en-US" sz="2000" b="0" i="0" kern="1200" noProof="0" dirty="0">
              <a:solidFill>
                <a:schemeClr val="tx1"/>
              </a:solidFill>
            </a:rPr>
            <a:t>make </a:t>
          </a:r>
          <a:r>
            <a:rPr lang="sl-SI" sz="2000" b="0" i="0" kern="1200" noProof="0" dirty="0">
              <a:solidFill>
                <a:schemeClr val="tx1"/>
              </a:solidFill>
            </a:rPr>
            <a:t>it </a:t>
          </a:r>
          <a:r>
            <a:rPr lang="en-US" sz="2000" b="0" i="0" kern="1200" noProof="0" dirty="0">
              <a:solidFill>
                <a:schemeClr val="tx1"/>
              </a:solidFill>
            </a:rPr>
            <a:t>clear that he is the owner of the final decision based on the various individual inputs.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noProof="0" dirty="0">
              <a:solidFill>
                <a:schemeClr val="tx1"/>
              </a:solidFill>
            </a:rPr>
            <a:t>It has to be made clear how each input has helped to model the decision.</a:t>
          </a:r>
          <a:endParaRPr lang="en-US" sz="2000" kern="1200" noProof="0" dirty="0">
            <a:solidFill>
              <a:schemeClr val="tx1"/>
            </a:solidFill>
          </a:endParaRPr>
        </a:p>
      </dsp:txBody>
      <dsp:txXfrm>
        <a:off x="5957717" y="53721"/>
        <a:ext cx="4754355" cy="172671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596A50-B953-4FBF-938A-301BD6832B39}">
      <dsp:nvSpPr>
        <dsp:cNvPr id="0" name=""/>
        <dsp:cNvSpPr/>
      </dsp:nvSpPr>
      <dsp:spPr>
        <a:xfrm>
          <a:off x="0" y="0"/>
          <a:ext cx="4616909" cy="1834158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noProof="0" dirty="0">
              <a:solidFill>
                <a:schemeClr val="tx1"/>
              </a:solidFill>
            </a:rPr>
            <a:t>For the approach to work, team has to be big enough and have enough experience. 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noProof="0" dirty="0">
              <a:solidFill>
                <a:schemeClr val="tx1"/>
              </a:solidFill>
            </a:rPr>
            <a:t>Leader has to be comfortable with the fact that his idea might not be picked.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noProof="0" dirty="0">
              <a:solidFill>
                <a:schemeClr val="tx1"/>
              </a:solidFill>
            </a:rPr>
            <a:t>Voting parameters have to be clear. </a:t>
          </a:r>
        </a:p>
      </dsp:txBody>
      <dsp:txXfrm>
        <a:off x="53721" y="53721"/>
        <a:ext cx="4509467" cy="1726716"/>
      </dsp:txXfrm>
    </dsp:sp>
    <dsp:sp modelId="{E762D126-C1EF-4B3B-906F-0E69FF0A5D68}">
      <dsp:nvSpPr>
        <dsp:cNvPr id="0" name=""/>
        <dsp:cNvSpPr/>
      </dsp:nvSpPr>
      <dsp:spPr>
        <a:xfrm>
          <a:off x="4704827" y="283413"/>
          <a:ext cx="1135401" cy="11873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/>
        </a:p>
      </dsp:txBody>
      <dsp:txXfrm>
        <a:off x="4704827" y="520880"/>
        <a:ext cx="794781" cy="712399"/>
      </dsp:txXfrm>
    </dsp:sp>
    <dsp:sp modelId="{E0D1E51B-C038-492F-B182-0245B3939329}">
      <dsp:nvSpPr>
        <dsp:cNvPr id="0" name=""/>
        <dsp:cNvSpPr/>
      </dsp:nvSpPr>
      <dsp:spPr>
        <a:xfrm>
          <a:off x="5903996" y="0"/>
          <a:ext cx="4861797" cy="1834158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noProof="0" dirty="0">
              <a:solidFill>
                <a:schemeClr val="tx1"/>
              </a:solidFill>
            </a:rPr>
            <a:t>It is important that the leader presents the voting method in detail. 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noProof="0" dirty="0">
              <a:solidFill>
                <a:schemeClr val="tx1"/>
              </a:solidFill>
            </a:rPr>
            <a:t>All ideas must de allocated same amount of time and attention. 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noProof="0" dirty="0">
              <a:solidFill>
                <a:schemeClr val="tx1"/>
              </a:solidFill>
            </a:rPr>
            <a:t>Members must be able to accept and work on</a:t>
          </a:r>
          <a:r>
            <a:rPr lang="sl-SI" sz="2000" kern="1200" noProof="0" dirty="0">
              <a:solidFill>
                <a:schemeClr val="tx1"/>
              </a:solidFill>
            </a:rPr>
            <a:t> </a:t>
          </a:r>
          <a:r>
            <a:rPr lang="sl-SI" sz="2000" kern="1200" noProof="0" dirty="0" err="1">
              <a:solidFill>
                <a:schemeClr val="tx1"/>
              </a:solidFill>
            </a:rPr>
            <a:t>the</a:t>
          </a:r>
          <a:r>
            <a:rPr lang="en-US" sz="2000" kern="1200" noProof="0" dirty="0">
              <a:solidFill>
                <a:schemeClr val="tx1"/>
              </a:solidFill>
            </a:rPr>
            <a:t> idea the</a:t>
          </a:r>
          <a:r>
            <a:rPr lang="sl-SI" sz="2000" kern="1200" noProof="0" dirty="0">
              <a:solidFill>
                <a:schemeClr val="tx1"/>
              </a:solidFill>
            </a:rPr>
            <a:t>y</a:t>
          </a:r>
          <a:r>
            <a:rPr lang="en-US" sz="2000" kern="1200" noProof="0" dirty="0">
              <a:solidFill>
                <a:schemeClr val="tx1"/>
              </a:solidFill>
            </a:rPr>
            <a:t> might disagree with. </a:t>
          </a:r>
        </a:p>
      </dsp:txBody>
      <dsp:txXfrm>
        <a:off x="5957717" y="53721"/>
        <a:ext cx="4754355" cy="172671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596A50-B953-4FBF-938A-301BD6832B39}">
      <dsp:nvSpPr>
        <dsp:cNvPr id="0" name=""/>
        <dsp:cNvSpPr/>
      </dsp:nvSpPr>
      <dsp:spPr>
        <a:xfrm>
          <a:off x="1232" y="0"/>
          <a:ext cx="4950118" cy="2655629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noProof="0" dirty="0">
              <a:solidFill>
                <a:schemeClr val="tx1"/>
              </a:solidFill>
            </a:rPr>
            <a:t>Team has to be mature enough to discuss and debate without getting to emotional.  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noProof="0" dirty="0">
              <a:solidFill>
                <a:schemeClr val="tx1"/>
              </a:solidFill>
            </a:rPr>
            <a:t>If leader becomes a moderator, he is not no longer neutral, and this can cause frustrations. 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noProof="0" dirty="0">
              <a:solidFill>
                <a:schemeClr val="tx1"/>
              </a:solidFill>
            </a:rPr>
            <a:t>Some team members may act as followers and align their opinions with others</a:t>
          </a:r>
          <a:r>
            <a:rPr lang="sl-SI" sz="2000" kern="1200" noProof="0" dirty="0">
              <a:solidFill>
                <a:schemeClr val="tx1"/>
              </a:solidFill>
            </a:rPr>
            <a:t>. </a:t>
          </a:r>
          <a:endParaRPr lang="en-US" sz="2000" kern="1200" noProof="0" dirty="0">
            <a:solidFill>
              <a:schemeClr val="tx1"/>
            </a:solidFill>
          </a:endParaRPr>
        </a:p>
      </dsp:txBody>
      <dsp:txXfrm>
        <a:off x="79013" y="77781"/>
        <a:ext cx="4794556" cy="2500067"/>
      </dsp:txXfrm>
    </dsp:sp>
    <dsp:sp modelId="{E762D126-C1EF-4B3B-906F-0E69FF0A5D68}">
      <dsp:nvSpPr>
        <dsp:cNvPr id="0" name=""/>
        <dsp:cNvSpPr/>
      </dsp:nvSpPr>
      <dsp:spPr>
        <a:xfrm>
          <a:off x="5084077" y="1035544"/>
          <a:ext cx="693251" cy="5615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5084077" y="1147864"/>
        <a:ext cx="524771" cy="336959"/>
      </dsp:txXfrm>
    </dsp:sp>
    <dsp:sp modelId="{E0D1E51B-C038-492F-B182-0245B3939329}">
      <dsp:nvSpPr>
        <dsp:cNvPr id="0" name=""/>
        <dsp:cNvSpPr/>
      </dsp:nvSpPr>
      <dsp:spPr>
        <a:xfrm>
          <a:off x="5888584" y="0"/>
          <a:ext cx="4977887" cy="2655629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noProof="0" dirty="0">
              <a:solidFill>
                <a:schemeClr val="tx1"/>
              </a:solidFill>
            </a:rPr>
            <a:t>External or  professional moderator is recommended especially if topic is sensitive.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noProof="0" dirty="0">
              <a:solidFill>
                <a:schemeClr val="tx1"/>
              </a:solidFill>
            </a:rPr>
            <a:t>All must support the decision; the leader must assure it always remains supported.  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noProof="0" dirty="0">
              <a:solidFill>
                <a:schemeClr val="tx1"/>
              </a:solidFill>
            </a:rPr>
            <a:t>Time has to be allocated for everyone to share their views. 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noProof="0" dirty="0">
              <a:solidFill>
                <a:schemeClr val="tx1"/>
              </a:solidFill>
            </a:rPr>
            <a:t>Discussions must remain respectful and constructive. </a:t>
          </a:r>
        </a:p>
      </dsp:txBody>
      <dsp:txXfrm>
        <a:off x="5966365" y="77781"/>
        <a:ext cx="4822325" cy="25000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4B19-7B42-4534-A777-F690D4532EFB}" type="datetimeFigureOut">
              <a:rPr lang="es-ES" smtClean="0"/>
              <a:t>30/09/2020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7C638-30F8-469F-A340-89079CBD86F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1892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4B19-7B42-4534-A777-F690D4532EFB}" type="datetimeFigureOut">
              <a:rPr lang="es-ES" smtClean="0"/>
              <a:t>30/09/2020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7C638-30F8-469F-A340-89079CBD86F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1721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4B19-7B42-4534-A777-F690D4532EFB}" type="datetimeFigureOut">
              <a:rPr lang="es-ES" smtClean="0"/>
              <a:t>30/09/2020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7C638-30F8-469F-A340-89079CBD86F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4911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4B19-7B42-4534-A777-F690D4532EFB}" type="datetimeFigureOut">
              <a:rPr lang="es-ES" smtClean="0"/>
              <a:t>30/09/2020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7C638-30F8-469F-A340-89079CBD86F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1857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4B19-7B42-4534-A777-F690D4532EFB}" type="datetimeFigureOut">
              <a:rPr lang="es-ES" smtClean="0"/>
              <a:t>30/09/2020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7C638-30F8-469F-A340-89079CBD86F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9399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4B19-7B42-4534-A777-F690D4532EFB}" type="datetimeFigureOut">
              <a:rPr lang="es-ES" smtClean="0"/>
              <a:t>30/09/2020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7C638-30F8-469F-A340-89079CBD86F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7963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4B19-7B42-4534-A777-F690D4532EFB}" type="datetimeFigureOut">
              <a:rPr lang="es-ES" smtClean="0"/>
              <a:t>30/09/2020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7C638-30F8-469F-A340-89079CBD86F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7120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4B19-7B42-4534-A777-F690D4532EFB}" type="datetimeFigureOut">
              <a:rPr lang="es-ES" smtClean="0"/>
              <a:t>30/09/2020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7C638-30F8-469F-A340-89079CBD86F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1620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4B19-7B42-4534-A777-F690D4532EFB}" type="datetimeFigureOut">
              <a:rPr lang="es-ES" smtClean="0"/>
              <a:t>30/09/2020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7C638-30F8-469F-A340-89079CBD86F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1386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4B19-7B42-4534-A777-F690D4532EFB}" type="datetimeFigureOut">
              <a:rPr lang="es-ES" smtClean="0"/>
              <a:t>30/09/2020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7C638-30F8-469F-A340-89079CBD86F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7381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4B19-7B42-4534-A777-F690D4532EFB}" type="datetimeFigureOut">
              <a:rPr lang="es-ES" smtClean="0"/>
              <a:t>30/09/2020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7C638-30F8-469F-A340-89079CBD86F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5608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04B19-7B42-4534-A777-F690D4532EFB}" type="datetimeFigureOut">
              <a:rPr lang="es-ES" smtClean="0"/>
              <a:t>30/09/2020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7C638-30F8-469F-A340-89079CBD86F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2757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dersyndrome.wordpress.com/2013/10/13/effective-decision-making-when-to-engage-the-team-or-not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jenniferspoelma.com/blog-feed/4-styles-decision-making" TargetMode="External"/><Relationship Id="rId5" Type="http://schemas.openxmlformats.org/officeDocument/2006/relationships/hyperlink" Target="https://www.youtube.com/watch?v=20BseZ9GHlY" TargetMode="External"/><Relationship Id="rId4" Type="http://schemas.openxmlformats.org/officeDocument/2006/relationships/hyperlink" Target="https://enterprisersproject.com/article/2018/7/4-styles-decision-making-leaders-guide?page=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866" y="-326865"/>
            <a:ext cx="12224492" cy="7184865"/>
          </a:xfrm>
        </p:spPr>
      </p:pic>
      <p:sp>
        <p:nvSpPr>
          <p:cNvPr id="3" name="Rounded Rectangle 2"/>
          <p:cNvSpPr/>
          <p:nvPr/>
        </p:nvSpPr>
        <p:spPr>
          <a:xfrm>
            <a:off x="973600" y="2788468"/>
            <a:ext cx="10085560" cy="1303699"/>
          </a:xfrm>
          <a:prstGeom prst="roundRect">
            <a:avLst/>
          </a:prstGeom>
        </p:spPr>
        <p:style>
          <a:lnRef idx="1">
            <a:schemeClr val="accent2"/>
          </a:lnRef>
          <a:fillRef idx="1002">
            <a:schemeClr val="dk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6600" dirty="0">
                <a:solidFill>
                  <a:schemeClr val="bg1"/>
                </a:solidFill>
              </a:rPr>
              <a:t>DECISION MAKING</a:t>
            </a:r>
            <a:endParaRPr lang="en-IE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218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76713" y="1082180"/>
            <a:ext cx="9144000" cy="637562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latin typeface="+mn-lt"/>
              </a:rPr>
              <a:t>Conceptual decision-making style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048000" y="1826746"/>
            <a:ext cx="8450094" cy="2613546"/>
          </a:xfrm>
        </p:spPr>
        <p:txBody>
          <a:bodyPr>
            <a:no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/>
              <a:t>takes a more social approach compared to the directive or analytic methods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encourages creative thinking and collaboration and consider a broad </a:t>
            </a:r>
            <a:br>
              <a:rPr lang="sl-SI" sz="3200" dirty="0"/>
            </a:br>
            <a:r>
              <a:rPr lang="en-US" sz="3200" dirty="0"/>
              <a:t>array of perspectives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achievement-oriented, </a:t>
            </a:r>
            <a:br>
              <a:rPr lang="en-US" sz="3200" dirty="0"/>
            </a:br>
            <a:r>
              <a:rPr lang="en-US" sz="3200" dirty="0"/>
              <a:t>thinking far into the future</a:t>
            </a:r>
          </a:p>
        </p:txBody>
      </p:sp>
      <p:pic>
        <p:nvPicPr>
          <p:cNvPr id="7170" name="Picture 2" descr="Creative thinking Conceptual background Royalty Free Vector">
            <a:extLst>
              <a:ext uri="{FF2B5EF4-FFF2-40B4-BE49-F238E27FC236}">
                <a16:creationId xmlns:a16="http://schemas.microsoft.com/office/drawing/2014/main" id="{C77C29B8-9A0A-430B-A580-1B005D4C32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1" t="8937" r="8245" b="15780"/>
          <a:stretch/>
        </p:blipFill>
        <p:spPr bwMode="auto">
          <a:xfrm>
            <a:off x="394610" y="1826745"/>
            <a:ext cx="2627713" cy="2433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Skupina 4">
            <a:extLst>
              <a:ext uri="{FF2B5EF4-FFF2-40B4-BE49-F238E27FC236}">
                <a16:creationId xmlns:a16="http://schemas.microsoft.com/office/drawing/2014/main" id="{FF842A91-EE2B-4923-BCC1-FF52D6FA12F4}"/>
              </a:ext>
            </a:extLst>
          </p:cNvPr>
          <p:cNvGrpSpPr/>
          <p:nvPr/>
        </p:nvGrpSpPr>
        <p:grpSpPr>
          <a:xfrm>
            <a:off x="8122809" y="3276288"/>
            <a:ext cx="3288530" cy="2613546"/>
            <a:chOff x="3888116" y="1684922"/>
            <a:chExt cx="2537051" cy="2537051"/>
          </a:xfrm>
        </p:grpSpPr>
        <p:sp>
          <p:nvSpPr>
            <p:cNvPr id="6" name="Elipsa 5">
              <a:extLst>
                <a:ext uri="{FF2B5EF4-FFF2-40B4-BE49-F238E27FC236}">
                  <a16:creationId xmlns:a16="http://schemas.microsoft.com/office/drawing/2014/main" id="{B9D51EC8-CAE7-41BE-9A29-45C3B494ED08}"/>
                </a:ext>
              </a:extLst>
            </p:cNvPr>
            <p:cNvSpPr/>
            <p:nvPr/>
          </p:nvSpPr>
          <p:spPr>
            <a:xfrm>
              <a:off x="3888116" y="1684922"/>
              <a:ext cx="2537051" cy="2537051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sp>
        <p:sp>
          <p:nvSpPr>
            <p:cNvPr id="7" name="Elipsa 4">
              <a:extLst>
                <a:ext uri="{FF2B5EF4-FFF2-40B4-BE49-F238E27FC236}">
                  <a16:creationId xmlns:a16="http://schemas.microsoft.com/office/drawing/2014/main" id="{5DCC2464-A7C0-4D31-8BBB-33BAA832649E}"/>
                </a:ext>
              </a:extLst>
            </p:cNvPr>
            <p:cNvSpPr txBox="1"/>
            <p:nvPr/>
          </p:nvSpPr>
          <p:spPr>
            <a:xfrm>
              <a:off x="4052552" y="2056464"/>
              <a:ext cx="2208178" cy="17939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/>
                <a:t>Not suitable </a:t>
              </a:r>
              <a:br>
                <a:rPr lang="en-US" sz="2800" dirty="0"/>
              </a:br>
              <a:r>
                <a:rPr lang="en-US" sz="2800" dirty="0"/>
                <a:t>when a situation needs structure and defined outcomes!</a:t>
              </a:r>
              <a:endParaRPr lang="en-US" sz="2800" kern="1200" dirty="0"/>
            </a:p>
          </p:txBody>
        </p:sp>
      </p:grpSp>
      <p:pic>
        <p:nvPicPr>
          <p:cNvPr id="8" name="Picture 2">
            <a:extLst>
              <a:ext uri="{FF2B5EF4-FFF2-40B4-BE49-F238E27FC236}">
                <a16:creationId xmlns:a16="http://schemas.microsoft.com/office/drawing/2014/main" id="{63B57CE2-6760-4502-9357-18327C099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1313" y="3428998"/>
            <a:ext cx="816160" cy="81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37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66192" y="978698"/>
            <a:ext cx="9144000" cy="628616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latin typeface="+mn-lt"/>
              </a:rPr>
              <a:t>When to use it</a:t>
            </a:r>
          </a:p>
        </p:txBody>
      </p:sp>
      <p:sp>
        <p:nvSpPr>
          <p:cNvPr id="10" name="Puščica: desno 9">
            <a:extLst>
              <a:ext uri="{FF2B5EF4-FFF2-40B4-BE49-F238E27FC236}">
                <a16:creationId xmlns:a16="http://schemas.microsoft.com/office/drawing/2014/main" id="{12426F47-A78D-49AA-BDFA-2834939DD501}"/>
              </a:ext>
            </a:extLst>
          </p:cNvPr>
          <p:cNvSpPr/>
          <p:nvPr/>
        </p:nvSpPr>
        <p:spPr>
          <a:xfrm>
            <a:off x="1191637" y="4602200"/>
            <a:ext cx="1909891" cy="9380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 err="1"/>
              <a:t>Important</a:t>
            </a:r>
            <a:r>
              <a:rPr lang="sl-SI" sz="2400" dirty="0"/>
              <a:t>!</a:t>
            </a:r>
            <a:endParaRPr lang="en-GB" sz="2400" dirty="0"/>
          </a:p>
        </p:txBody>
      </p:sp>
      <p:sp>
        <p:nvSpPr>
          <p:cNvPr id="11" name="Pravokotnik: zaokroženi vogali 10">
            <a:extLst>
              <a:ext uri="{FF2B5EF4-FFF2-40B4-BE49-F238E27FC236}">
                <a16:creationId xmlns:a16="http://schemas.microsoft.com/office/drawing/2014/main" id="{D6014C8E-5402-43EB-B09A-34DD37EA9F17}"/>
              </a:ext>
            </a:extLst>
          </p:cNvPr>
          <p:cNvSpPr/>
          <p:nvPr/>
        </p:nvSpPr>
        <p:spPr>
          <a:xfrm>
            <a:off x="3526972" y="4856591"/>
            <a:ext cx="8033658" cy="42927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/>
              <a:t>Create groups of people who can contribute innovative ideas </a:t>
            </a:r>
          </a:p>
        </p:txBody>
      </p:sp>
      <p:sp>
        <p:nvSpPr>
          <p:cNvPr id="12" name="Pravokotnik: zaokroženi vogali 11">
            <a:extLst>
              <a:ext uri="{FF2B5EF4-FFF2-40B4-BE49-F238E27FC236}">
                <a16:creationId xmlns:a16="http://schemas.microsoft.com/office/drawing/2014/main" id="{D8D57E0B-CB08-465F-B6EC-C18AC45395F6}"/>
              </a:ext>
            </a:extLst>
          </p:cNvPr>
          <p:cNvSpPr/>
          <p:nvPr/>
        </p:nvSpPr>
        <p:spPr>
          <a:xfrm>
            <a:off x="3526972" y="5372130"/>
            <a:ext cx="8033658" cy="42927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2400" dirty="0"/>
              <a:t>H</a:t>
            </a:r>
            <a:r>
              <a:rPr lang="en-GB" sz="2400" dirty="0" err="1"/>
              <a:t>elp</a:t>
            </a:r>
            <a:r>
              <a:rPr lang="en-GB" sz="2400" dirty="0"/>
              <a:t> with the development and delivery of complex decisions</a:t>
            </a:r>
          </a:p>
        </p:txBody>
      </p:sp>
      <p:sp>
        <p:nvSpPr>
          <p:cNvPr id="14" name="Pravokotnik 13">
            <a:extLst>
              <a:ext uri="{FF2B5EF4-FFF2-40B4-BE49-F238E27FC236}">
                <a16:creationId xmlns:a16="http://schemas.microsoft.com/office/drawing/2014/main" id="{9DF39412-8BF5-40F8-BA77-822750BD3C31}"/>
              </a:ext>
            </a:extLst>
          </p:cNvPr>
          <p:cNvSpPr/>
          <p:nvPr/>
        </p:nvSpPr>
        <p:spPr>
          <a:xfrm>
            <a:off x="766192" y="1670728"/>
            <a:ext cx="10794437" cy="4471332"/>
          </a:xfrm>
          <a:prstGeom prst="rect">
            <a:avLst/>
          </a:prstGeom>
        </p:spPr>
        <p:txBody>
          <a:bodyPr/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US" sz="3200" dirty="0"/>
              <a:t>With problems that involve many competing ideas. 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US" sz="3200" dirty="0"/>
              <a:t>situations characterized by unpredictability and suited to creative and innovative approaches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US" sz="3200" dirty="0"/>
              <a:t>When no immediate solution is necessary;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US" sz="3200" dirty="0"/>
              <a:t>It accounts for long-term planning and unknown variables</a:t>
            </a:r>
          </a:p>
        </p:txBody>
      </p:sp>
      <p:sp>
        <p:nvSpPr>
          <p:cNvPr id="7" name="Pravokotnik: zaokroženi vogali 6">
            <a:extLst>
              <a:ext uri="{FF2B5EF4-FFF2-40B4-BE49-F238E27FC236}">
                <a16:creationId xmlns:a16="http://schemas.microsoft.com/office/drawing/2014/main" id="{0CF5F006-69A1-469A-BEE4-54B4A99FFB74}"/>
              </a:ext>
            </a:extLst>
          </p:cNvPr>
          <p:cNvSpPr/>
          <p:nvPr/>
        </p:nvSpPr>
        <p:spPr>
          <a:xfrm>
            <a:off x="3526972" y="4334011"/>
            <a:ext cx="8033657" cy="42927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Increase interaction and communication</a:t>
            </a:r>
          </a:p>
        </p:txBody>
      </p:sp>
    </p:spTree>
    <p:extLst>
      <p:ext uri="{BB962C8B-B14F-4D97-AF65-F5344CB8AC3E}">
        <p14:creationId xmlns:p14="http://schemas.microsoft.com/office/powerpoint/2010/main" val="3267062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76713" y="1082180"/>
            <a:ext cx="9144000" cy="637562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latin typeface="+mn-lt"/>
              </a:rPr>
              <a:t>Behavioral decision-making style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698753" y="1782747"/>
            <a:ext cx="8094443" cy="2613546"/>
          </a:xfrm>
        </p:spPr>
        <p:txBody>
          <a:bodyPr>
            <a:no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/>
              <a:t>is group-oriented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/>
              <a:t>Instead of brainstorming potential solutions, </a:t>
            </a:r>
            <a:endParaRPr lang="sl-SI" sz="32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/>
              <a:t>the group is given the options available to them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considers many different </a:t>
            </a:r>
            <a:br>
              <a:rPr lang="sl-SI" sz="3200" dirty="0"/>
            </a:br>
            <a:r>
              <a:rPr lang="en-US" sz="3200" dirty="0"/>
              <a:t>outlooks and opinions </a:t>
            </a:r>
            <a:br>
              <a:rPr lang="sl-SI" sz="3200" dirty="0"/>
            </a:br>
            <a:r>
              <a:rPr lang="en-US" sz="3200" dirty="0"/>
              <a:t>in the process</a:t>
            </a: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F842A91-EE2B-4923-BCC1-FF52D6FA12F4}"/>
              </a:ext>
            </a:extLst>
          </p:cNvPr>
          <p:cNvGrpSpPr/>
          <p:nvPr/>
        </p:nvGrpSpPr>
        <p:grpSpPr>
          <a:xfrm>
            <a:off x="6316260" y="3363686"/>
            <a:ext cx="5671697" cy="6405485"/>
            <a:chOff x="-314846" y="-2655723"/>
            <a:chExt cx="5671697" cy="6405485"/>
          </a:xfrm>
        </p:grpSpPr>
        <p:sp>
          <p:nvSpPr>
            <p:cNvPr id="6" name="Elipsa 5">
              <a:extLst>
                <a:ext uri="{FF2B5EF4-FFF2-40B4-BE49-F238E27FC236}">
                  <a16:creationId xmlns:a16="http://schemas.microsoft.com/office/drawing/2014/main" id="{B9D51EC8-CAE7-41BE-9A29-45C3B494ED08}"/>
                </a:ext>
              </a:extLst>
            </p:cNvPr>
            <p:cNvSpPr/>
            <p:nvPr/>
          </p:nvSpPr>
          <p:spPr>
            <a:xfrm>
              <a:off x="1695040" y="-2655723"/>
              <a:ext cx="3661811" cy="3227864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2400" dirty="0"/>
                <a:t>Change </a:t>
              </a:r>
              <a:br>
                <a:rPr lang="sl-SI" sz="2400" dirty="0"/>
              </a:br>
              <a:r>
                <a:rPr lang="en-US" sz="2400" dirty="0"/>
                <a:t>if group discussion</a:t>
              </a:r>
              <a:r>
                <a:rPr lang="sl-SI" sz="2400" dirty="0"/>
                <a:t> </a:t>
              </a:r>
              <a:r>
                <a:rPr lang="en-US" sz="2400" dirty="0"/>
                <a:t>sessions never reach an</a:t>
              </a:r>
              <a:r>
                <a:rPr lang="sl-SI" sz="2400" dirty="0"/>
                <a:t> </a:t>
              </a:r>
              <a:r>
                <a:rPr lang="en-US" sz="2400" dirty="0"/>
                <a:t>agreement or if new ideas never come up</a:t>
              </a:r>
              <a:r>
                <a:rPr lang="sl-SI" sz="2400" dirty="0"/>
                <a:t>.</a:t>
              </a:r>
              <a:r>
                <a:rPr lang="en-US" sz="2400" dirty="0"/>
                <a:t> </a:t>
              </a:r>
            </a:p>
          </p:txBody>
        </p:sp>
        <p:sp>
          <p:nvSpPr>
            <p:cNvPr id="7" name="Elipsa 4">
              <a:extLst>
                <a:ext uri="{FF2B5EF4-FFF2-40B4-BE49-F238E27FC236}">
                  <a16:creationId xmlns:a16="http://schemas.microsoft.com/office/drawing/2014/main" id="{5DCC2464-A7C0-4D31-8BBB-33BAA832649E}"/>
                </a:ext>
              </a:extLst>
            </p:cNvPr>
            <p:cNvSpPr txBox="1"/>
            <p:nvPr/>
          </p:nvSpPr>
          <p:spPr>
            <a:xfrm>
              <a:off x="-314846" y="1955797"/>
              <a:ext cx="2208178" cy="17939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sl-SI" sz="2400" kern="1200" dirty="0"/>
            </a:p>
          </p:txBody>
        </p:sp>
      </p:grpSp>
      <p:pic>
        <p:nvPicPr>
          <p:cNvPr id="1026" name="Picture 2" descr="Behavioural auditing | Ethical Boardroom">
            <a:extLst>
              <a:ext uri="{FF2B5EF4-FFF2-40B4-BE49-F238E27FC236}">
                <a16:creationId xmlns:a16="http://schemas.microsoft.com/office/drawing/2014/main" id="{24B58D5E-80B3-4673-B21E-49B9D1EDE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13" y="1902247"/>
            <a:ext cx="3021056" cy="213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Klicaj - Wikiwand">
            <a:extLst>
              <a:ext uri="{FF2B5EF4-FFF2-40B4-BE49-F238E27FC236}">
                <a16:creationId xmlns:a16="http://schemas.microsoft.com/office/drawing/2014/main" id="{A71554D4-DC68-433C-B416-E1FFBE930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855" y="3363686"/>
            <a:ext cx="945341" cy="827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096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66192" y="978698"/>
            <a:ext cx="9144000" cy="628616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latin typeface="+mn-lt"/>
              </a:rPr>
              <a:t>When to use it</a:t>
            </a:r>
          </a:p>
        </p:txBody>
      </p:sp>
      <p:sp>
        <p:nvSpPr>
          <p:cNvPr id="10" name="Puščica: desno 9">
            <a:extLst>
              <a:ext uri="{FF2B5EF4-FFF2-40B4-BE49-F238E27FC236}">
                <a16:creationId xmlns:a16="http://schemas.microsoft.com/office/drawing/2014/main" id="{12426F47-A78D-49AA-BDFA-2834939DD501}"/>
              </a:ext>
            </a:extLst>
          </p:cNvPr>
          <p:cNvSpPr/>
          <p:nvPr/>
        </p:nvSpPr>
        <p:spPr>
          <a:xfrm>
            <a:off x="3109519" y="4429667"/>
            <a:ext cx="1909891" cy="9380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 err="1"/>
              <a:t>Important</a:t>
            </a:r>
            <a:r>
              <a:rPr lang="sl-SI" sz="2400" dirty="0"/>
              <a:t>!</a:t>
            </a:r>
            <a:endParaRPr lang="en-GB" sz="2400" dirty="0"/>
          </a:p>
        </p:txBody>
      </p:sp>
      <p:sp>
        <p:nvSpPr>
          <p:cNvPr id="11" name="Pravokotnik: zaokroženi vogali 10">
            <a:extLst>
              <a:ext uri="{FF2B5EF4-FFF2-40B4-BE49-F238E27FC236}">
                <a16:creationId xmlns:a16="http://schemas.microsoft.com/office/drawing/2014/main" id="{D6014C8E-5402-43EB-B09A-34DD37EA9F17}"/>
              </a:ext>
            </a:extLst>
          </p:cNvPr>
          <p:cNvSpPr/>
          <p:nvPr/>
        </p:nvSpPr>
        <p:spPr>
          <a:xfrm>
            <a:off x="5338192" y="4520343"/>
            <a:ext cx="5995334" cy="63836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dirty="0"/>
              <a:t>C</a:t>
            </a:r>
            <a:r>
              <a:rPr lang="en-GB" dirty="0" err="1"/>
              <a:t>reate</a:t>
            </a:r>
            <a:r>
              <a:rPr lang="en-GB" dirty="0"/>
              <a:t> groups of people who can contribute their opinions and encourage democratic discussions</a:t>
            </a:r>
            <a:r>
              <a:rPr lang="sl-SI" dirty="0"/>
              <a:t>.</a:t>
            </a:r>
            <a:endParaRPr lang="en-GB" dirty="0"/>
          </a:p>
        </p:txBody>
      </p:sp>
      <p:sp>
        <p:nvSpPr>
          <p:cNvPr id="12" name="Pravokotnik: zaokroženi vogali 11">
            <a:extLst>
              <a:ext uri="{FF2B5EF4-FFF2-40B4-BE49-F238E27FC236}">
                <a16:creationId xmlns:a16="http://schemas.microsoft.com/office/drawing/2014/main" id="{D8D57E0B-CB08-465F-B6EC-C18AC45395F6}"/>
              </a:ext>
            </a:extLst>
          </p:cNvPr>
          <p:cNvSpPr/>
          <p:nvPr/>
        </p:nvSpPr>
        <p:spPr>
          <a:xfrm>
            <a:off x="5338193" y="5249381"/>
            <a:ext cx="5995333" cy="62992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dirty="0"/>
              <a:t>D</a:t>
            </a:r>
            <a:r>
              <a:rPr lang="en-GB" dirty="0" err="1"/>
              <a:t>on’t</a:t>
            </a:r>
            <a:r>
              <a:rPr lang="en-GB" dirty="0"/>
              <a:t> impose a course of action</a:t>
            </a:r>
            <a:r>
              <a:rPr lang="sl-SI" dirty="0"/>
              <a:t>, </a:t>
            </a:r>
            <a:r>
              <a:rPr lang="en-GB" dirty="0"/>
              <a:t>look at what decision creates the most harmony within the organization. </a:t>
            </a:r>
          </a:p>
        </p:txBody>
      </p:sp>
      <p:sp>
        <p:nvSpPr>
          <p:cNvPr id="14" name="Pravokotnik 13">
            <a:extLst>
              <a:ext uri="{FF2B5EF4-FFF2-40B4-BE49-F238E27FC236}">
                <a16:creationId xmlns:a16="http://schemas.microsoft.com/office/drawing/2014/main" id="{9DF39412-8BF5-40F8-BA77-822750BD3C31}"/>
              </a:ext>
            </a:extLst>
          </p:cNvPr>
          <p:cNvSpPr/>
          <p:nvPr/>
        </p:nvSpPr>
        <p:spPr>
          <a:xfrm>
            <a:off x="766192" y="1670728"/>
            <a:ext cx="11062281" cy="4471332"/>
          </a:xfrm>
          <a:prstGeom prst="rect">
            <a:avLst/>
          </a:prstGeom>
        </p:spPr>
        <p:txBody>
          <a:bodyPr/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US" sz="3200" dirty="0"/>
              <a:t>When situation requires proactive communication. 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US" sz="3200" dirty="0"/>
              <a:t>When situation requires introspective approach by discussing solutions that have worked in the past rather than trying to reveal new patterns. </a:t>
            </a:r>
          </a:p>
        </p:txBody>
      </p:sp>
      <p:sp>
        <p:nvSpPr>
          <p:cNvPr id="7" name="Pravokotnik: zaokroženi vogali 6">
            <a:extLst>
              <a:ext uri="{FF2B5EF4-FFF2-40B4-BE49-F238E27FC236}">
                <a16:creationId xmlns:a16="http://schemas.microsoft.com/office/drawing/2014/main" id="{0CF5F006-69A1-469A-BEE4-54B4A99FFB74}"/>
              </a:ext>
            </a:extLst>
          </p:cNvPr>
          <p:cNvSpPr/>
          <p:nvPr/>
        </p:nvSpPr>
        <p:spPr>
          <a:xfrm>
            <a:off x="5338192" y="4000394"/>
            <a:ext cx="5995335" cy="42927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 </a:t>
            </a:r>
            <a:r>
              <a:rPr lang="sl-SI" dirty="0"/>
              <a:t>O</a:t>
            </a:r>
            <a:r>
              <a:rPr lang="en-GB" dirty="0"/>
              <a:t>pen up lines of communication</a:t>
            </a:r>
            <a:r>
              <a:rPr lang="sl-SI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968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70048" y="1013221"/>
            <a:ext cx="9144000" cy="76516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latin typeface="+mn-lt"/>
              </a:rPr>
              <a:t>Engaging the team in decision making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70048" y="1862356"/>
            <a:ext cx="10489035" cy="4073230"/>
          </a:xfrm>
        </p:spPr>
        <p:txBody>
          <a:bodyPr>
            <a:no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/>
              <a:t>Decisions leader make</a:t>
            </a:r>
            <a:r>
              <a:rPr lang="sl-SI" sz="3200" dirty="0"/>
              <a:t>s</a:t>
            </a:r>
            <a:r>
              <a:rPr lang="en-US" sz="3200" dirty="0"/>
              <a:t> effect others –</a:t>
            </a:r>
            <a:r>
              <a:rPr lang="sl-SI" sz="3200" dirty="0"/>
              <a:t> </a:t>
            </a:r>
            <a:r>
              <a:rPr lang="en-US" sz="3200" dirty="0"/>
              <a:t>also their teams.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/>
              <a:t>Leaders must make a choice between top-down decision-making approach and a bottom-up one.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/>
              <a:t>Which of the 4 decision-making approaches </a:t>
            </a:r>
            <a:endParaRPr lang="sl-SI" sz="3200" dirty="0"/>
          </a:p>
          <a:p>
            <a:pPr marL="801688" indent="-354013" algn="just">
              <a:buFont typeface="Arial" panose="020B0604020202020204" pitchFamily="34" charset="0"/>
              <a:buChar char="•"/>
            </a:pPr>
            <a:r>
              <a:rPr lang="en-US" sz="2800" dirty="0"/>
              <a:t>directive decision-making style,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consultative style,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democratic style,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consensus style.</a:t>
            </a:r>
            <a:endParaRPr lang="en-US" sz="36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FD92D6F-E966-46C8-ABB3-E5AB31D0BC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1702364"/>
              </p:ext>
            </p:extLst>
          </p:nvPr>
        </p:nvGraphicFramePr>
        <p:xfrm>
          <a:off x="6014565" y="3658607"/>
          <a:ext cx="5696214" cy="28339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69380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85769" y="1097196"/>
            <a:ext cx="9144000" cy="76516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latin typeface="+mn-lt"/>
              </a:rPr>
              <a:t>Directive decision-making style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F2EF17A8-4507-41C0-826D-E9A3CDB09F6E}"/>
              </a:ext>
            </a:extLst>
          </p:cNvPr>
          <p:cNvSpPr txBox="1"/>
          <p:nvPr/>
        </p:nvSpPr>
        <p:spPr>
          <a:xfrm>
            <a:off x="785767" y="1979802"/>
            <a:ext cx="5310233" cy="193899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Leader takes the decision unilaterally and communicates it to the team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Leader has full control of the decision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There is little or no space for negotiation.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9894AE74-E40B-49D1-B4EB-BEB333E58648}"/>
              </a:ext>
            </a:extLst>
          </p:cNvPr>
          <p:cNvSpPr txBox="1"/>
          <p:nvPr/>
        </p:nvSpPr>
        <p:spPr>
          <a:xfrm>
            <a:off x="6177096" y="1979802"/>
            <a:ext cx="5382933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/>
              <a:t>Used for decisions under time-pressure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/>
              <a:t>Used when team members lack experience and knowledge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/>
              <a:t>Used for non-negotiable top-down decision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D48A6347-4060-4672-AA85-FE3FCDAF01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1427699"/>
              </p:ext>
            </p:extLst>
          </p:nvPr>
        </p:nvGraphicFramePr>
        <p:xfrm>
          <a:off x="789965" y="4078566"/>
          <a:ext cx="10774262" cy="1834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249537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85769" y="1097196"/>
            <a:ext cx="9144000" cy="76516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latin typeface="+mn-lt"/>
              </a:rPr>
              <a:t>Consultative decision-making style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F2EF17A8-4507-41C0-826D-E9A3CDB09F6E}"/>
              </a:ext>
            </a:extLst>
          </p:cNvPr>
          <p:cNvSpPr txBox="1"/>
          <p:nvPr/>
        </p:nvSpPr>
        <p:spPr>
          <a:xfrm>
            <a:off x="785768" y="1837189"/>
            <a:ext cx="5229137" cy="230832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Team‘s input is requested; decision is made by the leader.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Leader has full control of the decision, but team members are engaged by sharing their views and opinions. 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9894AE74-E40B-49D1-B4EB-BEB333E58648}"/>
              </a:ext>
            </a:extLst>
          </p:cNvPr>
          <p:cNvSpPr txBox="1"/>
          <p:nvPr/>
        </p:nvSpPr>
        <p:spPr>
          <a:xfrm>
            <a:off x="6177096" y="1837189"/>
            <a:ext cx="5382933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/>
              <a:t>Used when leader needs expertise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/>
              <a:t>Used instead of consensus when time is an issue.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/>
              <a:t>Used to support team engagement, when team already has some experience and expertise. 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D48A6347-4060-4672-AA85-FE3FCDAF01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7131250"/>
              </p:ext>
            </p:extLst>
          </p:nvPr>
        </p:nvGraphicFramePr>
        <p:xfrm>
          <a:off x="789965" y="4178148"/>
          <a:ext cx="10774262" cy="1834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44367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85769" y="1097196"/>
            <a:ext cx="9144000" cy="76516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latin typeface="+mn-lt"/>
              </a:rPr>
              <a:t>Democratic decision-making style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F2EF17A8-4507-41C0-826D-E9A3CDB09F6E}"/>
              </a:ext>
            </a:extLst>
          </p:cNvPr>
          <p:cNvSpPr txBox="1"/>
          <p:nvPr/>
        </p:nvSpPr>
        <p:spPr>
          <a:xfrm>
            <a:off x="785768" y="1837189"/>
            <a:ext cx="6296167" cy="230832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Team members and leader provide several alternatives; final decision is based on the result of a vote.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This method shifts the power balance to the team final decision may differ from the one proposed by the manager.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9894AE74-E40B-49D1-B4EB-BEB333E58648}"/>
              </a:ext>
            </a:extLst>
          </p:cNvPr>
          <p:cNvSpPr txBox="1"/>
          <p:nvPr/>
        </p:nvSpPr>
        <p:spPr>
          <a:xfrm>
            <a:off x="7203234" y="1837189"/>
            <a:ext cx="4360993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/>
              <a:t>Used with a team large and mature enough to conclude on several quality proposals.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/>
              <a:t>Used to generate active participation among the team members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D48A6347-4060-4672-AA85-FE3FCDAF01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2728031"/>
              </p:ext>
            </p:extLst>
          </p:nvPr>
        </p:nvGraphicFramePr>
        <p:xfrm>
          <a:off x="789965" y="4178148"/>
          <a:ext cx="10774262" cy="1834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960419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85769" y="1097196"/>
            <a:ext cx="9144000" cy="76516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latin typeface="+mn-lt"/>
              </a:rPr>
              <a:t>Consensus decision-making style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F2EF17A8-4507-41C0-826D-E9A3CDB09F6E}"/>
              </a:ext>
            </a:extLst>
          </p:cNvPr>
          <p:cNvSpPr txBox="1"/>
          <p:nvPr/>
        </p:nvSpPr>
        <p:spPr>
          <a:xfrm>
            <a:off x="785768" y="1837189"/>
            <a:ext cx="7107930" cy="15696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Team members and the leader have to build together a decision that they agree to support.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This method allows for team to build and support the decision with almost full autonomy. 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9894AE74-E40B-49D1-B4EB-BEB333E58648}"/>
              </a:ext>
            </a:extLst>
          </p:cNvPr>
          <p:cNvSpPr txBox="1"/>
          <p:nvPr/>
        </p:nvSpPr>
        <p:spPr>
          <a:xfrm>
            <a:off x="7959012" y="1837189"/>
            <a:ext cx="3601017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/>
              <a:t>use with a mature team of experts to create further commitment and engagement.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D48A6347-4060-4672-AA85-FE3FCDAF01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3685844"/>
              </p:ext>
            </p:extLst>
          </p:nvPr>
        </p:nvGraphicFramePr>
        <p:xfrm>
          <a:off x="785767" y="3610947"/>
          <a:ext cx="10874929" cy="2655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201172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10268" y="1113974"/>
            <a:ext cx="9144000" cy="550794"/>
          </a:xfrm>
        </p:spPr>
        <p:txBody>
          <a:bodyPr>
            <a:noAutofit/>
          </a:bodyPr>
          <a:lstStyle/>
          <a:p>
            <a:pPr algn="l"/>
            <a:r>
              <a:rPr lang="sl-SI" sz="4000" b="1" dirty="0">
                <a:latin typeface="+mn-lt"/>
              </a:rPr>
              <a:t>Reference: </a:t>
            </a:r>
            <a:endParaRPr lang="es-ES" sz="4000" b="1" dirty="0"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10268" y="1777950"/>
            <a:ext cx="9144000" cy="4589294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err="1"/>
              <a:t>Abrioux</a:t>
            </a:r>
            <a:r>
              <a:rPr lang="sl-SI" dirty="0"/>
              <a:t>, </a:t>
            </a:r>
            <a:r>
              <a:rPr lang="en-GB" dirty="0"/>
              <a:t>Bruno</a:t>
            </a:r>
            <a:r>
              <a:rPr lang="sl-SI" dirty="0"/>
              <a:t>: </a:t>
            </a:r>
            <a:r>
              <a:rPr lang="en-GB" i="1" dirty="0"/>
              <a:t>Effective Decision-Making: when to engage the team (or not)?</a:t>
            </a:r>
            <a:r>
              <a:rPr lang="sl-SI" i="1" dirty="0"/>
              <a:t> </a:t>
            </a:r>
            <a:r>
              <a:rPr lang="en-GB" dirty="0">
                <a:hlinkClick r:id="rId3"/>
              </a:rPr>
              <a:t>https://leadersyndrome.wordpress.com/2013/10/13/effective-decision-making-when-to-engage-the-team-or-not/</a:t>
            </a:r>
            <a:endParaRPr lang="sl-SI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Malhotra</a:t>
            </a:r>
            <a:r>
              <a:rPr lang="sl-SI" dirty="0"/>
              <a:t>, </a:t>
            </a:r>
            <a:r>
              <a:rPr lang="en-GB" dirty="0"/>
              <a:t>Sanjay</a:t>
            </a:r>
            <a:r>
              <a:rPr lang="sl-SI" dirty="0"/>
              <a:t>:</a:t>
            </a:r>
            <a:r>
              <a:rPr lang="en-GB" dirty="0"/>
              <a:t> </a:t>
            </a:r>
            <a:r>
              <a:rPr lang="en-GB" i="1" dirty="0"/>
              <a:t>4 styles of decision-making: A leader's guide</a:t>
            </a:r>
            <a:r>
              <a:rPr lang="sl-SI" i="1" dirty="0"/>
              <a:t>. </a:t>
            </a:r>
            <a:r>
              <a:rPr lang="en-GB" dirty="0">
                <a:hlinkClick r:id="rId4"/>
              </a:rPr>
              <a:t>https://enterprisersproject.com/article/2018/7/4-styles-decision-making-leaders-guide?page=1</a:t>
            </a:r>
            <a:r>
              <a:rPr lang="sl-SI" dirty="0"/>
              <a:t> </a:t>
            </a:r>
            <a:r>
              <a:rPr lang="sl-SI" dirty="0" err="1"/>
              <a:t>Published</a:t>
            </a:r>
            <a:r>
              <a:rPr lang="sl-SI" dirty="0"/>
              <a:t> on: </a:t>
            </a:r>
            <a:r>
              <a:rPr lang="sl-SI" dirty="0" err="1"/>
              <a:t>July</a:t>
            </a:r>
            <a:r>
              <a:rPr lang="sl-SI" dirty="0"/>
              <a:t> 27, 2018.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err="1"/>
              <a:t>Mingail</a:t>
            </a:r>
            <a:r>
              <a:rPr lang="sl-SI" dirty="0"/>
              <a:t>, </a:t>
            </a:r>
            <a:r>
              <a:rPr lang="en-GB" dirty="0"/>
              <a:t>Harry</a:t>
            </a:r>
            <a:r>
              <a:rPr lang="sl-SI" dirty="0"/>
              <a:t>: </a:t>
            </a:r>
            <a:r>
              <a:rPr lang="en-GB" dirty="0"/>
              <a:t>Making</a:t>
            </a:r>
            <a:r>
              <a:rPr lang="sl-SI" dirty="0"/>
              <a:t>:</a:t>
            </a:r>
            <a:r>
              <a:rPr lang="en-GB" dirty="0"/>
              <a:t> </a:t>
            </a:r>
            <a:r>
              <a:rPr lang="en-GB" i="1" dirty="0"/>
              <a:t>Better Decisions: Part 5 Decision Making Style</a:t>
            </a:r>
            <a:r>
              <a:rPr lang="sl-SI" i="1" dirty="0"/>
              <a:t>.</a:t>
            </a:r>
            <a:r>
              <a:rPr lang="sl-SI" dirty="0">
                <a:hlinkClick r:id="rId5"/>
              </a:rPr>
              <a:t> https://www.youtube.com/watch?v=20BseZ9GHlY</a:t>
            </a:r>
            <a:r>
              <a:rPr lang="sl-SI" dirty="0"/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err="1"/>
              <a:t>Spoelma</a:t>
            </a:r>
            <a:r>
              <a:rPr lang="sl-SI" dirty="0"/>
              <a:t>, </a:t>
            </a:r>
            <a:r>
              <a:rPr lang="en-GB" dirty="0"/>
              <a:t>Jennifer</a:t>
            </a:r>
            <a:r>
              <a:rPr lang="sl-SI" dirty="0"/>
              <a:t>: </a:t>
            </a:r>
            <a:r>
              <a:rPr lang="en-GB" i="1" dirty="0"/>
              <a:t>Understanding the 4 styles of decision making</a:t>
            </a:r>
            <a:r>
              <a:rPr lang="sl-SI" i="1" dirty="0"/>
              <a:t>. </a:t>
            </a:r>
            <a:r>
              <a:rPr lang="en-GB" dirty="0">
                <a:hlinkClick r:id="rId6"/>
              </a:rPr>
              <a:t>https://jenniferspoelma.com/blog-feed/4-styles-decision-making</a:t>
            </a:r>
            <a:r>
              <a:rPr lang="sl-SI" dirty="0"/>
              <a:t> </a:t>
            </a:r>
            <a:r>
              <a:rPr lang="sl-SI" dirty="0" err="1"/>
              <a:t>Published</a:t>
            </a:r>
            <a:r>
              <a:rPr lang="sl-SI" dirty="0"/>
              <a:t> on: April 23, 2019</a:t>
            </a:r>
          </a:p>
          <a:p>
            <a:pPr algn="l"/>
            <a:endParaRPr lang="sl-SI" dirty="0"/>
          </a:p>
          <a:p>
            <a:pPr algn="l"/>
            <a:endParaRPr lang="sl-SI" dirty="0"/>
          </a:p>
          <a:p>
            <a:pPr algn="l"/>
            <a:endParaRPr lang="sl-SI" dirty="0"/>
          </a:p>
          <a:p>
            <a:pPr algn="l"/>
            <a:endParaRPr lang="sl-SI" dirty="0"/>
          </a:p>
          <a:p>
            <a:pPr algn="l"/>
            <a:endParaRPr lang="sl-SI" dirty="0"/>
          </a:p>
          <a:p>
            <a:pPr algn="l"/>
            <a:endParaRPr lang="en-GB" dirty="0"/>
          </a:p>
          <a:p>
            <a:pPr algn="l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31450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02546" y="1850907"/>
            <a:ext cx="5691559" cy="4007569"/>
          </a:xfrm>
        </p:spPr>
        <p:txBody>
          <a:bodyPr>
            <a:noAutofit/>
          </a:bodyPr>
          <a:lstStyle/>
          <a:p>
            <a:pPr algn="just"/>
            <a:r>
              <a:rPr lang="en-US" sz="3200" dirty="0"/>
              <a:t>Objectives: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3200" dirty="0"/>
              <a:t>Understand different decision making styles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3200" dirty="0"/>
              <a:t>Pros and cons of each decision making style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3200" dirty="0"/>
              <a:t>The right decision-making style in a given situation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3200" dirty="0"/>
              <a:t>When to engage the team</a:t>
            </a:r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4D284457-6D4D-4C71-8B67-2F0C124A91DC}"/>
              </a:ext>
            </a:extLst>
          </p:cNvPr>
          <p:cNvSpPr/>
          <p:nvPr/>
        </p:nvSpPr>
        <p:spPr>
          <a:xfrm>
            <a:off x="802547" y="999524"/>
            <a:ext cx="94991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Decision-making styles and role of the team</a:t>
            </a:r>
          </a:p>
        </p:txBody>
      </p:sp>
      <p:pic>
        <p:nvPicPr>
          <p:cNvPr id="4098" name="Picture 2" descr="2&#10; ">
            <a:extLst>
              <a:ext uri="{FF2B5EF4-FFF2-40B4-BE49-F238E27FC236}">
                <a16:creationId xmlns:a16="http://schemas.microsoft.com/office/drawing/2014/main" id="{AECEE676-53A5-4738-8BA5-F75ACC8A7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057" y="2102822"/>
            <a:ext cx="4970106" cy="375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0178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43962"/>
            <a:ext cx="12191999" cy="8621448"/>
          </a:xfrm>
        </p:spPr>
      </p:pic>
    </p:spTree>
    <p:extLst>
      <p:ext uri="{BB962C8B-B14F-4D97-AF65-F5344CB8AC3E}">
        <p14:creationId xmlns:p14="http://schemas.microsoft.com/office/powerpoint/2010/main" val="138670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125851" y="3161489"/>
            <a:ext cx="6113649" cy="3131560"/>
          </a:xfrm>
        </p:spPr>
        <p:txBody>
          <a:bodyPr>
            <a:noAutofit/>
          </a:bodyPr>
          <a:lstStyle/>
          <a:p>
            <a:pPr algn="just"/>
            <a:r>
              <a:rPr lang="en-US" sz="3200" dirty="0"/>
              <a:t>Decision making refers to making choices among alternative courses of action—which may also include inaction</a:t>
            </a:r>
            <a:r>
              <a:rPr lang="sl-SI" sz="3200" dirty="0"/>
              <a:t>.</a:t>
            </a:r>
            <a:endParaRPr lang="en-GB" sz="3200" dirty="0"/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4D284457-6D4D-4C71-8B67-2F0C124A91DC}"/>
              </a:ext>
            </a:extLst>
          </p:cNvPr>
          <p:cNvSpPr/>
          <p:nvPr/>
        </p:nvSpPr>
        <p:spPr>
          <a:xfrm>
            <a:off x="5125851" y="1809386"/>
            <a:ext cx="88112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/>
              <a:t>What Is Decision Making?</a:t>
            </a:r>
            <a:endParaRPr lang="en-GB" sz="4000" b="1" dirty="0"/>
          </a:p>
        </p:txBody>
      </p:sp>
      <p:pic>
        <p:nvPicPr>
          <p:cNvPr id="5" name="Picture 2" descr="Robust Decision Making (RDM) | weADAPT | Climate change adaptation ...">
            <a:extLst>
              <a:ext uri="{FF2B5EF4-FFF2-40B4-BE49-F238E27FC236}">
                <a16:creationId xmlns:a16="http://schemas.microsoft.com/office/drawing/2014/main" id="{925DBC8D-36D2-4F16-A30D-81CAB58F5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730" y="3161489"/>
            <a:ext cx="4643743" cy="3696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825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22589" y="1934882"/>
            <a:ext cx="6819182" cy="3783543"/>
          </a:xfrm>
        </p:spPr>
        <p:txBody>
          <a:bodyPr>
            <a:noAutofit/>
          </a:bodyPr>
          <a:lstStyle/>
          <a:p>
            <a:pPr algn="just"/>
            <a:r>
              <a:rPr lang="en-US" sz="3200" dirty="0"/>
              <a:t>Two spectrums work together to create the decision-making style framework. </a:t>
            </a:r>
            <a:endParaRPr lang="sl-SI" sz="3200" dirty="0"/>
          </a:p>
          <a:p>
            <a:pPr marL="514350" indent="-514350" algn="just">
              <a:buAutoNum type="arabicPeriod"/>
            </a:pPr>
            <a:r>
              <a:rPr lang="en-US" sz="3200" b="1" dirty="0"/>
              <a:t>structure vs. ambiguity.</a:t>
            </a:r>
            <a:r>
              <a:rPr lang="en-US" sz="3200" dirty="0"/>
              <a:t> </a:t>
            </a:r>
            <a:endParaRPr lang="sl-SI" sz="3200" dirty="0"/>
          </a:p>
          <a:p>
            <a:pPr algn="just"/>
            <a:r>
              <a:rPr lang="en-US" sz="3200" dirty="0"/>
              <a:t>This spectrum measures people's propensity to prefer either structure (i.e., defined processes and expectations) or ambiguity (i.e., open-ended and flexible). </a:t>
            </a:r>
            <a:endParaRPr lang="en-GB" sz="4000" dirty="0"/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4D284457-6D4D-4C71-8B67-2F0C124A91DC}"/>
              </a:ext>
            </a:extLst>
          </p:cNvPr>
          <p:cNvSpPr/>
          <p:nvPr/>
        </p:nvSpPr>
        <p:spPr>
          <a:xfrm>
            <a:off x="744768" y="1145786"/>
            <a:ext cx="99260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/>
              <a:t>What determines Decision-Making Styles?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C61355C-D002-4C8C-873F-675B19151F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9621318"/>
              </p:ext>
            </p:extLst>
          </p:nvPr>
        </p:nvGraphicFramePr>
        <p:xfrm>
          <a:off x="7496174" y="2230103"/>
          <a:ext cx="4476751" cy="3482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08452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58446" y="1872674"/>
            <a:ext cx="6009940" cy="3929583"/>
          </a:xfrm>
        </p:spPr>
        <p:txBody>
          <a:bodyPr>
            <a:noAutofit/>
          </a:bodyPr>
          <a:lstStyle/>
          <a:p>
            <a:pPr algn="l"/>
            <a:r>
              <a:rPr lang="sl-SI" sz="3200" b="1" dirty="0"/>
              <a:t>2. </a:t>
            </a:r>
            <a:r>
              <a:rPr lang="en-US" sz="3200" b="1" dirty="0"/>
              <a:t>task/technical vs.</a:t>
            </a:r>
            <a:r>
              <a:rPr lang="sl-SI" sz="3200" b="1" dirty="0"/>
              <a:t> </a:t>
            </a:r>
            <a:r>
              <a:rPr lang="en-US" sz="3200" b="1" dirty="0"/>
              <a:t>people/social</a:t>
            </a:r>
            <a:r>
              <a:rPr lang="en-US" sz="3200" dirty="0"/>
              <a:t>. </a:t>
            </a:r>
            <a:endParaRPr lang="sl-SI" sz="3200" dirty="0"/>
          </a:p>
          <a:p>
            <a:pPr algn="just"/>
            <a:r>
              <a:rPr lang="en-US" sz="3200" dirty="0"/>
              <a:t>This spectrum measures if the motivation to make a specific choice is guided more by a desire to be right, or to get results (task/technical), or if it's to create harmony or social impact (people/social). </a:t>
            </a:r>
            <a:endParaRPr lang="en-GB" sz="3200" dirty="0"/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4D284457-6D4D-4C71-8B67-2F0C124A91DC}"/>
              </a:ext>
            </a:extLst>
          </p:cNvPr>
          <p:cNvSpPr/>
          <p:nvPr/>
        </p:nvSpPr>
        <p:spPr>
          <a:xfrm>
            <a:off x="735437" y="1055742"/>
            <a:ext cx="99260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/>
              <a:t>What determines Decision-Making Styles?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3C1D889-653C-4C4D-B0C0-C26F1E6F9C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276564"/>
              </p:ext>
            </p:extLst>
          </p:nvPr>
        </p:nvGraphicFramePr>
        <p:xfrm>
          <a:off x="6768386" y="1940854"/>
          <a:ext cx="4782912" cy="3861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09265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>
            <a:extLst>
              <a:ext uri="{FF2B5EF4-FFF2-40B4-BE49-F238E27FC236}">
                <a16:creationId xmlns:a16="http://schemas.microsoft.com/office/drawing/2014/main" id="{4D284457-6D4D-4C71-8B67-2F0C124A91DC}"/>
              </a:ext>
            </a:extLst>
          </p:cNvPr>
          <p:cNvSpPr/>
          <p:nvPr/>
        </p:nvSpPr>
        <p:spPr>
          <a:xfrm>
            <a:off x="665529" y="1335544"/>
            <a:ext cx="99260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Directive decision-making style </a:t>
            </a:r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D7103C01-5B95-4952-834D-81F8592D1B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1640987"/>
              </p:ext>
            </p:extLst>
          </p:nvPr>
        </p:nvGraphicFramePr>
        <p:xfrm>
          <a:off x="7793757" y="397426"/>
          <a:ext cx="3272349" cy="2537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Pravokotnik 17">
            <a:extLst>
              <a:ext uri="{FF2B5EF4-FFF2-40B4-BE49-F238E27FC236}">
                <a16:creationId xmlns:a16="http://schemas.microsoft.com/office/drawing/2014/main" id="{833B2E60-360C-42CB-AD07-63D628C53C85}"/>
              </a:ext>
            </a:extLst>
          </p:cNvPr>
          <p:cNvSpPr/>
          <p:nvPr/>
        </p:nvSpPr>
        <p:spPr>
          <a:xfrm>
            <a:off x="665529" y="2236056"/>
            <a:ext cx="10533774" cy="3116919"/>
          </a:xfrm>
          <a:prstGeom prst="rect">
            <a:avLst/>
          </a:prstGeom>
        </p:spPr>
        <p:txBody>
          <a:bodyPr/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US" sz="3200" dirty="0"/>
              <a:t>Typical for internal decision makers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US" sz="3200" dirty="0"/>
              <a:t>Works out the pros and cons of a situation 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US" sz="3200" dirty="0"/>
              <a:t>Decisions rooted in their own knowledge, experience, and rationale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/>
              <a:t>This style is decision-making is quick, </a:t>
            </a:r>
            <a:br>
              <a:rPr lang="sl-SI" sz="3200" dirty="0"/>
            </a:br>
            <a:r>
              <a:rPr lang="en-US" sz="3200" dirty="0"/>
              <a:t>ownership is clear, and requires </a:t>
            </a:r>
            <a:br>
              <a:rPr lang="sl-SI" sz="3200" dirty="0"/>
            </a:br>
            <a:r>
              <a:rPr lang="en-US" sz="3200" dirty="0"/>
              <a:t>little communication</a:t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1026" name="Picture 2" descr="Directive Leadership: 10 Telling Signs and How to Kick the Habit ...">
            <a:extLst>
              <a:ext uri="{FF2B5EF4-FFF2-40B4-BE49-F238E27FC236}">
                <a16:creationId xmlns:a16="http://schemas.microsoft.com/office/drawing/2014/main" id="{C7BDA048-4952-486E-8F8A-4E71135B6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395" y="3794515"/>
            <a:ext cx="3558054" cy="237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101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57135" y="992104"/>
            <a:ext cx="9144000" cy="628616"/>
          </a:xfrm>
        </p:spPr>
        <p:txBody>
          <a:bodyPr>
            <a:noAutofit/>
          </a:bodyPr>
          <a:lstStyle/>
          <a:p>
            <a:pPr algn="l"/>
            <a:r>
              <a:rPr lang="en-US" sz="4000" b="1">
                <a:latin typeface="+mn-lt"/>
              </a:rPr>
              <a:t>When to use it</a:t>
            </a:r>
          </a:p>
        </p:txBody>
      </p:sp>
      <p:sp>
        <p:nvSpPr>
          <p:cNvPr id="11" name="Pravokotnik: zaokroženi vogali 10">
            <a:extLst>
              <a:ext uri="{FF2B5EF4-FFF2-40B4-BE49-F238E27FC236}">
                <a16:creationId xmlns:a16="http://schemas.microsoft.com/office/drawing/2014/main" id="{D6014C8E-5402-43EB-B09A-34DD37EA9F17}"/>
              </a:ext>
            </a:extLst>
          </p:cNvPr>
          <p:cNvSpPr/>
          <p:nvPr/>
        </p:nvSpPr>
        <p:spPr>
          <a:xfrm>
            <a:off x="6279502" y="4702109"/>
            <a:ext cx="5347639" cy="68366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Communicate in clear, direct language</a:t>
            </a:r>
          </a:p>
        </p:txBody>
      </p:sp>
      <p:sp>
        <p:nvSpPr>
          <p:cNvPr id="12" name="Pravokotnik: zaokroženi vogali 11">
            <a:extLst>
              <a:ext uri="{FF2B5EF4-FFF2-40B4-BE49-F238E27FC236}">
                <a16:creationId xmlns:a16="http://schemas.microsoft.com/office/drawing/2014/main" id="{D8D57E0B-CB08-465F-B6EC-C18AC45395F6}"/>
              </a:ext>
            </a:extLst>
          </p:cNvPr>
          <p:cNvSpPr/>
          <p:nvPr/>
        </p:nvSpPr>
        <p:spPr>
          <a:xfrm>
            <a:off x="6279500" y="5537470"/>
            <a:ext cx="5347639" cy="68366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Delegate</a:t>
            </a:r>
            <a:r>
              <a:rPr lang="en-US" dirty="0"/>
              <a:t> if </a:t>
            </a:r>
            <a:r>
              <a:rPr lang="en-US" sz="2000" dirty="0"/>
              <a:t>necessary</a:t>
            </a:r>
            <a:endParaRPr lang="en-US" dirty="0"/>
          </a:p>
        </p:txBody>
      </p:sp>
      <p:sp>
        <p:nvSpPr>
          <p:cNvPr id="14" name="Pravokotnik 13">
            <a:extLst>
              <a:ext uri="{FF2B5EF4-FFF2-40B4-BE49-F238E27FC236}">
                <a16:creationId xmlns:a16="http://schemas.microsoft.com/office/drawing/2014/main" id="{9DF39412-8BF5-40F8-BA77-822750BD3C31}"/>
              </a:ext>
            </a:extLst>
          </p:cNvPr>
          <p:cNvSpPr/>
          <p:nvPr/>
        </p:nvSpPr>
        <p:spPr>
          <a:xfrm>
            <a:off x="564856" y="1620720"/>
            <a:ext cx="10970009" cy="4471332"/>
          </a:xfrm>
          <a:prstGeom prst="rect">
            <a:avLst/>
          </a:prstGeom>
        </p:spPr>
        <p:txBody>
          <a:bodyPr/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US" sz="3200" dirty="0"/>
              <a:t>In situations characterized by stability, repeating patterns, </a:t>
            </a:r>
            <a:br>
              <a:rPr lang="en-US" sz="3200" dirty="0"/>
            </a:br>
            <a:r>
              <a:rPr lang="en-US" sz="3200" dirty="0"/>
              <a:t>and consistent events; 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US" sz="3200" dirty="0"/>
              <a:t>Where there is a clear and undisputed cause-and-effect relationship; 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US" sz="3200" dirty="0"/>
              <a:t>When there are best practices in place for recurring processes;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US" sz="3200" dirty="0"/>
              <a:t>When leaders have all the required information to make this decision.</a:t>
            </a:r>
          </a:p>
        </p:txBody>
      </p:sp>
      <p:sp>
        <p:nvSpPr>
          <p:cNvPr id="15" name="Puščica: desno 14">
            <a:extLst>
              <a:ext uri="{FF2B5EF4-FFF2-40B4-BE49-F238E27FC236}">
                <a16:creationId xmlns:a16="http://schemas.microsoft.com/office/drawing/2014/main" id="{B77DE360-2102-44E6-8CB7-26D2012FA2DC}"/>
              </a:ext>
            </a:extLst>
          </p:cNvPr>
          <p:cNvSpPr/>
          <p:nvPr/>
        </p:nvSpPr>
        <p:spPr>
          <a:xfrm>
            <a:off x="3858705" y="4916745"/>
            <a:ext cx="1909891" cy="9380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Important!</a:t>
            </a:r>
          </a:p>
        </p:txBody>
      </p:sp>
    </p:spTree>
    <p:extLst>
      <p:ext uri="{BB962C8B-B14F-4D97-AF65-F5344CB8AC3E}">
        <p14:creationId xmlns:p14="http://schemas.microsoft.com/office/powerpoint/2010/main" val="1842188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27714" y="1166070"/>
            <a:ext cx="9144000" cy="674484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latin typeface="+mn-lt"/>
              </a:rPr>
              <a:t>Analytic decision-making style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27714" y="1878109"/>
            <a:ext cx="10723926" cy="4390061"/>
          </a:xfrm>
        </p:spPr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3200" dirty="0"/>
              <a:t>examine much information before taking action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3200" dirty="0"/>
              <a:t>rely on direct observation, data, and facts to support their decisions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3200" dirty="0"/>
              <a:t>seek information and advice from others to confirm or deny their own knowledge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3200" dirty="0"/>
              <a:t>have a high tolerance for ambiguity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/>
              <a:t>and are very adaptable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/>
              <a:t>can be time-consuming</a:t>
            </a:r>
          </a:p>
          <a:p>
            <a:pPr algn="l"/>
            <a:endParaRPr lang="en-US" sz="3200" dirty="0"/>
          </a:p>
        </p:txBody>
      </p:sp>
      <p:pic>
        <p:nvPicPr>
          <p:cNvPr id="6146" name="Picture 2" descr="Making sense of all the facts (Day 249) – IChemE">
            <a:extLst>
              <a:ext uri="{FF2B5EF4-FFF2-40B4-BE49-F238E27FC236}">
                <a16:creationId xmlns:a16="http://schemas.microsoft.com/office/drawing/2014/main" id="{5418125A-8328-4FEA-B1D8-A4EF313923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" t="3799" r="-226" b="14175"/>
          <a:stretch/>
        </p:blipFill>
        <p:spPr bwMode="auto">
          <a:xfrm>
            <a:off x="7592364" y="222294"/>
            <a:ext cx="3406904" cy="172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Skupina 22">
            <a:extLst>
              <a:ext uri="{FF2B5EF4-FFF2-40B4-BE49-F238E27FC236}">
                <a16:creationId xmlns:a16="http://schemas.microsoft.com/office/drawing/2014/main" id="{802AE875-3187-4BBE-B7E9-CFFE88B947B9}"/>
              </a:ext>
            </a:extLst>
          </p:cNvPr>
          <p:cNvGrpSpPr/>
          <p:nvPr/>
        </p:nvGrpSpPr>
        <p:grpSpPr>
          <a:xfrm>
            <a:off x="8599722" y="4073141"/>
            <a:ext cx="2261111" cy="2050822"/>
            <a:chOff x="296255" y="-1047458"/>
            <a:chExt cx="2941492" cy="2941491"/>
          </a:xfrm>
        </p:grpSpPr>
        <p:sp>
          <p:nvSpPr>
            <p:cNvPr id="24" name="Elipsa 23">
              <a:extLst>
                <a:ext uri="{FF2B5EF4-FFF2-40B4-BE49-F238E27FC236}">
                  <a16:creationId xmlns:a16="http://schemas.microsoft.com/office/drawing/2014/main" id="{B501EE16-424E-46B4-A1A3-729B0D72533C}"/>
                </a:ext>
              </a:extLst>
            </p:cNvPr>
            <p:cNvSpPr/>
            <p:nvPr/>
          </p:nvSpPr>
          <p:spPr>
            <a:xfrm>
              <a:off x="296255" y="-1047458"/>
              <a:ext cx="2941492" cy="2941491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sp>
        <p:sp>
          <p:nvSpPr>
            <p:cNvPr id="25" name="Elipsa 4">
              <a:extLst>
                <a:ext uri="{FF2B5EF4-FFF2-40B4-BE49-F238E27FC236}">
                  <a16:creationId xmlns:a16="http://schemas.microsoft.com/office/drawing/2014/main" id="{F185FFC1-DBE7-4F68-AF42-436B1BD61CC6}"/>
                </a:ext>
              </a:extLst>
            </p:cNvPr>
            <p:cNvSpPr txBox="1"/>
            <p:nvPr/>
          </p:nvSpPr>
          <p:spPr>
            <a:xfrm>
              <a:off x="742399" y="-473696"/>
              <a:ext cx="2090909" cy="17939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/>
                <a:t>Beware of analysis-paralysis!</a:t>
              </a:r>
            </a:p>
          </p:txBody>
        </p:sp>
      </p:grpSp>
      <p:pic>
        <p:nvPicPr>
          <p:cNvPr id="8" name="Picture 6" descr="Klicaj - Wikiwand">
            <a:extLst>
              <a:ext uri="{FF2B5EF4-FFF2-40B4-BE49-F238E27FC236}">
                <a16:creationId xmlns:a16="http://schemas.microsoft.com/office/drawing/2014/main" id="{42FBBC76-7C96-4829-BA94-A9A4B868F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265" y="4245429"/>
            <a:ext cx="791563" cy="69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899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66192" y="978698"/>
            <a:ext cx="9144000" cy="628616"/>
          </a:xfrm>
        </p:spPr>
        <p:txBody>
          <a:bodyPr>
            <a:noAutofit/>
          </a:bodyPr>
          <a:lstStyle/>
          <a:p>
            <a:pPr algn="l"/>
            <a:r>
              <a:rPr lang="en-US" sz="4000" b="1">
                <a:latin typeface="+mn-lt"/>
              </a:rPr>
              <a:t>When to use it</a:t>
            </a:r>
          </a:p>
        </p:txBody>
      </p:sp>
      <p:sp>
        <p:nvSpPr>
          <p:cNvPr id="10" name="Puščica: desno 9">
            <a:extLst>
              <a:ext uri="{FF2B5EF4-FFF2-40B4-BE49-F238E27FC236}">
                <a16:creationId xmlns:a16="http://schemas.microsoft.com/office/drawing/2014/main" id="{12426F47-A78D-49AA-BDFA-2834939DD501}"/>
              </a:ext>
            </a:extLst>
          </p:cNvPr>
          <p:cNvSpPr/>
          <p:nvPr/>
        </p:nvSpPr>
        <p:spPr>
          <a:xfrm>
            <a:off x="2457061" y="4506008"/>
            <a:ext cx="1909891" cy="9380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Important!</a:t>
            </a:r>
          </a:p>
        </p:txBody>
      </p:sp>
      <p:sp>
        <p:nvSpPr>
          <p:cNvPr id="11" name="Pravokotnik: zaokroženi vogali 10">
            <a:extLst>
              <a:ext uri="{FF2B5EF4-FFF2-40B4-BE49-F238E27FC236}">
                <a16:creationId xmlns:a16="http://schemas.microsoft.com/office/drawing/2014/main" id="{D6014C8E-5402-43EB-B09A-34DD37EA9F17}"/>
              </a:ext>
            </a:extLst>
          </p:cNvPr>
          <p:cNvSpPr/>
          <p:nvPr/>
        </p:nvSpPr>
        <p:spPr>
          <a:xfrm>
            <a:off x="5122507" y="4823927"/>
            <a:ext cx="6504634" cy="50010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assemble a team of experts</a:t>
            </a:r>
          </a:p>
        </p:txBody>
      </p:sp>
      <p:sp>
        <p:nvSpPr>
          <p:cNvPr id="12" name="Pravokotnik: zaokroženi vogali 11">
            <a:extLst>
              <a:ext uri="{FF2B5EF4-FFF2-40B4-BE49-F238E27FC236}">
                <a16:creationId xmlns:a16="http://schemas.microsoft.com/office/drawing/2014/main" id="{D8D57E0B-CB08-465F-B6EC-C18AC45395F6}"/>
              </a:ext>
            </a:extLst>
          </p:cNvPr>
          <p:cNvSpPr/>
          <p:nvPr/>
        </p:nvSpPr>
        <p:spPr>
          <a:xfrm>
            <a:off x="5122506" y="5458397"/>
            <a:ext cx="6504635" cy="57474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consider the viewpoints of non-experts</a:t>
            </a:r>
          </a:p>
        </p:txBody>
      </p:sp>
      <p:sp>
        <p:nvSpPr>
          <p:cNvPr id="14" name="Pravokotnik 13">
            <a:extLst>
              <a:ext uri="{FF2B5EF4-FFF2-40B4-BE49-F238E27FC236}">
                <a16:creationId xmlns:a16="http://schemas.microsoft.com/office/drawing/2014/main" id="{9DF39412-8BF5-40F8-BA77-822750BD3C31}"/>
              </a:ext>
            </a:extLst>
          </p:cNvPr>
          <p:cNvSpPr/>
          <p:nvPr/>
        </p:nvSpPr>
        <p:spPr>
          <a:xfrm>
            <a:off x="766193" y="1670728"/>
            <a:ext cx="10860948" cy="4471332"/>
          </a:xfrm>
          <a:prstGeom prst="rect">
            <a:avLst/>
          </a:prstGeom>
        </p:spPr>
        <p:txBody>
          <a:bodyPr/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US" sz="3200" dirty="0"/>
              <a:t>In situations where there may be more than one right answer. 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US" sz="3200" dirty="0"/>
              <a:t>to solve problems where the cause-and-effect relationship is discoverable but not immediately apparent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US" sz="3200" dirty="0"/>
              <a:t>to explore several options or solutions and using fact-based management to guide appropriate action</a:t>
            </a:r>
          </a:p>
        </p:txBody>
      </p:sp>
      <p:sp>
        <p:nvSpPr>
          <p:cNvPr id="7" name="Pravokotnik: zaokroženi vogali 6">
            <a:extLst>
              <a:ext uri="{FF2B5EF4-FFF2-40B4-BE49-F238E27FC236}">
                <a16:creationId xmlns:a16="http://schemas.microsoft.com/office/drawing/2014/main" id="{0CF5F006-69A1-469A-BEE4-54B4A99FFB74}"/>
              </a:ext>
            </a:extLst>
          </p:cNvPr>
          <p:cNvSpPr/>
          <p:nvPr/>
        </p:nvSpPr>
        <p:spPr>
          <a:xfrm>
            <a:off x="5122506" y="4214909"/>
            <a:ext cx="6504635" cy="50010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consider conflicting advice and ideas openly</a:t>
            </a:r>
          </a:p>
        </p:txBody>
      </p:sp>
    </p:spTree>
    <p:extLst>
      <p:ext uri="{BB962C8B-B14F-4D97-AF65-F5344CB8AC3E}">
        <p14:creationId xmlns:p14="http://schemas.microsoft.com/office/powerpoint/2010/main" val="29001301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1385</TotalTime>
  <Words>1447</Words>
  <Application>Microsoft Office PowerPoint</Application>
  <PresentationFormat>Širokozaslonsko</PresentationFormat>
  <Paragraphs>145</Paragraphs>
  <Slides>20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Tema de Office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When to use it</vt:lpstr>
      <vt:lpstr>Analytic decision-making style</vt:lpstr>
      <vt:lpstr>When to use it</vt:lpstr>
      <vt:lpstr>Conceptual decision-making style</vt:lpstr>
      <vt:lpstr>When to use it</vt:lpstr>
      <vt:lpstr>Behavioral decision-making style</vt:lpstr>
      <vt:lpstr>When to use it</vt:lpstr>
      <vt:lpstr>Engaging the team in decision making</vt:lpstr>
      <vt:lpstr>Directive decision-making style</vt:lpstr>
      <vt:lpstr>Consultative decision-making style</vt:lpstr>
      <vt:lpstr>Democratic decision-making style</vt:lpstr>
      <vt:lpstr>Consensus decision-making style</vt:lpstr>
      <vt:lpstr>Reference: 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Mihaela Orozel</cp:lastModifiedBy>
  <cp:revision>64</cp:revision>
  <dcterms:created xsi:type="dcterms:W3CDTF">2020-01-14T09:37:24Z</dcterms:created>
  <dcterms:modified xsi:type="dcterms:W3CDTF">2020-09-30T16:31:20Z</dcterms:modified>
</cp:coreProperties>
</file>