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87" r:id="rId6"/>
    <p:sldId id="300" r:id="rId7"/>
    <p:sldId id="289" r:id="rId8"/>
    <p:sldId id="294" r:id="rId9"/>
    <p:sldId id="305" r:id="rId10"/>
    <p:sldId id="290" r:id="rId11"/>
    <p:sldId id="292" r:id="rId12"/>
    <p:sldId id="293" r:id="rId13"/>
    <p:sldId id="298" r:id="rId14"/>
    <p:sldId id="301" r:id="rId15"/>
    <p:sldId id="302" r:id="rId16"/>
    <p:sldId id="304" r:id="rId17"/>
    <p:sldId id="303" r:id="rId18"/>
    <p:sldId id="306" r:id="rId19"/>
    <p:sldId id="307" r:id="rId20"/>
    <p:sldId id="308" r:id="rId21"/>
    <p:sldId id="26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p:scale>
          <a:sx n="66" d="100"/>
          <a:sy n="66" d="100"/>
        </p:scale>
        <p:origin x="-696"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36115-D195-4544-91D7-114C59F4B934}"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es-ES"/>
        </a:p>
      </dgm:t>
    </dgm:pt>
    <dgm:pt modelId="{28D13F77-AA39-4A52-BC78-23C6FEA928F3}">
      <dgm:prSet custT="1"/>
      <dgm:spPr/>
      <dgm:t>
        <a:bodyPr/>
        <a:lstStyle/>
        <a:p>
          <a:pPr rtl="0"/>
          <a:r>
            <a:rPr lang="en-US" sz="2800" dirty="0" smtClean="0"/>
            <a:t>he </a:t>
          </a:r>
          <a:r>
            <a:rPr lang="en-US" sz="2800" dirty="0" smtClean="0"/>
            <a:t>or she </a:t>
          </a:r>
          <a:r>
            <a:rPr lang="en-US" sz="2800" i="1" u="sng" dirty="0" smtClean="0"/>
            <a:t>is able to give his or her opinions or ask for favors in a natural, respectful and timely manner</a:t>
          </a:r>
          <a:r>
            <a:rPr lang="en-US" sz="2800" dirty="0" smtClean="0"/>
            <a:t>.</a:t>
          </a:r>
          <a:endParaRPr lang="es-ES" sz="2800" dirty="0"/>
        </a:p>
      </dgm:t>
    </dgm:pt>
    <dgm:pt modelId="{57EFE69A-A434-4547-8380-0B1802ADB1CB}" type="parTrans" cxnId="{9546A0F6-3334-441C-B644-03EE5F296576}">
      <dgm:prSet/>
      <dgm:spPr/>
      <dgm:t>
        <a:bodyPr/>
        <a:lstStyle/>
        <a:p>
          <a:endParaRPr lang="es-ES"/>
        </a:p>
      </dgm:t>
    </dgm:pt>
    <dgm:pt modelId="{46D08605-6F9D-495F-8186-509AF2C5374E}" type="sibTrans" cxnId="{9546A0F6-3334-441C-B644-03EE5F296576}">
      <dgm:prSet/>
      <dgm:spPr/>
      <dgm:t>
        <a:bodyPr/>
        <a:lstStyle/>
        <a:p>
          <a:endParaRPr lang="es-ES"/>
        </a:p>
      </dgm:t>
    </dgm:pt>
    <dgm:pt modelId="{B9C04334-A5F3-485C-856B-1804DF71B7B5}">
      <dgm:prSet custT="1"/>
      <dgm:spPr/>
      <dgm:t>
        <a:bodyPr/>
        <a:lstStyle/>
        <a:p>
          <a:pPr rtl="0"/>
          <a:r>
            <a:rPr lang="en-US" sz="2800" dirty="0" smtClean="0"/>
            <a:t>He also </a:t>
          </a:r>
          <a:r>
            <a:rPr lang="en-US" sz="2800" i="1" u="sng" dirty="0" smtClean="0"/>
            <a:t>has the confidence to express his emotions, both positive and negative, by being listened to and taken into account by others</a:t>
          </a:r>
          <a:r>
            <a:rPr lang="en-US" sz="2800" dirty="0" smtClean="0"/>
            <a:t>.</a:t>
          </a:r>
          <a:endParaRPr lang="es-ES" sz="2800" dirty="0"/>
        </a:p>
      </dgm:t>
    </dgm:pt>
    <dgm:pt modelId="{8B1106CC-377C-42F0-BBCE-C02604E872F3}" type="parTrans" cxnId="{0200C443-4A9D-4436-AC8A-12098ADFD814}">
      <dgm:prSet/>
      <dgm:spPr/>
      <dgm:t>
        <a:bodyPr/>
        <a:lstStyle/>
        <a:p>
          <a:endParaRPr lang="es-ES"/>
        </a:p>
      </dgm:t>
    </dgm:pt>
    <dgm:pt modelId="{532D8631-1EAF-40FE-8D1B-2CF5120E6CD6}" type="sibTrans" cxnId="{0200C443-4A9D-4436-AC8A-12098ADFD814}">
      <dgm:prSet/>
      <dgm:spPr/>
      <dgm:t>
        <a:bodyPr/>
        <a:lstStyle/>
        <a:p>
          <a:endParaRPr lang="es-ES"/>
        </a:p>
      </dgm:t>
    </dgm:pt>
    <dgm:pt modelId="{27F1CF9D-B88A-453F-8A08-4D077864ED97}">
      <dgm:prSet custT="1"/>
      <dgm:spPr/>
      <dgm:t>
        <a:bodyPr/>
        <a:lstStyle/>
        <a:p>
          <a:pPr rtl="0"/>
          <a:r>
            <a:rPr lang="en-US" sz="2800" dirty="0" smtClean="0"/>
            <a:t>An assertive leader </a:t>
          </a:r>
          <a:r>
            <a:rPr lang="en-US" sz="2800" i="1" u="sng" dirty="0" smtClean="0"/>
            <a:t>knows when and how to express praise</a:t>
          </a:r>
          <a:r>
            <a:rPr lang="en-US" sz="2800" dirty="0" smtClean="0"/>
            <a:t>, </a:t>
          </a:r>
          <a:r>
            <a:rPr lang="en-US" sz="2800" i="1" u="sng" dirty="0" smtClean="0"/>
            <a:t>thanks, disagreement and criticism</a:t>
          </a:r>
          <a:r>
            <a:rPr lang="en-US" sz="2800" dirty="0" smtClean="0"/>
            <a:t>. He is cautious and empathetic </a:t>
          </a:r>
          <a:endParaRPr lang="es-ES" sz="2800" dirty="0"/>
        </a:p>
      </dgm:t>
    </dgm:pt>
    <dgm:pt modelId="{85AEAD77-0DDA-4823-B1F0-5312F8D1397E}" type="parTrans" cxnId="{94EDFA61-EE81-4405-86E0-E9E2BCA3B05A}">
      <dgm:prSet/>
      <dgm:spPr/>
      <dgm:t>
        <a:bodyPr/>
        <a:lstStyle/>
        <a:p>
          <a:endParaRPr lang="es-ES"/>
        </a:p>
      </dgm:t>
    </dgm:pt>
    <dgm:pt modelId="{A6FA3C44-3BE6-41CF-AA7C-96DFF60A5B2E}" type="sibTrans" cxnId="{94EDFA61-EE81-4405-86E0-E9E2BCA3B05A}">
      <dgm:prSet/>
      <dgm:spPr/>
      <dgm:t>
        <a:bodyPr/>
        <a:lstStyle/>
        <a:p>
          <a:endParaRPr lang="es-ES"/>
        </a:p>
      </dgm:t>
    </dgm:pt>
    <dgm:pt modelId="{C2DB8477-25AA-4013-89C2-4C52D9CFC61A}" type="pres">
      <dgm:prSet presAssocID="{F0A36115-D195-4544-91D7-114C59F4B934}" presName="Name0" presStyleCnt="0">
        <dgm:presLayoutVars>
          <dgm:dir/>
        </dgm:presLayoutVars>
      </dgm:prSet>
      <dgm:spPr/>
      <dgm:t>
        <a:bodyPr/>
        <a:lstStyle/>
        <a:p>
          <a:endParaRPr lang="es-ES"/>
        </a:p>
      </dgm:t>
    </dgm:pt>
    <dgm:pt modelId="{5E4E3F54-0930-4190-9679-B811C09A6398}" type="pres">
      <dgm:prSet presAssocID="{28D13F77-AA39-4A52-BC78-23C6FEA928F3}" presName="noChildren" presStyleCnt="0"/>
      <dgm:spPr/>
    </dgm:pt>
    <dgm:pt modelId="{30BBDC17-C0E9-478B-81E2-E26B700E8F27}" type="pres">
      <dgm:prSet presAssocID="{28D13F77-AA39-4A52-BC78-23C6FEA928F3}" presName="gap" presStyleCnt="0"/>
      <dgm:spPr/>
    </dgm:pt>
    <dgm:pt modelId="{35680DE9-37F5-47EB-B1D0-B07B60961549}" type="pres">
      <dgm:prSet presAssocID="{28D13F77-AA39-4A52-BC78-23C6FEA928F3}" presName="medCircle2" presStyleLbl="vennNode1" presStyleIdx="0" presStyleCnt="3"/>
      <dgm:spPr/>
    </dgm:pt>
    <dgm:pt modelId="{19F6A19F-D210-4AD7-9E74-27692AF57914}" type="pres">
      <dgm:prSet presAssocID="{28D13F77-AA39-4A52-BC78-23C6FEA928F3}" presName="txLvlOnly1" presStyleLbl="revTx" presStyleIdx="0" presStyleCnt="3"/>
      <dgm:spPr/>
      <dgm:t>
        <a:bodyPr/>
        <a:lstStyle/>
        <a:p>
          <a:endParaRPr lang="es-ES"/>
        </a:p>
      </dgm:t>
    </dgm:pt>
    <dgm:pt modelId="{E44E3DE7-2DEF-4F81-956E-7C022ADBF4C4}" type="pres">
      <dgm:prSet presAssocID="{B9C04334-A5F3-485C-856B-1804DF71B7B5}" presName="noChildren" presStyleCnt="0"/>
      <dgm:spPr/>
    </dgm:pt>
    <dgm:pt modelId="{79E2EB3B-87E6-4153-B02D-78065AFB679F}" type="pres">
      <dgm:prSet presAssocID="{B9C04334-A5F3-485C-856B-1804DF71B7B5}" presName="gap" presStyleCnt="0"/>
      <dgm:spPr/>
    </dgm:pt>
    <dgm:pt modelId="{A29CEED0-C892-4C06-BF7E-F510B04AD177}" type="pres">
      <dgm:prSet presAssocID="{B9C04334-A5F3-485C-856B-1804DF71B7B5}" presName="medCircle2" presStyleLbl="vennNode1" presStyleIdx="1" presStyleCnt="3"/>
      <dgm:spPr/>
    </dgm:pt>
    <dgm:pt modelId="{ED519051-B7C5-4968-A3E2-5DB4E8CFA567}" type="pres">
      <dgm:prSet presAssocID="{B9C04334-A5F3-485C-856B-1804DF71B7B5}" presName="txLvlOnly1" presStyleLbl="revTx" presStyleIdx="1" presStyleCnt="3"/>
      <dgm:spPr/>
      <dgm:t>
        <a:bodyPr/>
        <a:lstStyle/>
        <a:p>
          <a:endParaRPr lang="es-ES"/>
        </a:p>
      </dgm:t>
    </dgm:pt>
    <dgm:pt modelId="{6D24C0D1-CD57-4B88-99A6-9EF1CA2F4EBE}" type="pres">
      <dgm:prSet presAssocID="{27F1CF9D-B88A-453F-8A08-4D077864ED97}" presName="noChildren" presStyleCnt="0"/>
      <dgm:spPr/>
    </dgm:pt>
    <dgm:pt modelId="{BE2D1AC1-64F6-4EAF-AA27-C57DCCE374B6}" type="pres">
      <dgm:prSet presAssocID="{27F1CF9D-B88A-453F-8A08-4D077864ED97}" presName="gap" presStyleCnt="0"/>
      <dgm:spPr/>
    </dgm:pt>
    <dgm:pt modelId="{053788CD-05A8-4876-8F79-45CFFD1626CA}" type="pres">
      <dgm:prSet presAssocID="{27F1CF9D-B88A-453F-8A08-4D077864ED97}" presName="medCircle2" presStyleLbl="vennNode1" presStyleIdx="2" presStyleCnt="3"/>
      <dgm:spPr/>
    </dgm:pt>
    <dgm:pt modelId="{2B1F188A-8402-40B9-8A85-E34275A1ADFA}" type="pres">
      <dgm:prSet presAssocID="{27F1CF9D-B88A-453F-8A08-4D077864ED97}" presName="txLvlOnly1" presStyleLbl="revTx" presStyleIdx="2" presStyleCnt="3"/>
      <dgm:spPr/>
      <dgm:t>
        <a:bodyPr/>
        <a:lstStyle/>
        <a:p>
          <a:endParaRPr lang="es-ES"/>
        </a:p>
      </dgm:t>
    </dgm:pt>
  </dgm:ptLst>
  <dgm:cxnLst>
    <dgm:cxn modelId="{9546A0F6-3334-441C-B644-03EE5F296576}" srcId="{F0A36115-D195-4544-91D7-114C59F4B934}" destId="{28D13F77-AA39-4A52-BC78-23C6FEA928F3}" srcOrd="0" destOrd="0" parTransId="{57EFE69A-A434-4547-8380-0B1802ADB1CB}" sibTransId="{46D08605-6F9D-495F-8186-509AF2C5374E}"/>
    <dgm:cxn modelId="{BE0D5634-2C13-4575-BAFE-4C31D4D9EC9F}" type="presOf" srcId="{F0A36115-D195-4544-91D7-114C59F4B934}" destId="{C2DB8477-25AA-4013-89C2-4C52D9CFC61A}" srcOrd="0" destOrd="0" presId="urn:microsoft.com/office/officeart/2008/layout/VerticalCircleList"/>
    <dgm:cxn modelId="{7BB7CF09-8265-4B76-A653-2D12333B1F95}" type="presOf" srcId="{27F1CF9D-B88A-453F-8A08-4D077864ED97}" destId="{2B1F188A-8402-40B9-8A85-E34275A1ADFA}" srcOrd="0" destOrd="0" presId="urn:microsoft.com/office/officeart/2008/layout/VerticalCircleList"/>
    <dgm:cxn modelId="{4FC82BEA-A449-4AD9-B258-A34C028D0157}" type="presOf" srcId="{28D13F77-AA39-4A52-BC78-23C6FEA928F3}" destId="{19F6A19F-D210-4AD7-9E74-27692AF57914}" srcOrd="0" destOrd="0" presId="urn:microsoft.com/office/officeart/2008/layout/VerticalCircleList"/>
    <dgm:cxn modelId="{94EDFA61-EE81-4405-86E0-E9E2BCA3B05A}" srcId="{F0A36115-D195-4544-91D7-114C59F4B934}" destId="{27F1CF9D-B88A-453F-8A08-4D077864ED97}" srcOrd="2" destOrd="0" parTransId="{85AEAD77-0DDA-4823-B1F0-5312F8D1397E}" sibTransId="{A6FA3C44-3BE6-41CF-AA7C-96DFF60A5B2E}"/>
    <dgm:cxn modelId="{14ED4E92-2B0B-4660-9081-1DDFF4A83AEB}" type="presOf" srcId="{B9C04334-A5F3-485C-856B-1804DF71B7B5}" destId="{ED519051-B7C5-4968-A3E2-5DB4E8CFA567}" srcOrd="0" destOrd="0" presId="urn:microsoft.com/office/officeart/2008/layout/VerticalCircleList"/>
    <dgm:cxn modelId="{0200C443-4A9D-4436-AC8A-12098ADFD814}" srcId="{F0A36115-D195-4544-91D7-114C59F4B934}" destId="{B9C04334-A5F3-485C-856B-1804DF71B7B5}" srcOrd="1" destOrd="0" parTransId="{8B1106CC-377C-42F0-BBCE-C02604E872F3}" sibTransId="{532D8631-1EAF-40FE-8D1B-2CF5120E6CD6}"/>
    <dgm:cxn modelId="{E2E2A590-8004-4EF2-85D6-BAE4989E9051}" type="presParOf" srcId="{C2DB8477-25AA-4013-89C2-4C52D9CFC61A}" destId="{5E4E3F54-0930-4190-9679-B811C09A6398}" srcOrd="0" destOrd="0" presId="urn:microsoft.com/office/officeart/2008/layout/VerticalCircleList"/>
    <dgm:cxn modelId="{EC7256EE-B763-45D9-A3FF-2B4D1C3449A1}" type="presParOf" srcId="{5E4E3F54-0930-4190-9679-B811C09A6398}" destId="{30BBDC17-C0E9-478B-81E2-E26B700E8F27}" srcOrd="0" destOrd="0" presId="urn:microsoft.com/office/officeart/2008/layout/VerticalCircleList"/>
    <dgm:cxn modelId="{4DF01988-8647-470D-89FF-BA5EF36A8923}" type="presParOf" srcId="{5E4E3F54-0930-4190-9679-B811C09A6398}" destId="{35680DE9-37F5-47EB-B1D0-B07B60961549}" srcOrd="1" destOrd="0" presId="urn:microsoft.com/office/officeart/2008/layout/VerticalCircleList"/>
    <dgm:cxn modelId="{275CAD9F-CC16-4555-AB54-A8D9E69158AF}" type="presParOf" srcId="{5E4E3F54-0930-4190-9679-B811C09A6398}" destId="{19F6A19F-D210-4AD7-9E74-27692AF57914}" srcOrd="2" destOrd="0" presId="urn:microsoft.com/office/officeart/2008/layout/VerticalCircleList"/>
    <dgm:cxn modelId="{993B782C-947D-439D-8826-07D749959714}" type="presParOf" srcId="{C2DB8477-25AA-4013-89C2-4C52D9CFC61A}" destId="{E44E3DE7-2DEF-4F81-956E-7C022ADBF4C4}" srcOrd="1" destOrd="0" presId="urn:microsoft.com/office/officeart/2008/layout/VerticalCircleList"/>
    <dgm:cxn modelId="{89BF6DDC-FDAE-40C9-BEAB-D9F7AAF077B9}" type="presParOf" srcId="{E44E3DE7-2DEF-4F81-956E-7C022ADBF4C4}" destId="{79E2EB3B-87E6-4153-B02D-78065AFB679F}" srcOrd="0" destOrd="0" presId="urn:microsoft.com/office/officeart/2008/layout/VerticalCircleList"/>
    <dgm:cxn modelId="{54CFAF5B-B856-40BB-B21C-CF2FC52E1EA0}" type="presParOf" srcId="{E44E3DE7-2DEF-4F81-956E-7C022ADBF4C4}" destId="{A29CEED0-C892-4C06-BF7E-F510B04AD177}" srcOrd="1" destOrd="0" presId="urn:microsoft.com/office/officeart/2008/layout/VerticalCircleList"/>
    <dgm:cxn modelId="{CB744980-6B12-435F-86CB-431FA2C5A703}" type="presParOf" srcId="{E44E3DE7-2DEF-4F81-956E-7C022ADBF4C4}" destId="{ED519051-B7C5-4968-A3E2-5DB4E8CFA567}" srcOrd="2" destOrd="0" presId="urn:microsoft.com/office/officeart/2008/layout/VerticalCircleList"/>
    <dgm:cxn modelId="{1031DF35-2AB8-45F4-81C6-45393E04CCE6}" type="presParOf" srcId="{C2DB8477-25AA-4013-89C2-4C52D9CFC61A}" destId="{6D24C0D1-CD57-4B88-99A6-9EF1CA2F4EBE}" srcOrd="2" destOrd="0" presId="urn:microsoft.com/office/officeart/2008/layout/VerticalCircleList"/>
    <dgm:cxn modelId="{9C8BD809-7A57-453E-9F88-D0C03F23023B}" type="presParOf" srcId="{6D24C0D1-CD57-4B88-99A6-9EF1CA2F4EBE}" destId="{BE2D1AC1-64F6-4EAF-AA27-C57DCCE374B6}" srcOrd="0" destOrd="0" presId="urn:microsoft.com/office/officeart/2008/layout/VerticalCircleList"/>
    <dgm:cxn modelId="{7DC019DD-FD92-4F11-A7FC-AB4BB0269E4C}" type="presParOf" srcId="{6D24C0D1-CD57-4B88-99A6-9EF1CA2F4EBE}" destId="{053788CD-05A8-4876-8F79-45CFFD1626CA}" srcOrd="1" destOrd="0" presId="urn:microsoft.com/office/officeart/2008/layout/VerticalCircleList"/>
    <dgm:cxn modelId="{7F20319E-64F8-497E-893D-BB536F7826AF}" type="presParOf" srcId="{6D24C0D1-CD57-4B88-99A6-9EF1CA2F4EBE}" destId="{2B1F188A-8402-40B9-8A85-E34275A1ADFA}"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896AD-9F25-4ED3-8CB7-7EDF914353A5}"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C82468C5-E0EB-4F75-A564-31178A51BFB4}">
      <dgm:prSet custT="1"/>
      <dgm:spPr/>
      <dgm:t>
        <a:bodyPr/>
        <a:lstStyle/>
        <a:p>
          <a:pPr rtl="0"/>
          <a:r>
            <a:rPr lang="en-US" sz="3200" dirty="0" smtClean="0">
              <a:solidFill>
                <a:schemeClr val="tx1"/>
              </a:solidFill>
            </a:rPr>
            <a:t>The non-verbal behavior </a:t>
          </a:r>
          <a:r>
            <a:rPr lang="en-US" sz="3200" dirty="0" smtClean="0">
              <a:solidFill>
                <a:schemeClr val="tx1"/>
              </a:solidFill>
            </a:rPr>
            <a:t>will influence </a:t>
          </a:r>
          <a:r>
            <a:rPr lang="en-US" sz="3200" dirty="0" smtClean="0">
              <a:solidFill>
                <a:schemeClr val="tx1"/>
              </a:solidFill>
            </a:rPr>
            <a:t>the way the other person will receive the information.</a:t>
          </a:r>
          <a:endParaRPr lang="es-ES" sz="3200" dirty="0">
            <a:solidFill>
              <a:schemeClr val="tx1"/>
            </a:solidFill>
          </a:endParaRPr>
        </a:p>
      </dgm:t>
    </dgm:pt>
    <dgm:pt modelId="{A5946F59-8DB3-4EEC-9FB6-B44F18109406}" type="parTrans" cxnId="{E5C70326-F8DC-4E57-B472-5E9545B908AB}">
      <dgm:prSet/>
      <dgm:spPr/>
      <dgm:t>
        <a:bodyPr/>
        <a:lstStyle/>
        <a:p>
          <a:endParaRPr lang="es-ES" sz="3200">
            <a:solidFill>
              <a:schemeClr val="tx1"/>
            </a:solidFill>
          </a:endParaRPr>
        </a:p>
      </dgm:t>
    </dgm:pt>
    <dgm:pt modelId="{C1E5F46C-1BE5-4601-BC1A-4DD9855BFF30}" type="sibTrans" cxnId="{E5C70326-F8DC-4E57-B472-5E9545B908AB}">
      <dgm:prSet/>
      <dgm:spPr/>
      <dgm:t>
        <a:bodyPr/>
        <a:lstStyle/>
        <a:p>
          <a:endParaRPr lang="es-ES" sz="3200">
            <a:solidFill>
              <a:schemeClr val="tx1"/>
            </a:solidFill>
          </a:endParaRPr>
        </a:p>
      </dgm:t>
    </dgm:pt>
    <dgm:pt modelId="{255A456A-5280-4E61-89C7-D9D647E11455}">
      <dgm:prSet custT="1"/>
      <dgm:spPr/>
      <dgm:t>
        <a:bodyPr/>
        <a:lstStyle/>
        <a:p>
          <a:pPr rtl="0"/>
          <a:r>
            <a:rPr lang="en-US" sz="3200" dirty="0" smtClean="0">
              <a:solidFill>
                <a:schemeClr val="tx1"/>
              </a:solidFill>
            </a:rPr>
            <a:t> to maintain direct eye contact with the other person, to have an upright posture and not to show ourselves tense.</a:t>
          </a:r>
          <a:endParaRPr lang="es-ES" sz="3200" dirty="0">
            <a:solidFill>
              <a:schemeClr val="tx1"/>
            </a:solidFill>
          </a:endParaRPr>
        </a:p>
      </dgm:t>
    </dgm:pt>
    <dgm:pt modelId="{404D14DA-F6E4-444E-83B7-8F20A55EBD6B}" type="parTrans" cxnId="{B14E0FEA-1B14-4A9F-897E-1E2492B6DA35}">
      <dgm:prSet/>
      <dgm:spPr/>
      <dgm:t>
        <a:bodyPr/>
        <a:lstStyle/>
        <a:p>
          <a:endParaRPr lang="es-ES" sz="3200">
            <a:solidFill>
              <a:schemeClr val="tx1"/>
            </a:solidFill>
          </a:endParaRPr>
        </a:p>
      </dgm:t>
    </dgm:pt>
    <dgm:pt modelId="{3CFDB60D-29CC-45AE-AD3A-809F21889E0E}" type="sibTrans" cxnId="{B14E0FEA-1B14-4A9F-897E-1E2492B6DA35}">
      <dgm:prSet/>
      <dgm:spPr/>
      <dgm:t>
        <a:bodyPr/>
        <a:lstStyle/>
        <a:p>
          <a:endParaRPr lang="es-ES" sz="3200">
            <a:solidFill>
              <a:schemeClr val="tx1"/>
            </a:solidFill>
          </a:endParaRPr>
        </a:p>
      </dgm:t>
    </dgm:pt>
    <dgm:pt modelId="{3EE7A1E5-18A4-4632-9D44-367EFB6B33DB}">
      <dgm:prSet custT="1"/>
      <dgm:spPr/>
      <dgm:t>
        <a:bodyPr/>
        <a:lstStyle/>
        <a:p>
          <a:pPr rtl="0"/>
          <a:r>
            <a:rPr lang="en-US" sz="3200" dirty="0" smtClean="0">
              <a:solidFill>
                <a:schemeClr val="tx1"/>
              </a:solidFill>
            </a:rPr>
            <a:t>Showing security with our body while giving the message and not appearing aggressive will make it easier to get the person to give us his full attention. </a:t>
          </a:r>
          <a:endParaRPr lang="es-ES" sz="3200" dirty="0">
            <a:solidFill>
              <a:schemeClr val="tx1"/>
            </a:solidFill>
          </a:endParaRPr>
        </a:p>
      </dgm:t>
    </dgm:pt>
    <dgm:pt modelId="{1821D495-DE0B-4D97-B135-9B4A06CBC0F7}" type="parTrans" cxnId="{1BF7B3B2-BC7A-41D8-8E93-EB682304096A}">
      <dgm:prSet/>
      <dgm:spPr/>
      <dgm:t>
        <a:bodyPr/>
        <a:lstStyle/>
        <a:p>
          <a:endParaRPr lang="es-ES" sz="3200">
            <a:solidFill>
              <a:schemeClr val="tx1"/>
            </a:solidFill>
          </a:endParaRPr>
        </a:p>
      </dgm:t>
    </dgm:pt>
    <dgm:pt modelId="{A6795841-1493-4183-B104-5975E2FEAF09}" type="sibTrans" cxnId="{1BF7B3B2-BC7A-41D8-8E93-EB682304096A}">
      <dgm:prSet/>
      <dgm:spPr/>
      <dgm:t>
        <a:bodyPr/>
        <a:lstStyle/>
        <a:p>
          <a:endParaRPr lang="es-ES" sz="3200">
            <a:solidFill>
              <a:schemeClr val="tx1"/>
            </a:solidFill>
          </a:endParaRPr>
        </a:p>
      </dgm:t>
    </dgm:pt>
    <dgm:pt modelId="{94E83C79-910A-43B1-95F0-2A111F2CE1D4}" type="pres">
      <dgm:prSet presAssocID="{6DD896AD-9F25-4ED3-8CB7-7EDF914353A5}" presName="Name0" presStyleCnt="0">
        <dgm:presLayoutVars>
          <dgm:dir/>
          <dgm:resizeHandles val="exact"/>
        </dgm:presLayoutVars>
      </dgm:prSet>
      <dgm:spPr/>
      <dgm:t>
        <a:bodyPr/>
        <a:lstStyle/>
        <a:p>
          <a:endParaRPr lang="es-ES"/>
        </a:p>
      </dgm:t>
    </dgm:pt>
    <dgm:pt modelId="{A5502C92-B650-456A-9ADC-085D92C6F62C}" type="pres">
      <dgm:prSet presAssocID="{C82468C5-E0EB-4F75-A564-31178A51BFB4}" presName="node" presStyleLbl="node1" presStyleIdx="0" presStyleCnt="3">
        <dgm:presLayoutVars>
          <dgm:bulletEnabled val="1"/>
        </dgm:presLayoutVars>
      </dgm:prSet>
      <dgm:spPr/>
      <dgm:t>
        <a:bodyPr/>
        <a:lstStyle/>
        <a:p>
          <a:endParaRPr lang="es-ES"/>
        </a:p>
      </dgm:t>
    </dgm:pt>
    <dgm:pt modelId="{D229FFD3-59A3-4777-BEB7-0B1A059B5F10}" type="pres">
      <dgm:prSet presAssocID="{C1E5F46C-1BE5-4601-BC1A-4DD9855BFF30}" presName="sibTrans" presStyleCnt="0"/>
      <dgm:spPr/>
    </dgm:pt>
    <dgm:pt modelId="{46D22F39-0171-4099-94DA-70A2A85EBBFB}" type="pres">
      <dgm:prSet presAssocID="{255A456A-5280-4E61-89C7-D9D647E11455}" presName="node" presStyleLbl="node1" presStyleIdx="1" presStyleCnt="3" custLinFactNeighborX="-16258" custLinFactNeighborY="801">
        <dgm:presLayoutVars>
          <dgm:bulletEnabled val="1"/>
        </dgm:presLayoutVars>
      </dgm:prSet>
      <dgm:spPr/>
      <dgm:t>
        <a:bodyPr/>
        <a:lstStyle/>
        <a:p>
          <a:endParaRPr lang="es-ES"/>
        </a:p>
      </dgm:t>
    </dgm:pt>
    <dgm:pt modelId="{12504A01-B823-4CD7-88AB-8BEAB64333A4}" type="pres">
      <dgm:prSet presAssocID="{3CFDB60D-29CC-45AE-AD3A-809F21889E0E}" presName="sibTrans" presStyleCnt="0"/>
      <dgm:spPr/>
    </dgm:pt>
    <dgm:pt modelId="{2E1B0AA3-22FE-48AC-A886-86A944F665EC}" type="pres">
      <dgm:prSet presAssocID="{3EE7A1E5-18A4-4632-9D44-367EFB6B33DB}" presName="node" presStyleLbl="node1" presStyleIdx="2" presStyleCnt="3" custScaleX="118890">
        <dgm:presLayoutVars>
          <dgm:bulletEnabled val="1"/>
        </dgm:presLayoutVars>
      </dgm:prSet>
      <dgm:spPr/>
      <dgm:t>
        <a:bodyPr/>
        <a:lstStyle/>
        <a:p>
          <a:endParaRPr lang="es-ES"/>
        </a:p>
      </dgm:t>
    </dgm:pt>
  </dgm:ptLst>
  <dgm:cxnLst>
    <dgm:cxn modelId="{C91E3E9A-8B14-4FC8-AA21-300427B18AA4}" type="presOf" srcId="{3EE7A1E5-18A4-4632-9D44-367EFB6B33DB}" destId="{2E1B0AA3-22FE-48AC-A886-86A944F665EC}" srcOrd="0" destOrd="0" presId="urn:microsoft.com/office/officeart/2005/8/layout/hList6"/>
    <dgm:cxn modelId="{7E6E7088-4F32-4292-A5AD-90146E24A185}" type="presOf" srcId="{255A456A-5280-4E61-89C7-D9D647E11455}" destId="{46D22F39-0171-4099-94DA-70A2A85EBBFB}" srcOrd="0" destOrd="0" presId="urn:microsoft.com/office/officeart/2005/8/layout/hList6"/>
    <dgm:cxn modelId="{E5C70326-F8DC-4E57-B472-5E9545B908AB}" srcId="{6DD896AD-9F25-4ED3-8CB7-7EDF914353A5}" destId="{C82468C5-E0EB-4F75-A564-31178A51BFB4}" srcOrd="0" destOrd="0" parTransId="{A5946F59-8DB3-4EEC-9FB6-B44F18109406}" sibTransId="{C1E5F46C-1BE5-4601-BC1A-4DD9855BFF30}"/>
    <dgm:cxn modelId="{15C88445-714D-4D3B-9481-93FF364BB10C}" type="presOf" srcId="{6DD896AD-9F25-4ED3-8CB7-7EDF914353A5}" destId="{94E83C79-910A-43B1-95F0-2A111F2CE1D4}" srcOrd="0" destOrd="0" presId="urn:microsoft.com/office/officeart/2005/8/layout/hList6"/>
    <dgm:cxn modelId="{EEBBE90D-DF76-4C11-AC9A-89861F573BD9}" type="presOf" srcId="{C82468C5-E0EB-4F75-A564-31178A51BFB4}" destId="{A5502C92-B650-456A-9ADC-085D92C6F62C}" srcOrd="0" destOrd="0" presId="urn:microsoft.com/office/officeart/2005/8/layout/hList6"/>
    <dgm:cxn modelId="{B14E0FEA-1B14-4A9F-897E-1E2492B6DA35}" srcId="{6DD896AD-9F25-4ED3-8CB7-7EDF914353A5}" destId="{255A456A-5280-4E61-89C7-D9D647E11455}" srcOrd="1" destOrd="0" parTransId="{404D14DA-F6E4-444E-83B7-8F20A55EBD6B}" sibTransId="{3CFDB60D-29CC-45AE-AD3A-809F21889E0E}"/>
    <dgm:cxn modelId="{1BF7B3B2-BC7A-41D8-8E93-EB682304096A}" srcId="{6DD896AD-9F25-4ED3-8CB7-7EDF914353A5}" destId="{3EE7A1E5-18A4-4632-9D44-367EFB6B33DB}" srcOrd="2" destOrd="0" parTransId="{1821D495-DE0B-4D97-B135-9B4A06CBC0F7}" sibTransId="{A6795841-1493-4183-B104-5975E2FEAF09}"/>
    <dgm:cxn modelId="{F6FCAB5A-3807-45AD-A333-D7362C452D7A}" type="presParOf" srcId="{94E83C79-910A-43B1-95F0-2A111F2CE1D4}" destId="{A5502C92-B650-456A-9ADC-085D92C6F62C}" srcOrd="0" destOrd="0" presId="urn:microsoft.com/office/officeart/2005/8/layout/hList6"/>
    <dgm:cxn modelId="{DA2E53DE-3C10-4923-801B-32283277EF02}" type="presParOf" srcId="{94E83C79-910A-43B1-95F0-2A111F2CE1D4}" destId="{D229FFD3-59A3-4777-BEB7-0B1A059B5F10}" srcOrd="1" destOrd="0" presId="urn:microsoft.com/office/officeart/2005/8/layout/hList6"/>
    <dgm:cxn modelId="{00B8470B-56BD-4246-945C-A2D193943CD0}" type="presParOf" srcId="{94E83C79-910A-43B1-95F0-2A111F2CE1D4}" destId="{46D22F39-0171-4099-94DA-70A2A85EBBFB}" srcOrd="2" destOrd="0" presId="urn:microsoft.com/office/officeart/2005/8/layout/hList6"/>
    <dgm:cxn modelId="{5A84B272-A22C-496C-92CB-987242DB6D38}" type="presParOf" srcId="{94E83C79-910A-43B1-95F0-2A111F2CE1D4}" destId="{12504A01-B823-4CD7-88AB-8BEAB64333A4}" srcOrd="3" destOrd="0" presId="urn:microsoft.com/office/officeart/2005/8/layout/hList6"/>
    <dgm:cxn modelId="{A6B822DE-6240-4711-A22C-B4DCF4530486}" type="presParOf" srcId="{94E83C79-910A-43B1-95F0-2A111F2CE1D4}" destId="{2E1B0AA3-22FE-48AC-A886-86A944F665E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84147-58B9-4180-9A3B-4369FEC795EA}"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S"/>
        </a:p>
      </dgm:t>
    </dgm:pt>
    <dgm:pt modelId="{AEC720BB-E3FB-4011-ADCA-E4E15325D504}">
      <dgm:prSet custT="1"/>
      <dgm:spPr/>
      <dgm:t>
        <a:bodyPr/>
        <a:lstStyle/>
        <a:p>
          <a:pPr rtl="0"/>
          <a:r>
            <a:rPr lang="es-ES" sz="2800" dirty="0" err="1" smtClean="0">
              <a:solidFill>
                <a:schemeClr val="tx1"/>
              </a:solidFill>
            </a:rPr>
            <a:t>Scratched</a:t>
          </a:r>
          <a:r>
            <a:rPr lang="es-ES" sz="2800" dirty="0" smtClean="0">
              <a:solidFill>
                <a:schemeClr val="tx1"/>
              </a:solidFill>
            </a:rPr>
            <a:t> disc </a:t>
          </a:r>
          <a:r>
            <a:rPr lang="es-ES" sz="2800" dirty="0" err="1" smtClean="0">
              <a:solidFill>
                <a:schemeClr val="tx1"/>
              </a:solidFill>
            </a:rPr>
            <a:t>technique</a:t>
          </a:r>
          <a:endParaRPr lang="es-ES" sz="2800" dirty="0">
            <a:solidFill>
              <a:schemeClr val="tx1"/>
            </a:solidFill>
          </a:endParaRPr>
        </a:p>
      </dgm:t>
    </dgm:pt>
    <dgm:pt modelId="{25345AB9-452F-440F-8456-D465ED045C5B}" type="parTrans" cxnId="{683B676F-174D-46A9-8C94-6F21CA1EAAD7}">
      <dgm:prSet/>
      <dgm:spPr/>
      <dgm:t>
        <a:bodyPr/>
        <a:lstStyle/>
        <a:p>
          <a:endParaRPr lang="es-ES" sz="2800">
            <a:solidFill>
              <a:schemeClr val="tx1"/>
            </a:solidFill>
          </a:endParaRPr>
        </a:p>
      </dgm:t>
    </dgm:pt>
    <dgm:pt modelId="{70524309-FE0F-4457-8734-03F1EE5C4658}" type="sibTrans" cxnId="{683B676F-174D-46A9-8C94-6F21CA1EAAD7}">
      <dgm:prSet/>
      <dgm:spPr/>
      <dgm:t>
        <a:bodyPr/>
        <a:lstStyle/>
        <a:p>
          <a:endParaRPr lang="es-ES" sz="2800">
            <a:solidFill>
              <a:schemeClr val="tx1"/>
            </a:solidFill>
          </a:endParaRPr>
        </a:p>
      </dgm:t>
    </dgm:pt>
    <dgm:pt modelId="{E03278C4-D487-469D-BFE7-EEE84B2E6C6C}">
      <dgm:prSet custT="1"/>
      <dgm:spPr/>
      <dgm:t>
        <a:bodyPr/>
        <a:lstStyle/>
        <a:p>
          <a:pPr rtl="0"/>
          <a:r>
            <a:rPr lang="es-ES" sz="2800" smtClean="0">
              <a:solidFill>
                <a:schemeClr val="tx1"/>
              </a:solidFill>
            </a:rPr>
            <a:t>Fog bank technique</a:t>
          </a:r>
          <a:endParaRPr lang="es-ES" sz="2800">
            <a:solidFill>
              <a:schemeClr val="tx1"/>
            </a:solidFill>
          </a:endParaRPr>
        </a:p>
      </dgm:t>
    </dgm:pt>
    <dgm:pt modelId="{87D5B899-4539-4358-BC1D-6A47A95F0338}" type="parTrans" cxnId="{57C627CC-6DB9-46EE-B1A7-741113E1758C}">
      <dgm:prSet/>
      <dgm:spPr/>
      <dgm:t>
        <a:bodyPr/>
        <a:lstStyle/>
        <a:p>
          <a:endParaRPr lang="es-ES" sz="2800">
            <a:solidFill>
              <a:schemeClr val="tx1"/>
            </a:solidFill>
          </a:endParaRPr>
        </a:p>
      </dgm:t>
    </dgm:pt>
    <dgm:pt modelId="{3258EB93-9BB8-4BA3-B2D7-4C2602ADA261}" type="sibTrans" cxnId="{57C627CC-6DB9-46EE-B1A7-741113E1758C}">
      <dgm:prSet/>
      <dgm:spPr/>
      <dgm:t>
        <a:bodyPr/>
        <a:lstStyle/>
        <a:p>
          <a:endParaRPr lang="es-ES" sz="2800">
            <a:solidFill>
              <a:schemeClr val="tx1"/>
            </a:solidFill>
          </a:endParaRPr>
        </a:p>
      </dgm:t>
    </dgm:pt>
    <dgm:pt modelId="{D2D9F58A-81FC-4513-9B03-D25918A864E7}">
      <dgm:prSet custT="1"/>
      <dgm:spPr/>
      <dgm:t>
        <a:bodyPr/>
        <a:lstStyle/>
        <a:p>
          <a:pPr rtl="0"/>
          <a:r>
            <a:rPr lang="es-ES" sz="2800" smtClean="0">
              <a:solidFill>
                <a:schemeClr val="tx1"/>
              </a:solidFill>
            </a:rPr>
            <a:t>Technique for change</a:t>
          </a:r>
          <a:endParaRPr lang="es-ES" sz="2800">
            <a:solidFill>
              <a:schemeClr val="tx1"/>
            </a:solidFill>
          </a:endParaRPr>
        </a:p>
      </dgm:t>
    </dgm:pt>
    <dgm:pt modelId="{221576A2-2256-4A3F-A8D1-40BD1A54CCD2}" type="parTrans" cxnId="{9D5DF470-218A-4E49-A324-DE445B9139DE}">
      <dgm:prSet/>
      <dgm:spPr/>
      <dgm:t>
        <a:bodyPr/>
        <a:lstStyle/>
        <a:p>
          <a:endParaRPr lang="es-ES" sz="2800">
            <a:solidFill>
              <a:schemeClr val="tx1"/>
            </a:solidFill>
          </a:endParaRPr>
        </a:p>
      </dgm:t>
    </dgm:pt>
    <dgm:pt modelId="{DF7EF683-C1F7-480B-96ED-2F41FFEA109F}" type="sibTrans" cxnId="{9D5DF470-218A-4E49-A324-DE445B9139DE}">
      <dgm:prSet/>
      <dgm:spPr/>
      <dgm:t>
        <a:bodyPr/>
        <a:lstStyle/>
        <a:p>
          <a:endParaRPr lang="es-ES" sz="2800">
            <a:solidFill>
              <a:schemeClr val="tx1"/>
            </a:solidFill>
          </a:endParaRPr>
        </a:p>
      </dgm:t>
    </dgm:pt>
    <dgm:pt modelId="{CA93DA58-45B5-494A-803C-CAE58FE7E028}">
      <dgm:prSet custT="1"/>
      <dgm:spPr/>
      <dgm:t>
        <a:bodyPr/>
        <a:lstStyle/>
        <a:p>
          <a:pPr rtl="0"/>
          <a:r>
            <a:rPr lang="es-ES" sz="2800" dirty="0" err="1" smtClean="0">
              <a:solidFill>
                <a:schemeClr val="tx1"/>
              </a:solidFill>
            </a:rPr>
            <a:t>Assertive</a:t>
          </a:r>
          <a:r>
            <a:rPr lang="es-ES" sz="2800" dirty="0" smtClean="0">
              <a:solidFill>
                <a:schemeClr val="tx1"/>
              </a:solidFill>
            </a:rPr>
            <a:t> </a:t>
          </a:r>
          <a:r>
            <a:rPr lang="es-ES" sz="2800" dirty="0" err="1" smtClean="0">
              <a:solidFill>
                <a:schemeClr val="tx1"/>
              </a:solidFill>
            </a:rPr>
            <a:t>Agreement</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FFF84BD9-ADFB-4009-822D-6AA0A95FAF6D}" type="parTrans" cxnId="{915C733B-3FF2-4E80-84FF-7E33AE58A647}">
      <dgm:prSet/>
      <dgm:spPr/>
      <dgm:t>
        <a:bodyPr/>
        <a:lstStyle/>
        <a:p>
          <a:endParaRPr lang="es-ES" sz="2800">
            <a:solidFill>
              <a:schemeClr val="tx1"/>
            </a:solidFill>
          </a:endParaRPr>
        </a:p>
      </dgm:t>
    </dgm:pt>
    <dgm:pt modelId="{2E05C8CD-80FD-42DD-A2FC-21352CAA19A5}" type="sibTrans" cxnId="{915C733B-3FF2-4E80-84FF-7E33AE58A647}">
      <dgm:prSet/>
      <dgm:spPr/>
      <dgm:t>
        <a:bodyPr/>
        <a:lstStyle/>
        <a:p>
          <a:endParaRPr lang="es-ES" sz="2800">
            <a:solidFill>
              <a:schemeClr val="tx1"/>
            </a:solidFill>
          </a:endParaRPr>
        </a:p>
      </dgm:t>
    </dgm:pt>
    <dgm:pt modelId="{729C8E59-2D1D-49B3-91DF-E18D9DE3D8B0}">
      <dgm:prSet custT="1"/>
      <dgm:spPr/>
      <dgm:t>
        <a:bodyPr/>
        <a:lstStyle/>
        <a:p>
          <a:pPr rtl="0"/>
          <a:r>
            <a:rPr lang="es-ES" sz="2800" dirty="0" err="1" smtClean="0">
              <a:solidFill>
                <a:schemeClr val="tx1"/>
              </a:solidFill>
            </a:rPr>
            <a:t>Assertive</a:t>
          </a:r>
          <a:r>
            <a:rPr lang="es-ES" sz="2800" dirty="0" smtClean="0">
              <a:solidFill>
                <a:schemeClr val="tx1"/>
              </a:solidFill>
            </a:rPr>
            <a:t> </a:t>
          </a:r>
          <a:r>
            <a:rPr lang="es-ES" sz="2800" dirty="0" err="1" smtClean="0">
              <a:solidFill>
                <a:schemeClr val="tx1"/>
              </a:solidFill>
            </a:rPr>
            <a:t>questioning</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1E53F394-898B-4243-9185-B6EFC900901E}" type="parTrans" cxnId="{8D42FA1E-7D6A-4820-ADFD-63B51A344D69}">
      <dgm:prSet/>
      <dgm:spPr/>
      <dgm:t>
        <a:bodyPr/>
        <a:lstStyle/>
        <a:p>
          <a:endParaRPr lang="es-ES" sz="2800">
            <a:solidFill>
              <a:schemeClr val="tx1"/>
            </a:solidFill>
          </a:endParaRPr>
        </a:p>
      </dgm:t>
    </dgm:pt>
    <dgm:pt modelId="{AC9C067C-CC69-4632-95A1-FF56B192583D}" type="sibTrans" cxnId="{8D42FA1E-7D6A-4820-ADFD-63B51A344D69}">
      <dgm:prSet/>
      <dgm:spPr/>
      <dgm:t>
        <a:bodyPr/>
        <a:lstStyle/>
        <a:p>
          <a:endParaRPr lang="es-ES" sz="2800">
            <a:solidFill>
              <a:schemeClr val="tx1"/>
            </a:solidFill>
          </a:endParaRPr>
        </a:p>
      </dgm:t>
    </dgm:pt>
    <dgm:pt modelId="{819B7852-9FB3-44BC-94AE-46F7147063DE}">
      <dgm:prSet custT="1"/>
      <dgm:spPr/>
      <dgm:t>
        <a:bodyPr/>
        <a:lstStyle/>
        <a:p>
          <a:pPr rtl="0"/>
          <a:r>
            <a:rPr lang="es-ES" sz="2800" dirty="0" err="1" smtClean="0">
              <a:solidFill>
                <a:schemeClr val="tx1"/>
              </a:solidFill>
            </a:rPr>
            <a:t>Ignoring</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2B804A60-263E-498D-A80E-82E67897440C}" type="parTrans" cxnId="{4293C9FB-6EFC-4F33-B6C0-E651A35C4DC0}">
      <dgm:prSet/>
      <dgm:spPr/>
      <dgm:t>
        <a:bodyPr/>
        <a:lstStyle/>
        <a:p>
          <a:endParaRPr lang="es-ES" sz="2800">
            <a:solidFill>
              <a:schemeClr val="tx1"/>
            </a:solidFill>
          </a:endParaRPr>
        </a:p>
      </dgm:t>
    </dgm:pt>
    <dgm:pt modelId="{4173872F-F1BE-488F-8610-8A4D208F5275}" type="sibTrans" cxnId="{4293C9FB-6EFC-4F33-B6C0-E651A35C4DC0}">
      <dgm:prSet/>
      <dgm:spPr/>
      <dgm:t>
        <a:bodyPr/>
        <a:lstStyle/>
        <a:p>
          <a:endParaRPr lang="es-ES" sz="2800">
            <a:solidFill>
              <a:schemeClr val="tx1"/>
            </a:solidFill>
          </a:endParaRPr>
        </a:p>
      </dgm:t>
    </dgm:pt>
    <dgm:pt modelId="{E4BF33EC-B6B4-404B-804E-F9BA374F07B6}">
      <dgm:prSet custT="1"/>
      <dgm:spPr/>
      <dgm:t>
        <a:bodyPr/>
        <a:lstStyle/>
        <a:p>
          <a:pPr rtl="0"/>
          <a:r>
            <a:rPr lang="es-ES" sz="2800" dirty="0" err="1" smtClean="0">
              <a:solidFill>
                <a:schemeClr val="tx1"/>
              </a:solidFill>
            </a:rPr>
            <a:t>Assertive</a:t>
          </a:r>
          <a:r>
            <a:rPr lang="es-ES" sz="2800" dirty="0" smtClean="0">
              <a:solidFill>
                <a:schemeClr val="tx1"/>
              </a:solidFill>
            </a:rPr>
            <a:t> </a:t>
          </a:r>
          <a:r>
            <a:rPr lang="es-ES" sz="2800" dirty="0" err="1" smtClean="0">
              <a:solidFill>
                <a:schemeClr val="tx1"/>
              </a:solidFill>
            </a:rPr>
            <a:t>deferment</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BB16A5BE-8349-4152-9407-51E8A396A374}" type="parTrans" cxnId="{38CC4510-6BFF-4837-82AD-652E13DB9C80}">
      <dgm:prSet/>
      <dgm:spPr/>
      <dgm:t>
        <a:bodyPr/>
        <a:lstStyle/>
        <a:p>
          <a:endParaRPr lang="es-ES" sz="2800">
            <a:solidFill>
              <a:schemeClr val="tx1"/>
            </a:solidFill>
          </a:endParaRPr>
        </a:p>
      </dgm:t>
    </dgm:pt>
    <dgm:pt modelId="{754497FA-3942-40B3-97C5-11096492BC68}" type="sibTrans" cxnId="{38CC4510-6BFF-4837-82AD-652E13DB9C80}">
      <dgm:prSet/>
      <dgm:spPr/>
      <dgm:t>
        <a:bodyPr/>
        <a:lstStyle/>
        <a:p>
          <a:endParaRPr lang="es-ES" sz="2800">
            <a:solidFill>
              <a:schemeClr val="tx1"/>
            </a:solidFill>
          </a:endParaRPr>
        </a:p>
      </dgm:t>
    </dgm:pt>
    <dgm:pt modelId="{251A7C04-CA1A-4124-96D5-D89C1D1EC748}" type="pres">
      <dgm:prSet presAssocID="{62884147-58B9-4180-9A3B-4369FEC795EA}" presName="Name0" presStyleCnt="0">
        <dgm:presLayoutVars>
          <dgm:dir/>
          <dgm:resizeHandles val="exact"/>
        </dgm:presLayoutVars>
      </dgm:prSet>
      <dgm:spPr/>
      <dgm:t>
        <a:bodyPr/>
        <a:lstStyle/>
        <a:p>
          <a:endParaRPr lang="es-ES"/>
        </a:p>
      </dgm:t>
    </dgm:pt>
    <dgm:pt modelId="{A4F98246-3FE0-4008-8CB2-61A7967D17D2}" type="pres">
      <dgm:prSet presAssocID="{62884147-58B9-4180-9A3B-4369FEC795EA}" presName="cycle" presStyleCnt="0"/>
      <dgm:spPr/>
    </dgm:pt>
    <dgm:pt modelId="{26A51B92-ECF8-4D10-97B2-C73FA417E833}" type="pres">
      <dgm:prSet presAssocID="{AEC720BB-E3FB-4011-ADCA-E4E15325D504}" presName="nodeFirstNode" presStyleLbl="node1" presStyleIdx="0" presStyleCnt="7">
        <dgm:presLayoutVars>
          <dgm:bulletEnabled val="1"/>
        </dgm:presLayoutVars>
      </dgm:prSet>
      <dgm:spPr/>
      <dgm:t>
        <a:bodyPr/>
        <a:lstStyle/>
        <a:p>
          <a:endParaRPr lang="es-ES"/>
        </a:p>
      </dgm:t>
    </dgm:pt>
    <dgm:pt modelId="{6D55E77E-B963-4EA5-B87D-3689DAFEC7AF}" type="pres">
      <dgm:prSet presAssocID="{70524309-FE0F-4457-8734-03F1EE5C4658}" presName="sibTransFirstNode" presStyleLbl="bgShp" presStyleIdx="0" presStyleCnt="1"/>
      <dgm:spPr/>
      <dgm:t>
        <a:bodyPr/>
        <a:lstStyle/>
        <a:p>
          <a:endParaRPr lang="es-ES"/>
        </a:p>
      </dgm:t>
    </dgm:pt>
    <dgm:pt modelId="{C37B99F4-8569-45A9-AE84-8CE613FF5CF6}" type="pres">
      <dgm:prSet presAssocID="{E03278C4-D487-469D-BFE7-EEE84B2E6C6C}" presName="nodeFollowingNodes" presStyleLbl="node1" presStyleIdx="1" presStyleCnt="7">
        <dgm:presLayoutVars>
          <dgm:bulletEnabled val="1"/>
        </dgm:presLayoutVars>
      </dgm:prSet>
      <dgm:spPr/>
      <dgm:t>
        <a:bodyPr/>
        <a:lstStyle/>
        <a:p>
          <a:endParaRPr lang="es-ES"/>
        </a:p>
      </dgm:t>
    </dgm:pt>
    <dgm:pt modelId="{F0C5D6A7-063C-4F93-9194-5189F833C1F7}" type="pres">
      <dgm:prSet presAssocID="{D2D9F58A-81FC-4513-9B03-D25918A864E7}" presName="nodeFollowingNodes" presStyleLbl="node1" presStyleIdx="2" presStyleCnt="7">
        <dgm:presLayoutVars>
          <dgm:bulletEnabled val="1"/>
        </dgm:presLayoutVars>
      </dgm:prSet>
      <dgm:spPr/>
      <dgm:t>
        <a:bodyPr/>
        <a:lstStyle/>
        <a:p>
          <a:endParaRPr lang="es-ES"/>
        </a:p>
      </dgm:t>
    </dgm:pt>
    <dgm:pt modelId="{05FC1616-AB8C-4DE0-B038-E6C6B0766BDB}" type="pres">
      <dgm:prSet presAssocID="{CA93DA58-45B5-494A-803C-CAE58FE7E028}" presName="nodeFollowingNodes" presStyleLbl="node1" presStyleIdx="3" presStyleCnt="7" custScaleX="103552" custScaleY="103525">
        <dgm:presLayoutVars>
          <dgm:bulletEnabled val="1"/>
        </dgm:presLayoutVars>
      </dgm:prSet>
      <dgm:spPr/>
      <dgm:t>
        <a:bodyPr/>
        <a:lstStyle/>
        <a:p>
          <a:endParaRPr lang="es-ES"/>
        </a:p>
      </dgm:t>
    </dgm:pt>
    <dgm:pt modelId="{0092C0FE-A3D6-48BD-8E28-1A1C42E713D2}" type="pres">
      <dgm:prSet presAssocID="{729C8E59-2D1D-49B3-91DF-E18D9DE3D8B0}" presName="nodeFollowingNodes" presStyleLbl="node1" presStyleIdx="4" presStyleCnt="7" custScaleX="113402" custScaleY="113020">
        <dgm:presLayoutVars>
          <dgm:bulletEnabled val="1"/>
        </dgm:presLayoutVars>
      </dgm:prSet>
      <dgm:spPr/>
      <dgm:t>
        <a:bodyPr/>
        <a:lstStyle/>
        <a:p>
          <a:endParaRPr lang="es-ES"/>
        </a:p>
      </dgm:t>
    </dgm:pt>
    <dgm:pt modelId="{00FC6109-7920-4C00-9DB5-F0B2F6805AEE}" type="pres">
      <dgm:prSet presAssocID="{819B7852-9FB3-44BC-94AE-46F7147063DE}" presName="nodeFollowingNodes" presStyleLbl="node1" presStyleIdx="5" presStyleCnt="7">
        <dgm:presLayoutVars>
          <dgm:bulletEnabled val="1"/>
        </dgm:presLayoutVars>
      </dgm:prSet>
      <dgm:spPr/>
      <dgm:t>
        <a:bodyPr/>
        <a:lstStyle/>
        <a:p>
          <a:endParaRPr lang="es-ES"/>
        </a:p>
      </dgm:t>
    </dgm:pt>
    <dgm:pt modelId="{409B3317-3CA6-4153-8FD1-9995489F634C}" type="pres">
      <dgm:prSet presAssocID="{E4BF33EC-B6B4-404B-804E-F9BA374F07B6}" presName="nodeFollowingNodes" presStyleLbl="node1" presStyleIdx="6" presStyleCnt="7" custScaleX="109055" custScaleY="107591">
        <dgm:presLayoutVars>
          <dgm:bulletEnabled val="1"/>
        </dgm:presLayoutVars>
      </dgm:prSet>
      <dgm:spPr/>
      <dgm:t>
        <a:bodyPr/>
        <a:lstStyle/>
        <a:p>
          <a:endParaRPr lang="es-ES"/>
        </a:p>
      </dgm:t>
    </dgm:pt>
  </dgm:ptLst>
  <dgm:cxnLst>
    <dgm:cxn modelId="{57C627CC-6DB9-46EE-B1A7-741113E1758C}" srcId="{62884147-58B9-4180-9A3B-4369FEC795EA}" destId="{E03278C4-D487-469D-BFE7-EEE84B2E6C6C}" srcOrd="1" destOrd="0" parTransId="{87D5B899-4539-4358-BC1D-6A47A95F0338}" sibTransId="{3258EB93-9BB8-4BA3-B2D7-4C2602ADA261}"/>
    <dgm:cxn modelId="{E2F5D919-2BB6-48B3-BC18-DF482FC4D455}" type="presOf" srcId="{D2D9F58A-81FC-4513-9B03-D25918A864E7}" destId="{F0C5D6A7-063C-4F93-9194-5189F833C1F7}" srcOrd="0" destOrd="0" presId="urn:microsoft.com/office/officeart/2005/8/layout/cycle3"/>
    <dgm:cxn modelId="{410CDE46-D5DB-42D8-BF9F-6E57AA836C15}" type="presOf" srcId="{CA93DA58-45B5-494A-803C-CAE58FE7E028}" destId="{05FC1616-AB8C-4DE0-B038-E6C6B0766BDB}" srcOrd="0" destOrd="0" presId="urn:microsoft.com/office/officeart/2005/8/layout/cycle3"/>
    <dgm:cxn modelId="{5C678732-0B4F-4633-8B42-9BAE76666AE2}" type="presOf" srcId="{E03278C4-D487-469D-BFE7-EEE84B2E6C6C}" destId="{C37B99F4-8569-45A9-AE84-8CE613FF5CF6}" srcOrd="0" destOrd="0" presId="urn:microsoft.com/office/officeart/2005/8/layout/cycle3"/>
    <dgm:cxn modelId="{A48AE1C7-C1A0-4938-942A-E7C3DA9E100E}" type="presOf" srcId="{70524309-FE0F-4457-8734-03F1EE5C4658}" destId="{6D55E77E-B963-4EA5-B87D-3689DAFEC7AF}" srcOrd="0" destOrd="0" presId="urn:microsoft.com/office/officeart/2005/8/layout/cycle3"/>
    <dgm:cxn modelId="{6D9EDD93-67D7-4E4E-BA01-A7773E4CA608}" type="presOf" srcId="{819B7852-9FB3-44BC-94AE-46F7147063DE}" destId="{00FC6109-7920-4C00-9DB5-F0B2F6805AEE}" srcOrd="0" destOrd="0" presId="urn:microsoft.com/office/officeart/2005/8/layout/cycle3"/>
    <dgm:cxn modelId="{0B2B225F-3AA4-43D0-B6CE-90F956B88256}" type="presOf" srcId="{62884147-58B9-4180-9A3B-4369FEC795EA}" destId="{251A7C04-CA1A-4124-96D5-D89C1D1EC748}" srcOrd="0" destOrd="0" presId="urn:microsoft.com/office/officeart/2005/8/layout/cycle3"/>
    <dgm:cxn modelId="{915C733B-3FF2-4E80-84FF-7E33AE58A647}" srcId="{62884147-58B9-4180-9A3B-4369FEC795EA}" destId="{CA93DA58-45B5-494A-803C-CAE58FE7E028}" srcOrd="3" destOrd="0" parTransId="{FFF84BD9-ADFB-4009-822D-6AA0A95FAF6D}" sibTransId="{2E05C8CD-80FD-42DD-A2FC-21352CAA19A5}"/>
    <dgm:cxn modelId="{CE47F9AA-F4A6-4955-AE34-588E4E1E0641}" type="presOf" srcId="{729C8E59-2D1D-49B3-91DF-E18D9DE3D8B0}" destId="{0092C0FE-A3D6-48BD-8E28-1A1C42E713D2}" srcOrd="0" destOrd="0" presId="urn:microsoft.com/office/officeart/2005/8/layout/cycle3"/>
    <dgm:cxn modelId="{9D5DF470-218A-4E49-A324-DE445B9139DE}" srcId="{62884147-58B9-4180-9A3B-4369FEC795EA}" destId="{D2D9F58A-81FC-4513-9B03-D25918A864E7}" srcOrd="2" destOrd="0" parTransId="{221576A2-2256-4A3F-A8D1-40BD1A54CCD2}" sibTransId="{DF7EF683-C1F7-480B-96ED-2F41FFEA109F}"/>
    <dgm:cxn modelId="{38CC4510-6BFF-4837-82AD-652E13DB9C80}" srcId="{62884147-58B9-4180-9A3B-4369FEC795EA}" destId="{E4BF33EC-B6B4-404B-804E-F9BA374F07B6}" srcOrd="6" destOrd="0" parTransId="{BB16A5BE-8349-4152-9407-51E8A396A374}" sibTransId="{754497FA-3942-40B3-97C5-11096492BC68}"/>
    <dgm:cxn modelId="{100A12F2-7BBB-4C8C-9A42-1B256C834959}" type="presOf" srcId="{AEC720BB-E3FB-4011-ADCA-E4E15325D504}" destId="{26A51B92-ECF8-4D10-97B2-C73FA417E833}" srcOrd="0" destOrd="0" presId="urn:microsoft.com/office/officeart/2005/8/layout/cycle3"/>
    <dgm:cxn modelId="{5FFAAD62-0F2E-4C5C-8BCF-C93A5B85494F}" type="presOf" srcId="{E4BF33EC-B6B4-404B-804E-F9BA374F07B6}" destId="{409B3317-3CA6-4153-8FD1-9995489F634C}" srcOrd="0" destOrd="0" presId="urn:microsoft.com/office/officeart/2005/8/layout/cycle3"/>
    <dgm:cxn modelId="{4293C9FB-6EFC-4F33-B6C0-E651A35C4DC0}" srcId="{62884147-58B9-4180-9A3B-4369FEC795EA}" destId="{819B7852-9FB3-44BC-94AE-46F7147063DE}" srcOrd="5" destOrd="0" parTransId="{2B804A60-263E-498D-A80E-82E67897440C}" sibTransId="{4173872F-F1BE-488F-8610-8A4D208F5275}"/>
    <dgm:cxn modelId="{683B676F-174D-46A9-8C94-6F21CA1EAAD7}" srcId="{62884147-58B9-4180-9A3B-4369FEC795EA}" destId="{AEC720BB-E3FB-4011-ADCA-E4E15325D504}" srcOrd="0" destOrd="0" parTransId="{25345AB9-452F-440F-8456-D465ED045C5B}" sibTransId="{70524309-FE0F-4457-8734-03F1EE5C4658}"/>
    <dgm:cxn modelId="{8D42FA1E-7D6A-4820-ADFD-63B51A344D69}" srcId="{62884147-58B9-4180-9A3B-4369FEC795EA}" destId="{729C8E59-2D1D-49B3-91DF-E18D9DE3D8B0}" srcOrd="4" destOrd="0" parTransId="{1E53F394-898B-4243-9185-B6EFC900901E}" sibTransId="{AC9C067C-CC69-4632-95A1-FF56B192583D}"/>
    <dgm:cxn modelId="{367076B0-7555-4E76-B9AF-CBCF0DB09FB6}" type="presParOf" srcId="{251A7C04-CA1A-4124-96D5-D89C1D1EC748}" destId="{A4F98246-3FE0-4008-8CB2-61A7967D17D2}" srcOrd="0" destOrd="0" presId="urn:microsoft.com/office/officeart/2005/8/layout/cycle3"/>
    <dgm:cxn modelId="{9E9CFE3A-C7F8-4630-85BF-446704C621E2}" type="presParOf" srcId="{A4F98246-3FE0-4008-8CB2-61A7967D17D2}" destId="{26A51B92-ECF8-4D10-97B2-C73FA417E833}" srcOrd="0" destOrd="0" presId="urn:microsoft.com/office/officeart/2005/8/layout/cycle3"/>
    <dgm:cxn modelId="{09F409C9-A4E0-45DE-8A0B-AD508D54D8EE}" type="presParOf" srcId="{A4F98246-3FE0-4008-8CB2-61A7967D17D2}" destId="{6D55E77E-B963-4EA5-B87D-3689DAFEC7AF}" srcOrd="1" destOrd="0" presId="urn:microsoft.com/office/officeart/2005/8/layout/cycle3"/>
    <dgm:cxn modelId="{C3CC6AD0-D8F7-4E48-8770-DD33E4DD1B6D}" type="presParOf" srcId="{A4F98246-3FE0-4008-8CB2-61A7967D17D2}" destId="{C37B99F4-8569-45A9-AE84-8CE613FF5CF6}" srcOrd="2" destOrd="0" presId="urn:microsoft.com/office/officeart/2005/8/layout/cycle3"/>
    <dgm:cxn modelId="{77C13550-58CB-4221-875D-07F1D78DE40E}" type="presParOf" srcId="{A4F98246-3FE0-4008-8CB2-61A7967D17D2}" destId="{F0C5D6A7-063C-4F93-9194-5189F833C1F7}" srcOrd="3" destOrd="0" presId="urn:microsoft.com/office/officeart/2005/8/layout/cycle3"/>
    <dgm:cxn modelId="{6949EC14-6692-43E7-A1BF-16E71D8151C3}" type="presParOf" srcId="{A4F98246-3FE0-4008-8CB2-61A7967D17D2}" destId="{05FC1616-AB8C-4DE0-B038-E6C6B0766BDB}" srcOrd="4" destOrd="0" presId="urn:microsoft.com/office/officeart/2005/8/layout/cycle3"/>
    <dgm:cxn modelId="{348385B1-0705-42F0-A40C-1A813628D7B2}" type="presParOf" srcId="{A4F98246-3FE0-4008-8CB2-61A7967D17D2}" destId="{0092C0FE-A3D6-48BD-8E28-1A1C42E713D2}" srcOrd="5" destOrd="0" presId="urn:microsoft.com/office/officeart/2005/8/layout/cycle3"/>
    <dgm:cxn modelId="{7375A036-63E4-4F73-9DEF-47AD65D37A62}" type="presParOf" srcId="{A4F98246-3FE0-4008-8CB2-61A7967D17D2}" destId="{00FC6109-7920-4C00-9DB5-F0B2F6805AEE}" srcOrd="6" destOrd="0" presId="urn:microsoft.com/office/officeart/2005/8/layout/cycle3"/>
    <dgm:cxn modelId="{94698957-B495-4E7B-8138-1289CD92A835}" type="presParOf" srcId="{A4F98246-3FE0-4008-8CB2-61A7967D17D2}" destId="{409B3317-3CA6-4153-8FD1-9995489F634C}"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84147-58B9-4180-9A3B-4369FEC795EA}"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s-ES"/>
        </a:p>
      </dgm:t>
    </dgm:pt>
    <dgm:pt modelId="{AEC720BB-E3FB-4011-ADCA-E4E15325D504}">
      <dgm:prSet custT="1"/>
      <dgm:spPr/>
      <dgm:t>
        <a:bodyPr/>
        <a:lstStyle/>
        <a:p>
          <a:pPr rtl="0"/>
          <a:r>
            <a:rPr lang="es-ES" sz="2800" dirty="0" err="1" smtClean="0">
              <a:solidFill>
                <a:schemeClr val="tx1"/>
              </a:solidFill>
            </a:rPr>
            <a:t>Scratched</a:t>
          </a:r>
          <a:r>
            <a:rPr lang="es-ES" sz="2800" dirty="0" smtClean="0">
              <a:solidFill>
                <a:schemeClr val="tx1"/>
              </a:solidFill>
            </a:rPr>
            <a:t> disc </a:t>
          </a:r>
          <a:r>
            <a:rPr lang="es-ES" sz="2800" dirty="0" err="1" smtClean="0">
              <a:solidFill>
                <a:schemeClr val="tx1"/>
              </a:solidFill>
            </a:rPr>
            <a:t>technique</a:t>
          </a:r>
          <a:endParaRPr lang="es-ES" sz="2800" dirty="0">
            <a:solidFill>
              <a:schemeClr val="tx1"/>
            </a:solidFill>
          </a:endParaRPr>
        </a:p>
      </dgm:t>
    </dgm:pt>
    <dgm:pt modelId="{25345AB9-452F-440F-8456-D465ED045C5B}" type="parTrans" cxnId="{683B676F-174D-46A9-8C94-6F21CA1EAAD7}">
      <dgm:prSet/>
      <dgm:spPr/>
      <dgm:t>
        <a:bodyPr/>
        <a:lstStyle/>
        <a:p>
          <a:endParaRPr lang="es-ES" sz="2800">
            <a:solidFill>
              <a:schemeClr val="tx1"/>
            </a:solidFill>
          </a:endParaRPr>
        </a:p>
      </dgm:t>
    </dgm:pt>
    <dgm:pt modelId="{70524309-FE0F-4457-8734-03F1EE5C4658}" type="sibTrans" cxnId="{683B676F-174D-46A9-8C94-6F21CA1EAAD7}">
      <dgm:prSet/>
      <dgm:spPr/>
      <dgm:t>
        <a:bodyPr/>
        <a:lstStyle/>
        <a:p>
          <a:endParaRPr lang="es-ES" sz="2800">
            <a:solidFill>
              <a:schemeClr val="tx1"/>
            </a:solidFill>
          </a:endParaRPr>
        </a:p>
      </dgm:t>
    </dgm:pt>
    <dgm:pt modelId="{E03278C4-D487-469D-BFE7-EEE84B2E6C6C}">
      <dgm:prSet custT="1"/>
      <dgm:spPr/>
      <dgm:t>
        <a:bodyPr/>
        <a:lstStyle/>
        <a:p>
          <a:pPr rtl="0"/>
          <a:r>
            <a:rPr lang="es-ES" sz="2800" dirty="0" err="1" smtClean="0">
              <a:solidFill>
                <a:schemeClr val="tx1"/>
              </a:solidFill>
            </a:rPr>
            <a:t>Fog</a:t>
          </a:r>
          <a:r>
            <a:rPr lang="es-ES" sz="2800" dirty="0" smtClean="0">
              <a:solidFill>
                <a:schemeClr val="tx1"/>
              </a:solidFill>
            </a:rPr>
            <a:t> </a:t>
          </a:r>
          <a:r>
            <a:rPr lang="es-ES" sz="2800" dirty="0" err="1" smtClean="0">
              <a:solidFill>
                <a:schemeClr val="tx1"/>
              </a:solidFill>
            </a:rPr>
            <a:t>bank</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87D5B899-4539-4358-BC1D-6A47A95F0338}" type="parTrans" cxnId="{57C627CC-6DB9-46EE-B1A7-741113E1758C}">
      <dgm:prSet/>
      <dgm:spPr/>
      <dgm:t>
        <a:bodyPr/>
        <a:lstStyle/>
        <a:p>
          <a:endParaRPr lang="es-ES" sz="2800">
            <a:solidFill>
              <a:schemeClr val="tx1"/>
            </a:solidFill>
          </a:endParaRPr>
        </a:p>
      </dgm:t>
    </dgm:pt>
    <dgm:pt modelId="{3258EB93-9BB8-4BA3-B2D7-4C2602ADA261}" type="sibTrans" cxnId="{57C627CC-6DB9-46EE-B1A7-741113E1758C}">
      <dgm:prSet/>
      <dgm:spPr/>
      <dgm:t>
        <a:bodyPr/>
        <a:lstStyle/>
        <a:p>
          <a:endParaRPr lang="es-ES" sz="2800">
            <a:solidFill>
              <a:schemeClr val="tx1"/>
            </a:solidFill>
          </a:endParaRPr>
        </a:p>
      </dgm:t>
    </dgm:pt>
    <dgm:pt modelId="{D2D9F58A-81FC-4513-9B03-D25918A864E7}">
      <dgm:prSet custT="1"/>
      <dgm:spPr/>
      <dgm:t>
        <a:bodyPr/>
        <a:lstStyle/>
        <a:p>
          <a:pPr rtl="0"/>
          <a:r>
            <a:rPr lang="es-ES" sz="2800" dirty="0" err="1" smtClean="0">
              <a:solidFill>
                <a:schemeClr val="tx1"/>
              </a:solidFill>
            </a:rPr>
            <a:t>Technique</a:t>
          </a:r>
          <a:r>
            <a:rPr lang="es-ES" sz="2800" dirty="0" smtClean="0">
              <a:solidFill>
                <a:schemeClr val="tx1"/>
              </a:solidFill>
            </a:rPr>
            <a:t> </a:t>
          </a:r>
          <a:r>
            <a:rPr lang="es-ES" sz="2800" dirty="0" err="1" smtClean="0">
              <a:solidFill>
                <a:schemeClr val="tx1"/>
              </a:solidFill>
            </a:rPr>
            <a:t>for</a:t>
          </a:r>
          <a:r>
            <a:rPr lang="es-ES" sz="2800" dirty="0" smtClean="0">
              <a:solidFill>
                <a:schemeClr val="tx1"/>
              </a:solidFill>
            </a:rPr>
            <a:t> </a:t>
          </a:r>
          <a:r>
            <a:rPr lang="es-ES" sz="2800" dirty="0" err="1" smtClean="0">
              <a:solidFill>
                <a:schemeClr val="tx1"/>
              </a:solidFill>
            </a:rPr>
            <a:t>change</a:t>
          </a:r>
          <a:endParaRPr lang="es-ES" sz="2800" dirty="0">
            <a:solidFill>
              <a:schemeClr val="tx1"/>
            </a:solidFill>
          </a:endParaRPr>
        </a:p>
      </dgm:t>
    </dgm:pt>
    <dgm:pt modelId="{221576A2-2256-4A3F-A8D1-40BD1A54CCD2}" type="parTrans" cxnId="{9D5DF470-218A-4E49-A324-DE445B9139DE}">
      <dgm:prSet/>
      <dgm:spPr/>
      <dgm:t>
        <a:bodyPr/>
        <a:lstStyle/>
        <a:p>
          <a:endParaRPr lang="es-ES" sz="2800">
            <a:solidFill>
              <a:schemeClr val="tx1"/>
            </a:solidFill>
          </a:endParaRPr>
        </a:p>
      </dgm:t>
    </dgm:pt>
    <dgm:pt modelId="{DF7EF683-C1F7-480B-96ED-2F41FFEA109F}" type="sibTrans" cxnId="{9D5DF470-218A-4E49-A324-DE445B9139DE}">
      <dgm:prSet/>
      <dgm:spPr/>
      <dgm:t>
        <a:bodyPr/>
        <a:lstStyle/>
        <a:p>
          <a:endParaRPr lang="es-ES" sz="2800">
            <a:solidFill>
              <a:schemeClr val="tx1"/>
            </a:solidFill>
          </a:endParaRPr>
        </a:p>
      </dgm:t>
    </dgm:pt>
    <dgm:pt modelId="{CA93DA58-45B5-494A-803C-CAE58FE7E028}">
      <dgm:prSet custT="1"/>
      <dgm:spPr/>
      <dgm:t>
        <a:bodyPr/>
        <a:lstStyle/>
        <a:p>
          <a:pPr rtl="0"/>
          <a:r>
            <a:rPr lang="es-ES" sz="2800" dirty="0" err="1" smtClean="0">
              <a:solidFill>
                <a:schemeClr val="tx1"/>
              </a:solidFill>
            </a:rPr>
            <a:t>Assertive</a:t>
          </a:r>
          <a:r>
            <a:rPr lang="es-ES" sz="2800" dirty="0" smtClean="0">
              <a:solidFill>
                <a:schemeClr val="tx1"/>
              </a:solidFill>
            </a:rPr>
            <a:t> </a:t>
          </a:r>
          <a:r>
            <a:rPr lang="es-ES" sz="2800" dirty="0" err="1" smtClean="0">
              <a:solidFill>
                <a:schemeClr val="tx1"/>
              </a:solidFill>
            </a:rPr>
            <a:t>Agreement</a:t>
          </a:r>
          <a:r>
            <a:rPr lang="es-ES" sz="2800" dirty="0" smtClean="0">
              <a:solidFill>
                <a:schemeClr val="tx1"/>
              </a:solidFill>
            </a:rPr>
            <a:t> </a:t>
          </a:r>
          <a:r>
            <a:rPr lang="es-ES" sz="2800" dirty="0" err="1" smtClean="0">
              <a:solidFill>
                <a:schemeClr val="tx1"/>
              </a:solidFill>
            </a:rPr>
            <a:t>Technique</a:t>
          </a:r>
          <a:endParaRPr lang="es-ES" sz="2800" dirty="0">
            <a:solidFill>
              <a:schemeClr val="tx1"/>
            </a:solidFill>
          </a:endParaRPr>
        </a:p>
      </dgm:t>
    </dgm:pt>
    <dgm:pt modelId="{FFF84BD9-ADFB-4009-822D-6AA0A95FAF6D}" type="parTrans" cxnId="{915C733B-3FF2-4E80-84FF-7E33AE58A647}">
      <dgm:prSet/>
      <dgm:spPr/>
      <dgm:t>
        <a:bodyPr/>
        <a:lstStyle/>
        <a:p>
          <a:endParaRPr lang="es-ES" sz="2800">
            <a:solidFill>
              <a:schemeClr val="tx1"/>
            </a:solidFill>
          </a:endParaRPr>
        </a:p>
      </dgm:t>
    </dgm:pt>
    <dgm:pt modelId="{2E05C8CD-80FD-42DD-A2FC-21352CAA19A5}" type="sibTrans" cxnId="{915C733B-3FF2-4E80-84FF-7E33AE58A647}">
      <dgm:prSet/>
      <dgm:spPr/>
      <dgm:t>
        <a:bodyPr/>
        <a:lstStyle/>
        <a:p>
          <a:endParaRPr lang="es-ES" sz="2800">
            <a:solidFill>
              <a:schemeClr val="tx1"/>
            </a:solidFill>
          </a:endParaRPr>
        </a:p>
      </dgm:t>
    </dgm:pt>
    <dgm:pt modelId="{CC91C0F4-7EFB-48F5-B781-5F0586066692}">
      <dgm:prSet custT="1"/>
      <dgm:spPr/>
      <dgm:t>
        <a:bodyPr/>
        <a:lstStyle/>
        <a:p>
          <a:pPr rtl="0"/>
          <a:r>
            <a:rPr lang="en-US" sz="2400" dirty="0" smtClean="0">
              <a:solidFill>
                <a:schemeClr val="tx1"/>
              </a:solidFill>
            </a:rPr>
            <a:t>If you feel that your message was not picked up, try repeating it several times maintaining the same tone, rhythm and volume, without getting upset</a:t>
          </a:r>
          <a:endParaRPr lang="es-ES" sz="2400" dirty="0">
            <a:solidFill>
              <a:schemeClr val="tx1"/>
            </a:solidFill>
          </a:endParaRPr>
        </a:p>
      </dgm:t>
    </dgm:pt>
    <dgm:pt modelId="{3F9DE562-5436-4322-939B-5C60E3C273BC}" type="parTrans" cxnId="{003DE5C8-0D95-49AE-A639-32CB1F0BD791}">
      <dgm:prSet/>
      <dgm:spPr/>
      <dgm:t>
        <a:bodyPr/>
        <a:lstStyle/>
        <a:p>
          <a:endParaRPr lang="es-ES"/>
        </a:p>
      </dgm:t>
    </dgm:pt>
    <dgm:pt modelId="{A19E4580-C614-4C8B-896F-13F683EB2400}" type="sibTrans" cxnId="{003DE5C8-0D95-49AE-A639-32CB1F0BD791}">
      <dgm:prSet/>
      <dgm:spPr/>
      <dgm:t>
        <a:bodyPr/>
        <a:lstStyle/>
        <a:p>
          <a:endParaRPr lang="es-ES"/>
        </a:p>
      </dgm:t>
    </dgm:pt>
    <dgm:pt modelId="{CA6CB25F-BA6A-416C-9754-5652FA3280D9}">
      <dgm:prSet custT="1"/>
      <dgm:spPr/>
      <dgm:t>
        <a:bodyPr/>
        <a:lstStyle/>
        <a:p>
          <a:pPr rtl="0"/>
          <a:r>
            <a:rPr lang="en-US" sz="2400" dirty="0" smtClean="0">
              <a:solidFill>
                <a:schemeClr val="tx1"/>
              </a:solidFill>
            </a:rPr>
            <a:t>you </a:t>
          </a:r>
          <a:r>
            <a:rPr lang="en-US" sz="2400" dirty="0" smtClean="0">
              <a:solidFill>
                <a:schemeClr val="tx1"/>
              </a:solidFill>
            </a:rPr>
            <a:t>will give the reason to your interlocutor kindly to avoid falling into arguments or confrontations.</a:t>
          </a:r>
          <a:endParaRPr lang="es-ES" sz="2400" dirty="0">
            <a:solidFill>
              <a:schemeClr val="tx1"/>
            </a:solidFill>
          </a:endParaRPr>
        </a:p>
      </dgm:t>
    </dgm:pt>
    <dgm:pt modelId="{CCA0D287-F2C3-4247-8DCD-865084FCCA97}" type="parTrans" cxnId="{173C17F5-5C73-4E32-928D-8BCAF04E8F8D}">
      <dgm:prSet/>
      <dgm:spPr/>
      <dgm:t>
        <a:bodyPr/>
        <a:lstStyle/>
        <a:p>
          <a:endParaRPr lang="es-ES"/>
        </a:p>
      </dgm:t>
    </dgm:pt>
    <dgm:pt modelId="{EEC51070-C588-41F7-B49C-50159A9033D4}" type="sibTrans" cxnId="{173C17F5-5C73-4E32-928D-8BCAF04E8F8D}">
      <dgm:prSet/>
      <dgm:spPr/>
      <dgm:t>
        <a:bodyPr/>
        <a:lstStyle/>
        <a:p>
          <a:endParaRPr lang="es-ES"/>
        </a:p>
      </dgm:t>
    </dgm:pt>
    <dgm:pt modelId="{D62C19E0-7A2E-4A19-8C71-797B68FFECF1}">
      <dgm:prSet custT="1"/>
      <dgm:spPr/>
      <dgm:t>
        <a:bodyPr/>
        <a:lstStyle/>
        <a:p>
          <a:pPr rtl="0"/>
          <a:r>
            <a:rPr lang="en-US" sz="2400" dirty="0" smtClean="0">
              <a:solidFill>
                <a:schemeClr val="tx1"/>
              </a:solidFill>
            </a:rPr>
            <a:t>we </a:t>
          </a:r>
          <a:r>
            <a:rPr lang="en-US" sz="2400" dirty="0" smtClean="0">
              <a:solidFill>
                <a:schemeClr val="tx1"/>
              </a:solidFill>
            </a:rPr>
            <a:t>try to give a global vision of the discussion relativizing it to reduce the level of aggressiveness and/or frustration</a:t>
          </a:r>
          <a:endParaRPr lang="es-ES" sz="2400" dirty="0">
            <a:solidFill>
              <a:schemeClr val="tx1"/>
            </a:solidFill>
          </a:endParaRPr>
        </a:p>
      </dgm:t>
    </dgm:pt>
    <dgm:pt modelId="{96FC37CD-7D40-4F64-BCBB-D97372CB3F9E}" type="parTrans" cxnId="{F02BE5A7-DC33-4AAA-92F0-B911A4242CFD}">
      <dgm:prSet/>
      <dgm:spPr/>
      <dgm:t>
        <a:bodyPr/>
        <a:lstStyle/>
        <a:p>
          <a:endParaRPr lang="es-ES"/>
        </a:p>
      </dgm:t>
    </dgm:pt>
    <dgm:pt modelId="{2A38AB6E-C57B-4A84-B271-652C5A6C04C8}" type="sibTrans" cxnId="{F02BE5A7-DC33-4AAA-92F0-B911A4242CFD}">
      <dgm:prSet/>
      <dgm:spPr/>
      <dgm:t>
        <a:bodyPr/>
        <a:lstStyle/>
        <a:p>
          <a:endParaRPr lang="es-ES"/>
        </a:p>
      </dgm:t>
    </dgm:pt>
    <dgm:pt modelId="{19C498D6-9425-4D44-92F2-2F2ADA9F2993}">
      <dgm:prSet custT="1"/>
      <dgm:spPr/>
      <dgm:t>
        <a:bodyPr/>
        <a:lstStyle/>
        <a:p>
          <a:pPr rtl="0"/>
          <a:r>
            <a:rPr lang="en-US" sz="2400" dirty="0" smtClean="0">
              <a:solidFill>
                <a:schemeClr val="tx1"/>
              </a:solidFill>
            </a:rPr>
            <a:t>is to reach an agreement among the participants of the conversation</a:t>
          </a:r>
          <a:endParaRPr lang="es-ES" sz="2400" dirty="0">
            <a:solidFill>
              <a:schemeClr val="tx1"/>
            </a:solidFill>
          </a:endParaRPr>
        </a:p>
      </dgm:t>
    </dgm:pt>
    <dgm:pt modelId="{AF90A7A5-6744-41C7-92BD-0D2E72FABB8F}" type="parTrans" cxnId="{612DF343-AE67-4F8B-A3A5-32E6A865D31E}">
      <dgm:prSet/>
      <dgm:spPr/>
      <dgm:t>
        <a:bodyPr/>
        <a:lstStyle/>
        <a:p>
          <a:endParaRPr lang="es-ES"/>
        </a:p>
      </dgm:t>
    </dgm:pt>
    <dgm:pt modelId="{A57FA402-A151-48E0-A013-F2C7B7AE2D39}" type="sibTrans" cxnId="{612DF343-AE67-4F8B-A3A5-32E6A865D31E}">
      <dgm:prSet/>
      <dgm:spPr/>
      <dgm:t>
        <a:bodyPr/>
        <a:lstStyle/>
        <a:p>
          <a:endParaRPr lang="es-ES"/>
        </a:p>
      </dgm:t>
    </dgm:pt>
    <dgm:pt modelId="{2C633774-BFB1-4F9A-AB32-DE46408C1D75}" type="pres">
      <dgm:prSet presAssocID="{62884147-58B9-4180-9A3B-4369FEC795EA}" presName="Name0" presStyleCnt="0">
        <dgm:presLayoutVars>
          <dgm:dir/>
          <dgm:animLvl val="lvl"/>
          <dgm:resizeHandles/>
        </dgm:presLayoutVars>
      </dgm:prSet>
      <dgm:spPr/>
      <dgm:t>
        <a:bodyPr/>
        <a:lstStyle/>
        <a:p>
          <a:endParaRPr lang="es-ES"/>
        </a:p>
      </dgm:t>
    </dgm:pt>
    <dgm:pt modelId="{A901B7C1-AA85-4D26-B67A-9BBA892FDD3C}" type="pres">
      <dgm:prSet presAssocID="{AEC720BB-E3FB-4011-ADCA-E4E15325D504}" presName="linNode" presStyleCnt="0"/>
      <dgm:spPr/>
    </dgm:pt>
    <dgm:pt modelId="{406FC448-9A65-4C63-B6C7-7EA0DC3E697A}" type="pres">
      <dgm:prSet presAssocID="{AEC720BB-E3FB-4011-ADCA-E4E15325D504}" presName="parentShp" presStyleLbl="node1" presStyleIdx="0" presStyleCnt="4">
        <dgm:presLayoutVars>
          <dgm:bulletEnabled val="1"/>
        </dgm:presLayoutVars>
      </dgm:prSet>
      <dgm:spPr/>
      <dgm:t>
        <a:bodyPr/>
        <a:lstStyle/>
        <a:p>
          <a:endParaRPr lang="es-ES"/>
        </a:p>
      </dgm:t>
    </dgm:pt>
    <dgm:pt modelId="{8B57AACC-C257-47A5-A1ED-FA089C961E56}" type="pres">
      <dgm:prSet presAssocID="{AEC720BB-E3FB-4011-ADCA-E4E15325D504}" presName="childShp" presStyleLbl="bgAccFollowNode1" presStyleIdx="0" presStyleCnt="4" custScaleY="171564">
        <dgm:presLayoutVars>
          <dgm:bulletEnabled val="1"/>
        </dgm:presLayoutVars>
      </dgm:prSet>
      <dgm:spPr/>
      <dgm:t>
        <a:bodyPr/>
        <a:lstStyle/>
        <a:p>
          <a:endParaRPr lang="es-ES"/>
        </a:p>
      </dgm:t>
    </dgm:pt>
    <dgm:pt modelId="{87ABB42A-FAFA-4BBE-AB1F-3499B05DF435}" type="pres">
      <dgm:prSet presAssocID="{70524309-FE0F-4457-8734-03F1EE5C4658}" presName="spacing" presStyleCnt="0"/>
      <dgm:spPr/>
    </dgm:pt>
    <dgm:pt modelId="{E0452DF7-4368-4513-A9A0-457CB1B675AE}" type="pres">
      <dgm:prSet presAssocID="{E03278C4-D487-469D-BFE7-EEE84B2E6C6C}" presName="linNode" presStyleCnt="0"/>
      <dgm:spPr/>
    </dgm:pt>
    <dgm:pt modelId="{A91F2336-9971-45DD-B082-F7B07C67D0DC}" type="pres">
      <dgm:prSet presAssocID="{E03278C4-D487-469D-BFE7-EEE84B2E6C6C}" presName="parentShp" presStyleLbl="node1" presStyleIdx="1" presStyleCnt="4">
        <dgm:presLayoutVars>
          <dgm:bulletEnabled val="1"/>
        </dgm:presLayoutVars>
      </dgm:prSet>
      <dgm:spPr/>
      <dgm:t>
        <a:bodyPr/>
        <a:lstStyle/>
        <a:p>
          <a:endParaRPr lang="es-ES"/>
        </a:p>
      </dgm:t>
    </dgm:pt>
    <dgm:pt modelId="{5CDDE14F-D187-4438-A846-1502294D31A4}" type="pres">
      <dgm:prSet presAssocID="{E03278C4-D487-469D-BFE7-EEE84B2E6C6C}" presName="childShp" presStyleLbl="bgAccFollowNode1" presStyleIdx="1" presStyleCnt="4">
        <dgm:presLayoutVars>
          <dgm:bulletEnabled val="1"/>
        </dgm:presLayoutVars>
      </dgm:prSet>
      <dgm:spPr/>
      <dgm:t>
        <a:bodyPr/>
        <a:lstStyle/>
        <a:p>
          <a:endParaRPr lang="es-ES"/>
        </a:p>
      </dgm:t>
    </dgm:pt>
    <dgm:pt modelId="{CB7C3A5F-3F29-486A-A44B-C861347FF560}" type="pres">
      <dgm:prSet presAssocID="{3258EB93-9BB8-4BA3-B2D7-4C2602ADA261}" presName="spacing" presStyleCnt="0"/>
      <dgm:spPr/>
    </dgm:pt>
    <dgm:pt modelId="{FBC1FA95-0A7D-4A47-A4E0-AFA0355350CE}" type="pres">
      <dgm:prSet presAssocID="{D2D9F58A-81FC-4513-9B03-D25918A864E7}" presName="linNode" presStyleCnt="0"/>
      <dgm:spPr/>
    </dgm:pt>
    <dgm:pt modelId="{B635A637-1518-4B62-8412-76242C4A2C77}" type="pres">
      <dgm:prSet presAssocID="{D2D9F58A-81FC-4513-9B03-D25918A864E7}" presName="parentShp" presStyleLbl="node1" presStyleIdx="2" presStyleCnt="4">
        <dgm:presLayoutVars>
          <dgm:bulletEnabled val="1"/>
        </dgm:presLayoutVars>
      </dgm:prSet>
      <dgm:spPr/>
      <dgm:t>
        <a:bodyPr/>
        <a:lstStyle/>
        <a:p>
          <a:endParaRPr lang="es-ES"/>
        </a:p>
      </dgm:t>
    </dgm:pt>
    <dgm:pt modelId="{4D457217-9666-431F-A072-4B6E6DA4D9B9}" type="pres">
      <dgm:prSet presAssocID="{D2D9F58A-81FC-4513-9B03-D25918A864E7}" presName="childShp" presStyleLbl="bgAccFollowNode1" presStyleIdx="2" presStyleCnt="4" custScaleY="132234" custLinFactNeighborX="987" custLinFactNeighborY="-12932">
        <dgm:presLayoutVars>
          <dgm:bulletEnabled val="1"/>
        </dgm:presLayoutVars>
      </dgm:prSet>
      <dgm:spPr/>
      <dgm:t>
        <a:bodyPr/>
        <a:lstStyle/>
        <a:p>
          <a:endParaRPr lang="es-ES"/>
        </a:p>
      </dgm:t>
    </dgm:pt>
    <dgm:pt modelId="{4D3FCF84-2522-4CB8-B59E-84A0DA25C413}" type="pres">
      <dgm:prSet presAssocID="{DF7EF683-C1F7-480B-96ED-2F41FFEA109F}" presName="spacing" presStyleCnt="0"/>
      <dgm:spPr/>
    </dgm:pt>
    <dgm:pt modelId="{8BF4C49C-C647-40AD-84C6-E7F3618EEEE7}" type="pres">
      <dgm:prSet presAssocID="{CA93DA58-45B5-494A-803C-CAE58FE7E028}" presName="linNode" presStyleCnt="0"/>
      <dgm:spPr/>
    </dgm:pt>
    <dgm:pt modelId="{044AAD0F-DF76-4404-9F04-94DF498E25B4}" type="pres">
      <dgm:prSet presAssocID="{CA93DA58-45B5-494A-803C-CAE58FE7E028}" presName="parentShp" presStyleLbl="node1" presStyleIdx="3" presStyleCnt="4">
        <dgm:presLayoutVars>
          <dgm:bulletEnabled val="1"/>
        </dgm:presLayoutVars>
      </dgm:prSet>
      <dgm:spPr/>
      <dgm:t>
        <a:bodyPr/>
        <a:lstStyle/>
        <a:p>
          <a:endParaRPr lang="es-ES"/>
        </a:p>
      </dgm:t>
    </dgm:pt>
    <dgm:pt modelId="{DE3EBE89-2A41-4D91-9084-A435FA19011D}" type="pres">
      <dgm:prSet presAssocID="{CA93DA58-45B5-494A-803C-CAE58FE7E028}" presName="childShp" presStyleLbl="bgAccFollowNode1" presStyleIdx="3" presStyleCnt="4">
        <dgm:presLayoutVars>
          <dgm:bulletEnabled val="1"/>
        </dgm:presLayoutVars>
      </dgm:prSet>
      <dgm:spPr/>
      <dgm:t>
        <a:bodyPr/>
        <a:lstStyle/>
        <a:p>
          <a:endParaRPr lang="es-ES"/>
        </a:p>
      </dgm:t>
    </dgm:pt>
  </dgm:ptLst>
  <dgm:cxnLst>
    <dgm:cxn modelId="{57C627CC-6DB9-46EE-B1A7-741113E1758C}" srcId="{62884147-58B9-4180-9A3B-4369FEC795EA}" destId="{E03278C4-D487-469D-BFE7-EEE84B2E6C6C}" srcOrd="1" destOrd="0" parTransId="{87D5B899-4539-4358-BC1D-6A47A95F0338}" sibTransId="{3258EB93-9BB8-4BA3-B2D7-4C2602ADA261}"/>
    <dgm:cxn modelId="{33E00F6F-6445-4FB0-BC92-6FEFAA0AB98A}" type="presOf" srcId="{AEC720BB-E3FB-4011-ADCA-E4E15325D504}" destId="{406FC448-9A65-4C63-B6C7-7EA0DC3E697A}" srcOrd="0" destOrd="0" presId="urn:microsoft.com/office/officeart/2005/8/layout/vList6"/>
    <dgm:cxn modelId="{A162F5EC-F747-4147-9993-E388B0360470}" type="presOf" srcId="{19C498D6-9425-4D44-92F2-2F2ADA9F2993}" destId="{DE3EBE89-2A41-4D91-9084-A435FA19011D}" srcOrd="0" destOrd="0" presId="urn:microsoft.com/office/officeart/2005/8/layout/vList6"/>
    <dgm:cxn modelId="{D09D4CD2-F451-4ED8-BCCD-57D93A24B905}" type="presOf" srcId="{D2D9F58A-81FC-4513-9B03-D25918A864E7}" destId="{B635A637-1518-4B62-8412-76242C4A2C77}" srcOrd="0" destOrd="0" presId="urn:microsoft.com/office/officeart/2005/8/layout/vList6"/>
    <dgm:cxn modelId="{087FA343-D940-4760-BAB2-974A280A249A}" type="presOf" srcId="{CA6CB25F-BA6A-416C-9754-5652FA3280D9}" destId="{5CDDE14F-D187-4438-A846-1502294D31A4}" srcOrd="0" destOrd="0" presId="urn:microsoft.com/office/officeart/2005/8/layout/vList6"/>
    <dgm:cxn modelId="{173B6855-D045-4292-B48A-7EA41EEC23E2}" type="presOf" srcId="{E03278C4-D487-469D-BFE7-EEE84B2E6C6C}" destId="{A91F2336-9971-45DD-B082-F7B07C67D0DC}" srcOrd="0" destOrd="0" presId="urn:microsoft.com/office/officeart/2005/8/layout/vList6"/>
    <dgm:cxn modelId="{B71ED89E-213E-4FA3-BE51-2F409FB67896}" type="presOf" srcId="{62884147-58B9-4180-9A3B-4369FEC795EA}" destId="{2C633774-BFB1-4F9A-AB32-DE46408C1D75}" srcOrd="0" destOrd="0" presId="urn:microsoft.com/office/officeart/2005/8/layout/vList6"/>
    <dgm:cxn modelId="{612DF343-AE67-4F8B-A3A5-32E6A865D31E}" srcId="{CA93DA58-45B5-494A-803C-CAE58FE7E028}" destId="{19C498D6-9425-4D44-92F2-2F2ADA9F2993}" srcOrd="0" destOrd="0" parTransId="{AF90A7A5-6744-41C7-92BD-0D2E72FABB8F}" sibTransId="{A57FA402-A151-48E0-A013-F2C7B7AE2D39}"/>
    <dgm:cxn modelId="{C0AD2F34-46BC-4BE7-B78A-1B989BEC1D33}" type="presOf" srcId="{CA93DA58-45B5-494A-803C-CAE58FE7E028}" destId="{044AAD0F-DF76-4404-9F04-94DF498E25B4}" srcOrd="0" destOrd="0" presId="urn:microsoft.com/office/officeart/2005/8/layout/vList6"/>
    <dgm:cxn modelId="{678B7F43-C62F-4202-BAD3-80D81D07F05D}" type="presOf" srcId="{D62C19E0-7A2E-4A19-8C71-797B68FFECF1}" destId="{4D457217-9666-431F-A072-4B6E6DA4D9B9}" srcOrd="0" destOrd="0" presId="urn:microsoft.com/office/officeart/2005/8/layout/vList6"/>
    <dgm:cxn modelId="{F02BE5A7-DC33-4AAA-92F0-B911A4242CFD}" srcId="{D2D9F58A-81FC-4513-9B03-D25918A864E7}" destId="{D62C19E0-7A2E-4A19-8C71-797B68FFECF1}" srcOrd="0" destOrd="0" parTransId="{96FC37CD-7D40-4F64-BCBB-D97372CB3F9E}" sibTransId="{2A38AB6E-C57B-4A84-B271-652C5A6C04C8}"/>
    <dgm:cxn modelId="{915C733B-3FF2-4E80-84FF-7E33AE58A647}" srcId="{62884147-58B9-4180-9A3B-4369FEC795EA}" destId="{CA93DA58-45B5-494A-803C-CAE58FE7E028}" srcOrd="3" destOrd="0" parTransId="{FFF84BD9-ADFB-4009-822D-6AA0A95FAF6D}" sibTransId="{2E05C8CD-80FD-42DD-A2FC-21352CAA19A5}"/>
    <dgm:cxn modelId="{003DE5C8-0D95-49AE-A639-32CB1F0BD791}" srcId="{AEC720BB-E3FB-4011-ADCA-E4E15325D504}" destId="{CC91C0F4-7EFB-48F5-B781-5F0586066692}" srcOrd="0" destOrd="0" parTransId="{3F9DE562-5436-4322-939B-5C60E3C273BC}" sibTransId="{A19E4580-C614-4C8B-896F-13F683EB2400}"/>
    <dgm:cxn modelId="{9D5DF470-218A-4E49-A324-DE445B9139DE}" srcId="{62884147-58B9-4180-9A3B-4369FEC795EA}" destId="{D2D9F58A-81FC-4513-9B03-D25918A864E7}" srcOrd="2" destOrd="0" parTransId="{221576A2-2256-4A3F-A8D1-40BD1A54CCD2}" sibTransId="{DF7EF683-C1F7-480B-96ED-2F41FFEA109F}"/>
    <dgm:cxn modelId="{03EFA3F5-39CB-492B-BC9C-C310250112AF}" type="presOf" srcId="{CC91C0F4-7EFB-48F5-B781-5F0586066692}" destId="{8B57AACC-C257-47A5-A1ED-FA089C961E56}" srcOrd="0" destOrd="0" presId="urn:microsoft.com/office/officeart/2005/8/layout/vList6"/>
    <dgm:cxn modelId="{173C17F5-5C73-4E32-928D-8BCAF04E8F8D}" srcId="{E03278C4-D487-469D-BFE7-EEE84B2E6C6C}" destId="{CA6CB25F-BA6A-416C-9754-5652FA3280D9}" srcOrd="0" destOrd="0" parTransId="{CCA0D287-F2C3-4247-8DCD-865084FCCA97}" sibTransId="{EEC51070-C588-41F7-B49C-50159A9033D4}"/>
    <dgm:cxn modelId="{683B676F-174D-46A9-8C94-6F21CA1EAAD7}" srcId="{62884147-58B9-4180-9A3B-4369FEC795EA}" destId="{AEC720BB-E3FB-4011-ADCA-E4E15325D504}" srcOrd="0" destOrd="0" parTransId="{25345AB9-452F-440F-8456-D465ED045C5B}" sibTransId="{70524309-FE0F-4457-8734-03F1EE5C4658}"/>
    <dgm:cxn modelId="{C8B9478A-C53D-4174-889E-E3ACD5DAF39B}" type="presParOf" srcId="{2C633774-BFB1-4F9A-AB32-DE46408C1D75}" destId="{A901B7C1-AA85-4D26-B67A-9BBA892FDD3C}" srcOrd="0" destOrd="0" presId="urn:microsoft.com/office/officeart/2005/8/layout/vList6"/>
    <dgm:cxn modelId="{A7B0BE88-B9B9-48A7-A133-37903BA8AF2B}" type="presParOf" srcId="{A901B7C1-AA85-4D26-B67A-9BBA892FDD3C}" destId="{406FC448-9A65-4C63-B6C7-7EA0DC3E697A}" srcOrd="0" destOrd="0" presId="urn:microsoft.com/office/officeart/2005/8/layout/vList6"/>
    <dgm:cxn modelId="{1BEC1305-9AEB-47A9-8921-D371F4A2B356}" type="presParOf" srcId="{A901B7C1-AA85-4D26-B67A-9BBA892FDD3C}" destId="{8B57AACC-C257-47A5-A1ED-FA089C961E56}" srcOrd="1" destOrd="0" presId="urn:microsoft.com/office/officeart/2005/8/layout/vList6"/>
    <dgm:cxn modelId="{DCA15C4E-E574-4279-AF3C-57DCEC279DA7}" type="presParOf" srcId="{2C633774-BFB1-4F9A-AB32-DE46408C1D75}" destId="{87ABB42A-FAFA-4BBE-AB1F-3499B05DF435}" srcOrd="1" destOrd="0" presId="urn:microsoft.com/office/officeart/2005/8/layout/vList6"/>
    <dgm:cxn modelId="{658EAA66-97B0-4ABD-AC82-674A8F7B341A}" type="presParOf" srcId="{2C633774-BFB1-4F9A-AB32-DE46408C1D75}" destId="{E0452DF7-4368-4513-A9A0-457CB1B675AE}" srcOrd="2" destOrd="0" presId="urn:microsoft.com/office/officeart/2005/8/layout/vList6"/>
    <dgm:cxn modelId="{137ACCF7-86E8-45E3-9364-41B70D55E5D5}" type="presParOf" srcId="{E0452DF7-4368-4513-A9A0-457CB1B675AE}" destId="{A91F2336-9971-45DD-B082-F7B07C67D0DC}" srcOrd="0" destOrd="0" presId="urn:microsoft.com/office/officeart/2005/8/layout/vList6"/>
    <dgm:cxn modelId="{3D606796-B998-4A76-A2BF-101487C4E302}" type="presParOf" srcId="{E0452DF7-4368-4513-A9A0-457CB1B675AE}" destId="{5CDDE14F-D187-4438-A846-1502294D31A4}" srcOrd="1" destOrd="0" presId="urn:microsoft.com/office/officeart/2005/8/layout/vList6"/>
    <dgm:cxn modelId="{7BBC2C21-28A7-42BE-A3F5-67020F8834BE}" type="presParOf" srcId="{2C633774-BFB1-4F9A-AB32-DE46408C1D75}" destId="{CB7C3A5F-3F29-486A-A44B-C861347FF560}" srcOrd="3" destOrd="0" presId="urn:microsoft.com/office/officeart/2005/8/layout/vList6"/>
    <dgm:cxn modelId="{F98940CB-6940-4E81-93C4-65F4FE87FCBD}" type="presParOf" srcId="{2C633774-BFB1-4F9A-AB32-DE46408C1D75}" destId="{FBC1FA95-0A7D-4A47-A4E0-AFA0355350CE}" srcOrd="4" destOrd="0" presId="urn:microsoft.com/office/officeart/2005/8/layout/vList6"/>
    <dgm:cxn modelId="{9D84042C-C193-4DB3-9F17-0421D2320E8A}" type="presParOf" srcId="{FBC1FA95-0A7D-4A47-A4E0-AFA0355350CE}" destId="{B635A637-1518-4B62-8412-76242C4A2C77}" srcOrd="0" destOrd="0" presId="urn:microsoft.com/office/officeart/2005/8/layout/vList6"/>
    <dgm:cxn modelId="{E7F001F4-A934-4053-88E7-ACE9A1771BD8}" type="presParOf" srcId="{FBC1FA95-0A7D-4A47-A4E0-AFA0355350CE}" destId="{4D457217-9666-431F-A072-4B6E6DA4D9B9}" srcOrd="1" destOrd="0" presId="urn:microsoft.com/office/officeart/2005/8/layout/vList6"/>
    <dgm:cxn modelId="{3778B3F2-CD99-4BF8-AE64-BCA521477EA9}" type="presParOf" srcId="{2C633774-BFB1-4F9A-AB32-DE46408C1D75}" destId="{4D3FCF84-2522-4CB8-B59E-84A0DA25C413}" srcOrd="5" destOrd="0" presId="urn:microsoft.com/office/officeart/2005/8/layout/vList6"/>
    <dgm:cxn modelId="{408BB487-EFDA-473F-BDDF-F5F0B3A0DB21}" type="presParOf" srcId="{2C633774-BFB1-4F9A-AB32-DE46408C1D75}" destId="{8BF4C49C-C647-40AD-84C6-E7F3618EEEE7}" srcOrd="6" destOrd="0" presId="urn:microsoft.com/office/officeart/2005/8/layout/vList6"/>
    <dgm:cxn modelId="{BEAC0D3A-924C-498B-BD82-714F7F3D2084}" type="presParOf" srcId="{8BF4C49C-C647-40AD-84C6-E7F3618EEEE7}" destId="{044AAD0F-DF76-4404-9F04-94DF498E25B4}" srcOrd="0" destOrd="0" presId="urn:microsoft.com/office/officeart/2005/8/layout/vList6"/>
    <dgm:cxn modelId="{10F9941F-B61D-4AC6-AE7A-0B9566BB81E8}" type="presParOf" srcId="{8BF4C49C-C647-40AD-84C6-E7F3618EEEE7}" destId="{DE3EBE89-2A41-4D91-9084-A435FA19011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84147-58B9-4180-9A3B-4369FEC795EA}"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s-ES"/>
        </a:p>
      </dgm:t>
    </dgm:pt>
    <dgm:pt modelId="{AEC720BB-E3FB-4011-ADCA-E4E15325D504}">
      <dgm:prSet custT="1"/>
      <dgm:spPr/>
      <dgm:t>
        <a:bodyPr/>
        <a:lstStyle/>
        <a:p>
          <a:pPr rtl="0"/>
          <a:r>
            <a:rPr lang="es-ES" sz="2800" smtClean="0">
              <a:solidFill>
                <a:schemeClr val="tx1"/>
              </a:solidFill>
            </a:rPr>
            <a:t>Assertive questioning technique</a:t>
          </a:r>
          <a:endParaRPr lang="es-ES" sz="2800" dirty="0">
            <a:solidFill>
              <a:schemeClr val="tx1"/>
            </a:solidFill>
          </a:endParaRPr>
        </a:p>
      </dgm:t>
    </dgm:pt>
    <dgm:pt modelId="{25345AB9-452F-440F-8456-D465ED045C5B}" type="parTrans" cxnId="{683B676F-174D-46A9-8C94-6F21CA1EAAD7}">
      <dgm:prSet/>
      <dgm:spPr/>
      <dgm:t>
        <a:bodyPr/>
        <a:lstStyle/>
        <a:p>
          <a:endParaRPr lang="es-ES" sz="2800">
            <a:solidFill>
              <a:schemeClr val="tx1"/>
            </a:solidFill>
          </a:endParaRPr>
        </a:p>
      </dgm:t>
    </dgm:pt>
    <dgm:pt modelId="{70524309-FE0F-4457-8734-03F1EE5C4658}" type="sibTrans" cxnId="{683B676F-174D-46A9-8C94-6F21CA1EAAD7}">
      <dgm:prSet/>
      <dgm:spPr/>
      <dgm:t>
        <a:bodyPr/>
        <a:lstStyle/>
        <a:p>
          <a:endParaRPr lang="es-ES" sz="2800">
            <a:solidFill>
              <a:schemeClr val="tx1"/>
            </a:solidFill>
          </a:endParaRPr>
        </a:p>
      </dgm:t>
    </dgm:pt>
    <dgm:pt modelId="{E03278C4-D487-469D-BFE7-EEE84B2E6C6C}">
      <dgm:prSet custT="1"/>
      <dgm:spPr/>
      <dgm:t>
        <a:bodyPr/>
        <a:lstStyle/>
        <a:p>
          <a:pPr rtl="0"/>
          <a:r>
            <a:rPr lang="es-ES" sz="2800" dirty="0" err="1" smtClean="0">
              <a:solidFill>
                <a:schemeClr val="tx1"/>
              </a:solidFill>
            </a:rPr>
            <a:t>Assertive</a:t>
          </a:r>
          <a:r>
            <a:rPr lang="es-ES" sz="2800" dirty="0" smtClean="0">
              <a:solidFill>
                <a:schemeClr val="tx1"/>
              </a:solidFill>
            </a:rPr>
            <a:t> </a:t>
          </a:r>
          <a:r>
            <a:rPr lang="es-ES" sz="2800" dirty="0" err="1" smtClean="0">
              <a:solidFill>
                <a:schemeClr val="tx1"/>
              </a:solidFill>
            </a:rPr>
            <a:t>deferment</a:t>
          </a:r>
          <a:r>
            <a:rPr lang="es-ES" sz="2800" dirty="0" smtClean="0">
              <a:solidFill>
                <a:schemeClr val="tx1"/>
              </a:solidFill>
            </a:rPr>
            <a:t> </a:t>
          </a:r>
          <a:r>
            <a:rPr lang="es-ES" sz="2800" dirty="0" err="1" smtClean="0">
              <a:solidFill>
                <a:schemeClr val="tx1"/>
              </a:solidFill>
            </a:rPr>
            <a:t>technique</a:t>
          </a:r>
          <a:endParaRPr lang="es-ES" sz="2800" dirty="0"/>
        </a:p>
      </dgm:t>
    </dgm:pt>
    <dgm:pt modelId="{87D5B899-4539-4358-BC1D-6A47A95F0338}" type="parTrans" cxnId="{57C627CC-6DB9-46EE-B1A7-741113E1758C}">
      <dgm:prSet/>
      <dgm:spPr/>
      <dgm:t>
        <a:bodyPr/>
        <a:lstStyle/>
        <a:p>
          <a:endParaRPr lang="es-ES" sz="2800">
            <a:solidFill>
              <a:schemeClr val="tx1"/>
            </a:solidFill>
          </a:endParaRPr>
        </a:p>
      </dgm:t>
    </dgm:pt>
    <dgm:pt modelId="{3258EB93-9BB8-4BA3-B2D7-4C2602ADA261}" type="sibTrans" cxnId="{57C627CC-6DB9-46EE-B1A7-741113E1758C}">
      <dgm:prSet/>
      <dgm:spPr/>
      <dgm:t>
        <a:bodyPr/>
        <a:lstStyle/>
        <a:p>
          <a:endParaRPr lang="es-ES" sz="2800">
            <a:solidFill>
              <a:schemeClr val="tx1"/>
            </a:solidFill>
          </a:endParaRPr>
        </a:p>
      </dgm:t>
    </dgm:pt>
    <dgm:pt modelId="{D2D9F58A-81FC-4513-9B03-D25918A864E7}">
      <dgm:prSet custT="1"/>
      <dgm:spPr/>
      <dgm:t>
        <a:bodyPr/>
        <a:lstStyle/>
        <a:p>
          <a:pPr rtl="0"/>
          <a:r>
            <a:rPr lang="es-ES" sz="2800" dirty="0" err="1" smtClean="0">
              <a:solidFill>
                <a:schemeClr val="tx1"/>
              </a:solidFill>
            </a:rPr>
            <a:t>Ignoring</a:t>
          </a:r>
          <a:r>
            <a:rPr lang="es-ES" sz="2800" dirty="0" smtClean="0">
              <a:solidFill>
                <a:schemeClr val="tx1"/>
              </a:solidFill>
            </a:rPr>
            <a:t> </a:t>
          </a:r>
          <a:r>
            <a:rPr lang="es-ES" sz="2800" dirty="0" err="1" smtClean="0">
              <a:solidFill>
                <a:schemeClr val="tx1"/>
              </a:solidFill>
            </a:rPr>
            <a:t>technique</a:t>
          </a:r>
          <a:endParaRPr lang="es-ES" sz="2800" dirty="0"/>
        </a:p>
      </dgm:t>
    </dgm:pt>
    <dgm:pt modelId="{221576A2-2256-4A3F-A8D1-40BD1A54CCD2}" type="parTrans" cxnId="{9D5DF470-218A-4E49-A324-DE445B9139DE}">
      <dgm:prSet/>
      <dgm:spPr/>
      <dgm:t>
        <a:bodyPr/>
        <a:lstStyle/>
        <a:p>
          <a:endParaRPr lang="es-ES" sz="2800">
            <a:solidFill>
              <a:schemeClr val="tx1"/>
            </a:solidFill>
          </a:endParaRPr>
        </a:p>
      </dgm:t>
    </dgm:pt>
    <dgm:pt modelId="{DF7EF683-C1F7-480B-96ED-2F41FFEA109F}" type="sibTrans" cxnId="{9D5DF470-218A-4E49-A324-DE445B9139DE}">
      <dgm:prSet/>
      <dgm:spPr/>
      <dgm:t>
        <a:bodyPr/>
        <a:lstStyle/>
        <a:p>
          <a:endParaRPr lang="es-ES" sz="2800">
            <a:solidFill>
              <a:schemeClr val="tx1"/>
            </a:solidFill>
          </a:endParaRPr>
        </a:p>
      </dgm:t>
    </dgm:pt>
    <dgm:pt modelId="{CC91C0F4-7EFB-48F5-B781-5F0586066692}">
      <dgm:prSet custT="1"/>
      <dgm:spPr/>
      <dgm:t>
        <a:bodyPr/>
        <a:lstStyle/>
        <a:p>
          <a:pPr rtl="0"/>
          <a:r>
            <a:rPr lang="en-US" sz="2400" dirty="0" smtClean="0"/>
            <a:t>The idea is to answer with a question formulated in such a way as to show positively on the topic of discussion.</a:t>
          </a:r>
          <a:endParaRPr lang="es-ES" sz="2400" dirty="0"/>
        </a:p>
      </dgm:t>
    </dgm:pt>
    <dgm:pt modelId="{3F9DE562-5436-4322-939B-5C60E3C273BC}" type="parTrans" cxnId="{003DE5C8-0D95-49AE-A639-32CB1F0BD791}">
      <dgm:prSet/>
      <dgm:spPr/>
      <dgm:t>
        <a:bodyPr/>
        <a:lstStyle/>
        <a:p>
          <a:endParaRPr lang="es-ES"/>
        </a:p>
      </dgm:t>
    </dgm:pt>
    <dgm:pt modelId="{A19E4580-C614-4C8B-896F-13F683EB2400}" type="sibTrans" cxnId="{003DE5C8-0D95-49AE-A639-32CB1F0BD791}">
      <dgm:prSet/>
      <dgm:spPr/>
      <dgm:t>
        <a:bodyPr/>
        <a:lstStyle/>
        <a:p>
          <a:endParaRPr lang="es-ES"/>
        </a:p>
      </dgm:t>
    </dgm:pt>
    <dgm:pt modelId="{CA6CB25F-BA6A-416C-9754-5652FA3280D9}">
      <dgm:prSet custT="1"/>
      <dgm:spPr/>
      <dgm:t>
        <a:bodyPr/>
        <a:lstStyle/>
        <a:p>
          <a:pPr rtl="0"/>
          <a:r>
            <a:rPr lang="en-US" sz="2400" dirty="0" smtClean="0"/>
            <a:t>we use it when we are not able at that time to give an adequate solution or response to the other person's approach.</a:t>
          </a:r>
          <a:endParaRPr lang="es-ES" sz="2400" dirty="0"/>
        </a:p>
      </dgm:t>
    </dgm:pt>
    <dgm:pt modelId="{CCA0D287-F2C3-4247-8DCD-865084FCCA97}" type="parTrans" cxnId="{173C17F5-5C73-4E32-928D-8BCAF04E8F8D}">
      <dgm:prSet/>
      <dgm:spPr/>
      <dgm:t>
        <a:bodyPr/>
        <a:lstStyle/>
        <a:p>
          <a:endParaRPr lang="es-ES"/>
        </a:p>
      </dgm:t>
    </dgm:pt>
    <dgm:pt modelId="{EEC51070-C588-41F7-B49C-50159A9033D4}" type="sibTrans" cxnId="{173C17F5-5C73-4E32-928D-8BCAF04E8F8D}">
      <dgm:prSet/>
      <dgm:spPr/>
      <dgm:t>
        <a:bodyPr/>
        <a:lstStyle/>
        <a:p>
          <a:endParaRPr lang="es-ES"/>
        </a:p>
      </dgm:t>
    </dgm:pt>
    <dgm:pt modelId="{D62C19E0-7A2E-4A19-8C71-797B68FFECF1}">
      <dgm:prSet custT="1"/>
      <dgm:spPr/>
      <dgm:t>
        <a:bodyPr/>
        <a:lstStyle/>
        <a:p>
          <a:pPr rtl="0"/>
          <a:r>
            <a:rPr lang="en-US" sz="2400" dirty="0" smtClean="0"/>
            <a:t>if you notice that the receiver is upset and will not achieve effective communication, it is recommended that you ignore the anger he shows and try to put yourself in his place. </a:t>
          </a:r>
          <a:endParaRPr lang="es-ES" sz="2400" dirty="0"/>
        </a:p>
      </dgm:t>
    </dgm:pt>
    <dgm:pt modelId="{96FC37CD-7D40-4F64-BCBB-D97372CB3F9E}" type="parTrans" cxnId="{F02BE5A7-DC33-4AAA-92F0-B911A4242CFD}">
      <dgm:prSet/>
      <dgm:spPr/>
      <dgm:t>
        <a:bodyPr/>
        <a:lstStyle/>
        <a:p>
          <a:endParaRPr lang="es-ES"/>
        </a:p>
      </dgm:t>
    </dgm:pt>
    <dgm:pt modelId="{2A38AB6E-C57B-4A84-B271-652C5A6C04C8}" type="sibTrans" cxnId="{F02BE5A7-DC33-4AAA-92F0-B911A4242CFD}">
      <dgm:prSet/>
      <dgm:spPr/>
      <dgm:t>
        <a:bodyPr/>
        <a:lstStyle/>
        <a:p>
          <a:endParaRPr lang="es-ES"/>
        </a:p>
      </dgm:t>
    </dgm:pt>
    <dgm:pt modelId="{2C633774-BFB1-4F9A-AB32-DE46408C1D75}" type="pres">
      <dgm:prSet presAssocID="{62884147-58B9-4180-9A3B-4369FEC795EA}" presName="Name0" presStyleCnt="0">
        <dgm:presLayoutVars>
          <dgm:dir/>
          <dgm:animLvl val="lvl"/>
          <dgm:resizeHandles/>
        </dgm:presLayoutVars>
      </dgm:prSet>
      <dgm:spPr/>
      <dgm:t>
        <a:bodyPr/>
        <a:lstStyle/>
        <a:p>
          <a:endParaRPr lang="es-ES"/>
        </a:p>
      </dgm:t>
    </dgm:pt>
    <dgm:pt modelId="{A901B7C1-AA85-4D26-B67A-9BBA892FDD3C}" type="pres">
      <dgm:prSet presAssocID="{AEC720BB-E3FB-4011-ADCA-E4E15325D504}" presName="linNode" presStyleCnt="0"/>
      <dgm:spPr/>
    </dgm:pt>
    <dgm:pt modelId="{406FC448-9A65-4C63-B6C7-7EA0DC3E697A}" type="pres">
      <dgm:prSet presAssocID="{AEC720BB-E3FB-4011-ADCA-E4E15325D504}" presName="parentShp" presStyleLbl="node1" presStyleIdx="0" presStyleCnt="3">
        <dgm:presLayoutVars>
          <dgm:bulletEnabled val="1"/>
        </dgm:presLayoutVars>
      </dgm:prSet>
      <dgm:spPr/>
      <dgm:t>
        <a:bodyPr/>
        <a:lstStyle/>
        <a:p>
          <a:endParaRPr lang="es-ES"/>
        </a:p>
      </dgm:t>
    </dgm:pt>
    <dgm:pt modelId="{8B57AACC-C257-47A5-A1ED-FA089C961E56}" type="pres">
      <dgm:prSet presAssocID="{AEC720BB-E3FB-4011-ADCA-E4E15325D504}" presName="childShp" presStyleLbl="bgAccFollowNode1" presStyleIdx="0" presStyleCnt="3" custScaleY="106647">
        <dgm:presLayoutVars>
          <dgm:bulletEnabled val="1"/>
        </dgm:presLayoutVars>
      </dgm:prSet>
      <dgm:spPr/>
      <dgm:t>
        <a:bodyPr/>
        <a:lstStyle/>
        <a:p>
          <a:endParaRPr lang="es-ES"/>
        </a:p>
      </dgm:t>
    </dgm:pt>
    <dgm:pt modelId="{87ABB42A-FAFA-4BBE-AB1F-3499B05DF435}" type="pres">
      <dgm:prSet presAssocID="{70524309-FE0F-4457-8734-03F1EE5C4658}" presName="spacing" presStyleCnt="0"/>
      <dgm:spPr/>
    </dgm:pt>
    <dgm:pt modelId="{E0452DF7-4368-4513-A9A0-457CB1B675AE}" type="pres">
      <dgm:prSet presAssocID="{E03278C4-D487-469D-BFE7-EEE84B2E6C6C}" presName="linNode" presStyleCnt="0"/>
      <dgm:spPr/>
    </dgm:pt>
    <dgm:pt modelId="{A91F2336-9971-45DD-B082-F7B07C67D0DC}" type="pres">
      <dgm:prSet presAssocID="{E03278C4-D487-469D-BFE7-EEE84B2E6C6C}" presName="parentShp" presStyleLbl="node1" presStyleIdx="1" presStyleCnt="3">
        <dgm:presLayoutVars>
          <dgm:bulletEnabled val="1"/>
        </dgm:presLayoutVars>
      </dgm:prSet>
      <dgm:spPr/>
      <dgm:t>
        <a:bodyPr/>
        <a:lstStyle/>
        <a:p>
          <a:endParaRPr lang="es-ES"/>
        </a:p>
      </dgm:t>
    </dgm:pt>
    <dgm:pt modelId="{5CDDE14F-D187-4438-A846-1502294D31A4}" type="pres">
      <dgm:prSet presAssocID="{E03278C4-D487-469D-BFE7-EEE84B2E6C6C}" presName="childShp" presStyleLbl="bgAccFollowNode1" presStyleIdx="1" presStyleCnt="3">
        <dgm:presLayoutVars>
          <dgm:bulletEnabled val="1"/>
        </dgm:presLayoutVars>
      </dgm:prSet>
      <dgm:spPr/>
      <dgm:t>
        <a:bodyPr/>
        <a:lstStyle/>
        <a:p>
          <a:endParaRPr lang="es-ES"/>
        </a:p>
      </dgm:t>
    </dgm:pt>
    <dgm:pt modelId="{CB7C3A5F-3F29-486A-A44B-C861347FF560}" type="pres">
      <dgm:prSet presAssocID="{3258EB93-9BB8-4BA3-B2D7-4C2602ADA261}" presName="spacing" presStyleCnt="0"/>
      <dgm:spPr/>
    </dgm:pt>
    <dgm:pt modelId="{FBC1FA95-0A7D-4A47-A4E0-AFA0355350CE}" type="pres">
      <dgm:prSet presAssocID="{D2D9F58A-81FC-4513-9B03-D25918A864E7}" presName="linNode" presStyleCnt="0"/>
      <dgm:spPr/>
    </dgm:pt>
    <dgm:pt modelId="{B635A637-1518-4B62-8412-76242C4A2C77}" type="pres">
      <dgm:prSet presAssocID="{D2D9F58A-81FC-4513-9B03-D25918A864E7}" presName="parentShp" presStyleLbl="node1" presStyleIdx="2" presStyleCnt="3">
        <dgm:presLayoutVars>
          <dgm:bulletEnabled val="1"/>
        </dgm:presLayoutVars>
      </dgm:prSet>
      <dgm:spPr/>
      <dgm:t>
        <a:bodyPr/>
        <a:lstStyle/>
        <a:p>
          <a:endParaRPr lang="es-ES"/>
        </a:p>
      </dgm:t>
    </dgm:pt>
    <dgm:pt modelId="{4D457217-9666-431F-A072-4B6E6DA4D9B9}" type="pres">
      <dgm:prSet presAssocID="{D2D9F58A-81FC-4513-9B03-D25918A864E7}" presName="childShp" presStyleLbl="bgAccFollowNode1" presStyleIdx="2" presStyleCnt="3" custScaleY="132234" custLinFactNeighborX="987" custLinFactNeighborY="-12932">
        <dgm:presLayoutVars>
          <dgm:bulletEnabled val="1"/>
        </dgm:presLayoutVars>
      </dgm:prSet>
      <dgm:spPr/>
      <dgm:t>
        <a:bodyPr/>
        <a:lstStyle/>
        <a:p>
          <a:endParaRPr lang="es-ES"/>
        </a:p>
      </dgm:t>
    </dgm:pt>
  </dgm:ptLst>
  <dgm:cxnLst>
    <dgm:cxn modelId="{6FE3100D-5F61-48B7-8D81-8146616DB4EB}" type="presOf" srcId="{D62C19E0-7A2E-4A19-8C71-797B68FFECF1}" destId="{4D457217-9666-431F-A072-4B6E6DA4D9B9}" srcOrd="0" destOrd="0" presId="urn:microsoft.com/office/officeart/2005/8/layout/vList6"/>
    <dgm:cxn modelId="{D10C42FE-58EF-4C13-9A2D-EFE99FFA850E}" type="presOf" srcId="{AEC720BB-E3FB-4011-ADCA-E4E15325D504}" destId="{406FC448-9A65-4C63-B6C7-7EA0DC3E697A}" srcOrd="0" destOrd="0" presId="urn:microsoft.com/office/officeart/2005/8/layout/vList6"/>
    <dgm:cxn modelId="{57C627CC-6DB9-46EE-B1A7-741113E1758C}" srcId="{62884147-58B9-4180-9A3B-4369FEC795EA}" destId="{E03278C4-D487-469D-BFE7-EEE84B2E6C6C}" srcOrd="1" destOrd="0" parTransId="{87D5B899-4539-4358-BC1D-6A47A95F0338}" sibTransId="{3258EB93-9BB8-4BA3-B2D7-4C2602ADA261}"/>
    <dgm:cxn modelId="{9B8A148D-DBE3-4BC6-95FC-8B4D9522E5DB}" type="presOf" srcId="{E03278C4-D487-469D-BFE7-EEE84B2E6C6C}" destId="{A91F2336-9971-45DD-B082-F7B07C67D0DC}" srcOrd="0" destOrd="0" presId="urn:microsoft.com/office/officeart/2005/8/layout/vList6"/>
    <dgm:cxn modelId="{01389F7B-DB2B-4CEB-BFD7-8B53424CD7E2}" type="presOf" srcId="{D2D9F58A-81FC-4513-9B03-D25918A864E7}" destId="{B635A637-1518-4B62-8412-76242C4A2C77}" srcOrd="0" destOrd="0" presId="urn:microsoft.com/office/officeart/2005/8/layout/vList6"/>
    <dgm:cxn modelId="{D4A38E93-A996-4CF3-B19C-6C3F3720B3BD}" type="presOf" srcId="{CA6CB25F-BA6A-416C-9754-5652FA3280D9}" destId="{5CDDE14F-D187-4438-A846-1502294D31A4}" srcOrd="0" destOrd="0" presId="urn:microsoft.com/office/officeart/2005/8/layout/vList6"/>
    <dgm:cxn modelId="{E21A6BDD-A433-4DA6-BC71-90504F3EA4EF}" type="presOf" srcId="{CC91C0F4-7EFB-48F5-B781-5F0586066692}" destId="{8B57AACC-C257-47A5-A1ED-FA089C961E56}" srcOrd="0" destOrd="0" presId="urn:microsoft.com/office/officeart/2005/8/layout/vList6"/>
    <dgm:cxn modelId="{F02BE5A7-DC33-4AAA-92F0-B911A4242CFD}" srcId="{D2D9F58A-81FC-4513-9B03-D25918A864E7}" destId="{D62C19E0-7A2E-4A19-8C71-797B68FFECF1}" srcOrd="0" destOrd="0" parTransId="{96FC37CD-7D40-4F64-BCBB-D97372CB3F9E}" sibTransId="{2A38AB6E-C57B-4A84-B271-652C5A6C04C8}"/>
    <dgm:cxn modelId="{003DE5C8-0D95-49AE-A639-32CB1F0BD791}" srcId="{AEC720BB-E3FB-4011-ADCA-E4E15325D504}" destId="{CC91C0F4-7EFB-48F5-B781-5F0586066692}" srcOrd="0" destOrd="0" parTransId="{3F9DE562-5436-4322-939B-5C60E3C273BC}" sibTransId="{A19E4580-C614-4C8B-896F-13F683EB2400}"/>
    <dgm:cxn modelId="{9D5DF470-218A-4E49-A324-DE445B9139DE}" srcId="{62884147-58B9-4180-9A3B-4369FEC795EA}" destId="{D2D9F58A-81FC-4513-9B03-D25918A864E7}" srcOrd="2" destOrd="0" parTransId="{221576A2-2256-4A3F-A8D1-40BD1A54CCD2}" sibTransId="{DF7EF683-C1F7-480B-96ED-2F41FFEA109F}"/>
    <dgm:cxn modelId="{D1F40083-82D4-41FD-9AF8-6E89BB7BA646}" type="presOf" srcId="{62884147-58B9-4180-9A3B-4369FEC795EA}" destId="{2C633774-BFB1-4F9A-AB32-DE46408C1D75}" srcOrd="0" destOrd="0" presId="urn:microsoft.com/office/officeart/2005/8/layout/vList6"/>
    <dgm:cxn modelId="{173C17F5-5C73-4E32-928D-8BCAF04E8F8D}" srcId="{E03278C4-D487-469D-BFE7-EEE84B2E6C6C}" destId="{CA6CB25F-BA6A-416C-9754-5652FA3280D9}" srcOrd="0" destOrd="0" parTransId="{CCA0D287-F2C3-4247-8DCD-865084FCCA97}" sibTransId="{EEC51070-C588-41F7-B49C-50159A9033D4}"/>
    <dgm:cxn modelId="{683B676F-174D-46A9-8C94-6F21CA1EAAD7}" srcId="{62884147-58B9-4180-9A3B-4369FEC795EA}" destId="{AEC720BB-E3FB-4011-ADCA-E4E15325D504}" srcOrd="0" destOrd="0" parTransId="{25345AB9-452F-440F-8456-D465ED045C5B}" sibTransId="{70524309-FE0F-4457-8734-03F1EE5C4658}"/>
    <dgm:cxn modelId="{DB150BC3-4868-4EEA-987B-F97731B47BD4}" type="presParOf" srcId="{2C633774-BFB1-4F9A-AB32-DE46408C1D75}" destId="{A901B7C1-AA85-4D26-B67A-9BBA892FDD3C}" srcOrd="0" destOrd="0" presId="urn:microsoft.com/office/officeart/2005/8/layout/vList6"/>
    <dgm:cxn modelId="{351C8888-CD13-4F11-9E2C-B503298324E5}" type="presParOf" srcId="{A901B7C1-AA85-4D26-B67A-9BBA892FDD3C}" destId="{406FC448-9A65-4C63-B6C7-7EA0DC3E697A}" srcOrd="0" destOrd="0" presId="urn:microsoft.com/office/officeart/2005/8/layout/vList6"/>
    <dgm:cxn modelId="{79045C73-A133-4DB6-9F2A-EFCF6C2BAEF2}" type="presParOf" srcId="{A901B7C1-AA85-4D26-B67A-9BBA892FDD3C}" destId="{8B57AACC-C257-47A5-A1ED-FA089C961E56}" srcOrd="1" destOrd="0" presId="urn:microsoft.com/office/officeart/2005/8/layout/vList6"/>
    <dgm:cxn modelId="{3D40D17A-605F-4A52-B059-90B584C2E7BA}" type="presParOf" srcId="{2C633774-BFB1-4F9A-AB32-DE46408C1D75}" destId="{87ABB42A-FAFA-4BBE-AB1F-3499B05DF435}" srcOrd="1" destOrd="0" presId="urn:microsoft.com/office/officeart/2005/8/layout/vList6"/>
    <dgm:cxn modelId="{ADD14202-CCAF-4D17-85F8-E0072AEA4B62}" type="presParOf" srcId="{2C633774-BFB1-4F9A-AB32-DE46408C1D75}" destId="{E0452DF7-4368-4513-A9A0-457CB1B675AE}" srcOrd="2" destOrd="0" presId="urn:microsoft.com/office/officeart/2005/8/layout/vList6"/>
    <dgm:cxn modelId="{46843EFE-5F71-42DB-8091-980C6373E9AD}" type="presParOf" srcId="{E0452DF7-4368-4513-A9A0-457CB1B675AE}" destId="{A91F2336-9971-45DD-B082-F7B07C67D0DC}" srcOrd="0" destOrd="0" presId="urn:microsoft.com/office/officeart/2005/8/layout/vList6"/>
    <dgm:cxn modelId="{BBCF5A33-D7D0-4A83-99DC-4C725D3118C8}" type="presParOf" srcId="{E0452DF7-4368-4513-A9A0-457CB1B675AE}" destId="{5CDDE14F-D187-4438-A846-1502294D31A4}" srcOrd="1" destOrd="0" presId="urn:microsoft.com/office/officeart/2005/8/layout/vList6"/>
    <dgm:cxn modelId="{D449FAC1-58A9-4EEC-AB01-6AD5A9E14928}" type="presParOf" srcId="{2C633774-BFB1-4F9A-AB32-DE46408C1D75}" destId="{CB7C3A5F-3F29-486A-A44B-C861347FF560}" srcOrd="3" destOrd="0" presId="urn:microsoft.com/office/officeart/2005/8/layout/vList6"/>
    <dgm:cxn modelId="{49EDBA94-D17F-4230-8C17-086821962E48}" type="presParOf" srcId="{2C633774-BFB1-4F9A-AB32-DE46408C1D75}" destId="{FBC1FA95-0A7D-4A47-A4E0-AFA0355350CE}" srcOrd="4" destOrd="0" presId="urn:microsoft.com/office/officeart/2005/8/layout/vList6"/>
    <dgm:cxn modelId="{4468981E-2CC8-4C13-BC41-BF87A04EDA09}" type="presParOf" srcId="{FBC1FA95-0A7D-4A47-A4E0-AFA0355350CE}" destId="{B635A637-1518-4B62-8412-76242C4A2C77}" srcOrd="0" destOrd="0" presId="urn:microsoft.com/office/officeart/2005/8/layout/vList6"/>
    <dgm:cxn modelId="{2B38A323-4FDC-488D-8D89-185072BAC982}" type="presParOf" srcId="{FBC1FA95-0A7D-4A47-A4E0-AFA0355350CE}" destId="{4D457217-9666-431F-A072-4B6E6DA4D9B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80DE9-37F5-47EB-B1D0-B07B60961549}">
      <dsp:nvSpPr>
        <dsp:cNvPr id="0" name=""/>
        <dsp:cNvSpPr/>
      </dsp:nvSpPr>
      <dsp:spPr>
        <a:xfrm>
          <a:off x="581560" y="957"/>
          <a:ext cx="1671614" cy="167161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9F6A19F-D210-4AD7-9E74-27692AF57914}">
      <dsp:nvSpPr>
        <dsp:cNvPr id="0" name=""/>
        <dsp:cNvSpPr/>
      </dsp:nvSpPr>
      <dsp:spPr>
        <a:xfrm>
          <a:off x="1417368" y="957"/>
          <a:ext cx="8918673" cy="167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kern="1200" dirty="0" smtClean="0"/>
            <a:t>he </a:t>
          </a:r>
          <a:r>
            <a:rPr lang="en-US" sz="2800" kern="1200" dirty="0" smtClean="0"/>
            <a:t>or she </a:t>
          </a:r>
          <a:r>
            <a:rPr lang="en-US" sz="2800" i="1" u="sng" kern="1200" dirty="0" smtClean="0"/>
            <a:t>is able to give his or her opinions or ask for favors in a natural, respectful and timely manner</a:t>
          </a:r>
          <a:r>
            <a:rPr lang="en-US" sz="2800" kern="1200" dirty="0" smtClean="0"/>
            <a:t>.</a:t>
          </a:r>
          <a:endParaRPr lang="es-ES" sz="2800" kern="1200" dirty="0"/>
        </a:p>
      </dsp:txBody>
      <dsp:txXfrm>
        <a:off x="1417368" y="957"/>
        <a:ext cx="8918673" cy="1671614"/>
      </dsp:txXfrm>
    </dsp:sp>
    <dsp:sp modelId="{A29CEED0-C892-4C06-BF7E-F510B04AD177}">
      <dsp:nvSpPr>
        <dsp:cNvPr id="0" name=""/>
        <dsp:cNvSpPr/>
      </dsp:nvSpPr>
      <dsp:spPr>
        <a:xfrm>
          <a:off x="581560" y="1672571"/>
          <a:ext cx="1671614" cy="1671614"/>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519051-B7C5-4968-A3E2-5DB4E8CFA567}">
      <dsp:nvSpPr>
        <dsp:cNvPr id="0" name=""/>
        <dsp:cNvSpPr/>
      </dsp:nvSpPr>
      <dsp:spPr>
        <a:xfrm>
          <a:off x="1417368" y="1672571"/>
          <a:ext cx="8918673" cy="167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kern="1200" dirty="0" smtClean="0"/>
            <a:t>He also </a:t>
          </a:r>
          <a:r>
            <a:rPr lang="en-US" sz="2800" i="1" u="sng" kern="1200" dirty="0" smtClean="0"/>
            <a:t>has the confidence to express his emotions, both positive and negative, by being listened to and taken into account by others</a:t>
          </a:r>
          <a:r>
            <a:rPr lang="en-US" sz="2800" kern="1200" dirty="0" smtClean="0"/>
            <a:t>.</a:t>
          </a:r>
          <a:endParaRPr lang="es-ES" sz="2800" kern="1200" dirty="0"/>
        </a:p>
      </dsp:txBody>
      <dsp:txXfrm>
        <a:off x="1417368" y="1672571"/>
        <a:ext cx="8918673" cy="1671614"/>
      </dsp:txXfrm>
    </dsp:sp>
    <dsp:sp modelId="{053788CD-05A8-4876-8F79-45CFFD1626CA}">
      <dsp:nvSpPr>
        <dsp:cNvPr id="0" name=""/>
        <dsp:cNvSpPr/>
      </dsp:nvSpPr>
      <dsp:spPr>
        <a:xfrm>
          <a:off x="581560" y="3344186"/>
          <a:ext cx="1671614" cy="1671614"/>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B1F188A-8402-40B9-8A85-E34275A1ADFA}">
      <dsp:nvSpPr>
        <dsp:cNvPr id="0" name=""/>
        <dsp:cNvSpPr/>
      </dsp:nvSpPr>
      <dsp:spPr>
        <a:xfrm>
          <a:off x="1417368" y="3344186"/>
          <a:ext cx="8918673" cy="167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kern="1200" dirty="0" smtClean="0"/>
            <a:t>An assertive leader </a:t>
          </a:r>
          <a:r>
            <a:rPr lang="en-US" sz="2800" i="1" u="sng" kern="1200" dirty="0" smtClean="0"/>
            <a:t>knows when and how to express praise</a:t>
          </a:r>
          <a:r>
            <a:rPr lang="en-US" sz="2800" kern="1200" dirty="0" smtClean="0"/>
            <a:t>, </a:t>
          </a:r>
          <a:r>
            <a:rPr lang="en-US" sz="2800" i="1" u="sng" kern="1200" dirty="0" smtClean="0"/>
            <a:t>thanks, disagreement and criticism</a:t>
          </a:r>
          <a:r>
            <a:rPr lang="en-US" sz="2800" kern="1200" dirty="0" smtClean="0"/>
            <a:t>. He is cautious and empathetic </a:t>
          </a:r>
          <a:endParaRPr lang="es-ES" sz="2800" kern="1200" dirty="0"/>
        </a:p>
      </dsp:txBody>
      <dsp:txXfrm>
        <a:off x="1417368" y="3344186"/>
        <a:ext cx="8918673" cy="1671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2C92-B650-456A-9ADC-085D92C6F62C}">
      <dsp:nvSpPr>
        <dsp:cNvPr id="0" name=""/>
        <dsp:cNvSpPr/>
      </dsp:nvSpPr>
      <dsp:spPr>
        <a:xfrm rot="16200000">
          <a:off x="-1091411" y="1095064"/>
          <a:ext cx="5761197" cy="357106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The non-verbal behavior </a:t>
          </a:r>
          <a:r>
            <a:rPr lang="en-US" sz="3200" kern="1200" dirty="0" smtClean="0">
              <a:solidFill>
                <a:schemeClr val="tx1"/>
              </a:solidFill>
            </a:rPr>
            <a:t>will influence </a:t>
          </a:r>
          <a:r>
            <a:rPr lang="en-US" sz="3200" kern="1200" dirty="0" smtClean="0">
              <a:solidFill>
                <a:schemeClr val="tx1"/>
              </a:solidFill>
            </a:rPr>
            <a:t>the way the other person will receive the information.</a:t>
          </a:r>
          <a:endParaRPr lang="es-ES" sz="3200" kern="1200" dirty="0">
            <a:solidFill>
              <a:schemeClr val="tx1"/>
            </a:solidFill>
          </a:endParaRPr>
        </a:p>
      </dsp:txBody>
      <dsp:txXfrm rot="5400000">
        <a:off x="3654" y="1152238"/>
        <a:ext cx="3571067" cy="3456719"/>
      </dsp:txXfrm>
    </dsp:sp>
    <dsp:sp modelId="{46D22F39-0171-4099-94DA-70A2A85EBBFB}">
      <dsp:nvSpPr>
        <dsp:cNvPr id="0" name=""/>
        <dsp:cNvSpPr/>
      </dsp:nvSpPr>
      <dsp:spPr>
        <a:xfrm rot="16200000">
          <a:off x="2703941" y="1095064"/>
          <a:ext cx="5761197" cy="3571067"/>
        </a:xfrm>
        <a:prstGeom prst="flowChartManualOperation">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 to maintain direct eye contact with the other person, to have an upright posture and not to show ourselves tense.</a:t>
          </a:r>
          <a:endParaRPr lang="es-ES" sz="3200" kern="1200" dirty="0">
            <a:solidFill>
              <a:schemeClr val="tx1"/>
            </a:solidFill>
          </a:endParaRPr>
        </a:p>
      </dsp:txBody>
      <dsp:txXfrm rot="5400000">
        <a:off x="3799006" y="1152238"/>
        <a:ext cx="3571067" cy="3456719"/>
      </dsp:txXfrm>
    </dsp:sp>
    <dsp:sp modelId="{2E1B0AA3-22FE-48AC-A886-86A944F665EC}">
      <dsp:nvSpPr>
        <dsp:cNvPr id="0" name=""/>
        <dsp:cNvSpPr/>
      </dsp:nvSpPr>
      <dsp:spPr>
        <a:xfrm rot="16200000">
          <a:off x="6923670" y="757777"/>
          <a:ext cx="5761197" cy="4245641"/>
        </a:xfrm>
        <a:prstGeom prst="flowChartManualOperation">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Showing security with our body while giving the message and not appearing aggressive will make it easier to get the person to give us his full attention. </a:t>
          </a:r>
          <a:endParaRPr lang="es-ES" sz="3200" kern="1200" dirty="0">
            <a:solidFill>
              <a:schemeClr val="tx1"/>
            </a:solidFill>
          </a:endParaRPr>
        </a:p>
      </dsp:txBody>
      <dsp:txXfrm rot="5400000">
        <a:off x="7681448" y="1152238"/>
        <a:ext cx="4245641" cy="3456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5E77E-B963-4EA5-B87D-3689DAFEC7AF}">
      <dsp:nvSpPr>
        <dsp:cNvPr id="0" name=""/>
        <dsp:cNvSpPr/>
      </dsp:nvSpPr>
      <dsp:spPr>
        <a:xfrm>
          <a:off x="2283034" y="-72431"/>
          <a:ext cx="6464786" cy="6464786"/>
        </a:xfrm>
        <a:prstGeom prst="circularArrow">
          <a:avLst>
            <a:gd name="adj1" fmla="val 5544"/>
            <a:gd name="adj2" fmla="val 330680"/>
            <a:gd name="adj3" fmla="val 14480548"/>
            <a:gd name="adj4" fmla="val 1697040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51B92-ECF8-4D10-97B2-C73FA417E833}">
      <dsp:nvSpPr>
        <dsp:cNvPr id="0" name=""/>
        <dsp:cNvSpPr/>
      </dsp:nvSpPr>
      <dsp:spPr>
        <a:xfrm>
          <a:off x="4483978" y="-30916"/>
          <a:ext cx="2062899" cy="10314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Scratched</a:t>
          </a:r>
          <a:r>
            <a:rPr lang="es-ES" sz="2800" kern="1200" dirty="0" smtClean="0">
              <a:solidFill>
                <a:schemeClr val="tx1"/>
              </a:solidFill>
            </a:rPr>
            <a:t> disc </a:t>
          </a:r>
          <a:r>
            <a:rPr lang="es-ES" sz="2800" kern="1200" dirty="0" err="1" smtClean="0">
              <a:solidFill>
                <a:schemeClr val="tx1"/>
              </a:solidFill>
            </a:rPr>
            <a:t>technique</a:t>
          </a:r>
          <a:endParaRPr lang="es-ES" sz="2800" kern="1200" dirty="0">
            <a:solidFill>
              <a:schemeClr val="tx1"/>
            </a:solidFill>
          </a:endParaRPr>
        </a:p>
      </dsp:txBody>
      <dsp:txXfrm>
        <a:off x="4534329" y="19435"/>
        <a:ext cx="1962197" cy="930747"/>
      </dsp:txXfrm>
    </dsp:sp>
    <dsp:sp modelId="{C37B99F4-8569-45A9-AE84-8CE613FF5CF6}">
      <dsp:nvSpPr>
        <dsp:cNvPr id="0" name=""/>
        <dsp:cNvSpPr/>
      </dsp:nvSpPr>
      <dsp:spPr>
        <a:xfrm>
          <a:off x="6639361" y="1007061"/>
          <a:ext cx="2062899" cy="10314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smtClean="0">
              <a:solidFill>
                <a:schemeClr val="tx1"/>
              </a:solidFill>
            </a:rPr>
            <a:t>Fog bank technique</a:t>
          </a:r>
          <a:endParaRPr lang="es-ES" sz="2800" kern="1200">
            <a:solidFill>
              <a:schemeClr val="tx1"/>
            </a:solidFill>
          </a:endParaRPr>
        </a:p>
      </dsp:txBody>
      <dsp:txXfrm>
        <a:off x="6689712" y="1057412"/>
        <a:ext cx="1962197" cy="930747"/>
      </dsp:txXfrm>
    </dsp:sp>
    <dsp:sp modelId="{F0C5D6A7-063C-4F93-9194-5189F833C1F7}">
      <dsp:nvSpPr>
        <dsp:cNvPr id="0" name=""/>
        <dsp:cNvSpPr/>
      </dsp:nvSpPr>
      <dsp:spPr>
        <a:xfrm>
          <a:off x="7171697" y="3339376"/>
          <a:ext cx="2062899" cy="10314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smtClean="0">
              <a:solidFill>
                <a:schemeClr val="tx1"/>
              </a:solidFill>
            </a:rPr>
            <a:t>Technique for change</a:t>
          </a:r>
          <a:endParaRPr lang="es-ES" sz="2800" kern="1200">
            <a:solidFill>
              <a:schemeClr val="tx1"/>
            </a:solidFill>
          </a:endParaRPr>
        </a:p>
      </dsp:txBody>
      <dsp:txXfrm>
        <a:off x="7222048" y="3389727"/>
        <a:ext cx="1962197" cy="930747"/>
      </dsp:txXfrm>
    </dsp:sp>
    <dsp:sp modelId="{05FC1616-AB8C-4DE0-B038-E6C6B0766BDB}">
      <dsp:nvSpPr>
        <dsp:cNvPr id="0" name=""/>
        <dsp:cNvSpPr/>
      </dsp:nvSpPr>
      <dsp:spPr>
        <a:xfrm>
          <a:off x="5643488" y="5191568"/>
          <a:ext cx="2136173" cy="10678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Assertive</a:t>
          </a:r>
          <a:r>
            <a:rPr lang="es-ES" sz="2800" kern="1200" dirty="0" smtClean="0">
              <a:solidFill>
                <a:schemeClr val="tx1"/>
              </a:solidFill>
            </a:rPr>
            <a:t> </a:t>
          </a:r>
          <a:r>
            <a:rPr lang="es-ES" sz="2800" kern="1200" dirty="0" err="1" smtClean="0">
              <a:solidFill>
                <a:schemeClr val="tx1"/>
              </a:solidFill>
            </a:rPr>
            <a:t>Agreement</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5695614" y="5243694"/>
        <a:ext cx="2031921" cy="963556"/>
      </dsp:txXfrm>
    </dsp:sp>
    <dsp:sp modelId="{0092C0FE-A3D6-48BD-8E28-1A1C42E713D2}">
      <dsp:nvSpPr>
        <dsp:cNvPr id="0" name=""/>
        <dsp:cNvSpPr/>
      </dsp:nvSpPr>
      <dsp:spPr>
        <a:xfrm>
          <a:off x="3149595" y="5142600"/>
          <a:ext cx="2339369" cy="116574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Assertive</a:t>
          </a:r>
          <a:r>
            <a:rPr lang="es-ES" sz="2800" kern="1200" dirty="0" smtClean="0">
              <a:solidFill>
                <a:schemeClr val="tx1"/>
              </a:solidFill>
            </a:rPr>
            <a:t> </a:t>
          </a:r>
          <a:r>
            <a:rPr lang="es-ES" sz="2800" kern="1200" dirty="0" err="1" smtClean="0">
              <a:solidFill>
                <a:schemeClr val="tx1"/>
              </a:solidFill>
            </a:rPr>
            <a:t>questioning</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3206502" y="5199507"/>
        <a:ext cx="2225555" cy="1051930"/>
      </dsp:txXfrm>
    </dsp:sp>
    <dsp:sp modelId="{00FC6109-7920-4C00-9DB5-F0B2F6805AEE}">
      <dsp:nvSpPr>
        <dsp:cNvPr id="0" name=""/>
        <dsp:cNvSpPr/>
      </dsp:nvSpPr>
      <dsp:spPr>
        <a:xfrm>
          <a:off x="1796259" y="3339376"/>
          <a:ext cx="2062899" cy="10314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Ignoring</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1846610" y="3389727"/>
        <a:ext cx="1962197" cy="930747"/>
      </dsp:txXfrm>
    </dsp:sp>
    <dsp:sp modelId="{409B3317-3CA6-4153-8FD1-9995489F634C}">
      <dsp:nvSpPr>
        <dsp:cNvPr id="0" name=""/>
        <dsp:cNvSpPr/>
      </dsp:nvSpPr>
      <dsp:spPr>
        <a:xfrm>
          <a:off x="2235197" y="967912"/>
          <a:ext cx="2249694" cy="11097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Assertive</a:t>
          </a:r>
          <a:r>
            <a:rPr lang="es-ES" sz="2800" kern="1200" dirty="0" smtClean="0">
              <a:solidFill>
                <a:schemeClr val="tx1"/>
              </a:solidFill>
            </a:rPr>
            <a:t> </a:t>
          </a:r>
          <a:r>
            <a:rPr lang="es-ES" sz="2800" kern="1200" dirty="0" err="1" smtClean="0">
              <a:solidFill>
                <a:schemeClr val="tx1"/>
              </a:solidFill>
            </a:rPr>
            <a:t>deferment</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2289370" y="1022085"/>
        <a:ext cx="2141348" cy="1001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AACC-C257-47A5-A1ED-FA089C961E56}">
      <dsp:nvSpPr>
        <dsp:cNvPr id="0" name=""/>
        <dsp:cNvSpPr/>
      </dsp:nvSpPr>
      <dsp:spPr>
        <a:xfrm>
          <a:off x="4413419" y="1355"/>
          <a:ext cx="6612050" cy="201670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tx1"/>
              </a:solidFill>
            </a:rPr>
            <a:t>If you feel that your message was not picked up, try repeating it several times maintaining the same tone, rhythm and volume, without getting upset</a:t>
          </a:r>
          <a:endParaRPr lang="es-ES" sz="2400" kern="1200" dirty="0">
            <a:solidFill>
              <a:schemeClr val="tx1"/>
            </a:solidFill>
          </a:endParaRPr>
        </a:p>
      </dsp:txBody>
      <dsp:txXfrm>
        <a:off x="4413419" y="253444"/>
        <a:ext cx="5855784" cy="1512531"/>
      </dsp:txXfrm>
    </dsp:sp>
    <dsp:sp modelId="{406FC448-9A65-4C63-B6C7-7EA0DC3E697A}">
      <dsp:nvSpPr>
        <dsp:cNvPr id="0" name=""/>
        <dsp:cNvSpPr/>
      </dsp:nvSpPr>
      <dsp:spPr>
        <a:xfrm>
          <a:off x="5386" y="421967"/>
          <a:ext cx="4408033" cy="11754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Scratched</a:t>
          </a:r>
          <a:r>
            <a:rPr lang="es-ES" sz="2800" kern="1200" dirty="0" smtClean="0">
              <a:solidFill>
                <a:schemeClr val="tx1"/>
              </a:solidFill>
            </a:rPr>
            <a:t> disc </a:t>
          </a:r>
          <a:r>
            <a:rPr lang="es-ES" sz="2800" kern="1200" dirty="0" err="1" smtClean="0">
              <a:solidFill>
                <a:schemeClr val="tx1"/>
              </a:solidFill>
            </a:rPr>
            <a:t>technique</a:t>
          </a:r>
          <a:endParaRPr lang="es-ES" sz="2800" kern="1200" dirty="0">
            <a:solidFill>
              <a:schemeClr val="tx1"/>
            </a:solidFill>
          </a:endParaRPr>
        </a:p>
      </dsp:txBody>
      <dsp:txXfrm>
        <a:off x="62768" y="479349"/>
        <a:ext cx="4293269" cy="1060721"/>
      </dsp:txXfrm>
    </dsp:sp>
    <dsp:sp modelId="{5CDDE14F-D187-4438-A846-1502294D31A4}">
      <dsp:nvSpPr>
        <dsp:cNvPr id="0" name=""/>
        <dsp:cNvSpPr/>
      </dsp:nvSpPr>
      <dsp:spPr>
        <a:xfrm>
          <a:off x="4412342" y="2135614"/>
          <a:ext cx="6618513" cy="117548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tx1"/>
              </a:solidFill>
            </a:rPr>
            <a:t>you </a:t>
          </a:r>
          <a:r>
            <a:rPr lang="en-US" sz="2400" kern="1200" dirty="0" smtClean="0">
              <a:solidFill>
                <a:schemeClr val="tx1"/>
              </a:solidFill>
            </a:rPr>
            <a:t>will give the reason to your interlocutor kindly to avoid falling into arguments or confrontations.</a:t>
          </a:r>
          <a:endParaRPr lang="es-ES" sz="2400" kern="1200" dirty="0">
            <a:solidFill>
              <a:schemeClr val="tx1"/>
            </a:solidFill>
          </a:endParaRPr>
        </a:p>
      </dsp:txBody>
      <dsp:txXfrm>
        <a:off x="4412342" y="2282550"/>
        <a:ext cx="6177706" cy="881613"/>
      </dsp:txXfrm>
    </dsp:sp>
    <dsp:sp modelId="{A91F2336-9971-45DD-B082-F7B07C67D0DC}">
      <dsp:nvSpPr>
        <dsp:cNvPr id="0" name=""/>
        <dsp:cNvSpPr/>
      </dsp:nvSpPr>
      <dsp:spPr>
        <a:xfrm>
          <a:off x="0" y="2135614"/>
          <a:ext cx="4412342" cy="11754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Fog</a:t>
          </a:r>
          <a:r>
            <a:rPr lang="es-ES" sz="2800" kern="1200" dirty="0" smtClean="0">
              <a:solidFill>
                <a:schemeClr val="tx1"/>
              </a:solidFill>
            </a:rPr>
            <a:t> </a:t>
          </a:r>
          <a:r>
            <a:rPr lang="es-ES" sz="2800" kern="1200" dirty="0" err="1" smtClean="0">
              <a:solidFill>
                <a:schemeClr val="tx1"/>
              </a:solidFill>
            </a:rPr>
            <a:t>bank</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57382" y="2192996"/>
        <a:ext cx="4297578" cy="1060721"/>
      </dsp:txXfrm>
    </dsp:sp>
    <dsp:sp modelId="{4D457217-9666-431F-A072-4B6E6DA4D9B9}">
      <dsp:nvSpPr>
        <dsp:cNvPr id="0" name=""/>
        <dsp:cNvSpPr/>
      </dsp:nvSpPr>
      <dsp:spPr>
        <a:xfrm>
          <a:off x="4418805" y="3276634"/>
          <a:ext cx="6612050" cy="155439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tx1"/>
              </a:solidFill>
            </a:rPr>
            <a:t>we </a:t>
          </a:r>
          <a:r>
            <a:rPr lang="en-US" sz="2400" kern="1200" dirty="0" smtClean="0">
              <a:solidFill>
                <a:schemeClr val="tx1"/>
              </a:solidFill>
            </a:rPr>
            <a:t>try to give a global vision of the discussion relativizing it to reduce the level of aggressiveness and/or frustration</a:t>
          </a:r>
          <a:endParaRPr lang="es-ES" sz="2400" kern="1200" dirty="0">
            <a:solidFill>
              <a:schemeClr val="tx1"/>
            </a:solidFill>
          </a:endParaRPr>
        </a:p>
      </dsp:txBody>
      <dsp:txXfrm>
        <a:off x="4418805" y="3470933"/>
        <a:ext cx="6029153" cy="1165793"/>
      </dsp:txXfrm>
    </dsp:sp>
    <dsp:sp modelId="{B635A637-1518-4B62-8412-76242C4A2C77}">
      <dsp:nvSpPr>
        <dsp:cNvPr id="0" name=""/>
        <dsp:cNvSpPr/>
      </dsp:nvSpPr>
      <dsp:spPr>
        <a:xfrm>
          <a:off x="5386" y="3618100"/>
          <a:ext cx="4408033" cy="11754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Technique</a:t>
          </a:r>
          <a:r>
            <a:rPr lang="es-ES" sz="2800" kern="1200" dirty="0" smtClean="0">
              <a:solidFill>
                <a:schemeClr val="tx1"/>
              </a:solidFill>
            </a:rPr>
            <a:t> </a:t>
          </a:r>
          <a:r>
            <a:rPr lang="es-ES" sz="2800" kern="1200" dirty="0" err="1" smtClean="0">
              <a:solidFill>
                <a:schemeClr val="tx1"/>
              </a:solidFill>
            </a:rPr>
            <a:t>for</a:t>
          </a:r>
          <a:r>
            <a:rPr lang="es-ES" sz="2800" kern="1200" dirty="0" smtClean="0">
              <a:solidFill>
                <a:schemeClr val="tx1"/>
              </a:solidFill>
            </a:rPr>
            <a:t> </a:t>
          </a:r>
          <a:r>
            <a:rPr lang="es-ES" sz="2800" kern="1200" dirty="0" err="1" smtClean="0">
              <a:solidFill>
                <a:schemeClr val="tx1"/>
              </a:solidFill>
            </a:rPr>
            <a:t>change</a:t>
          </a:r>
          <a:endParaRPr lang="es-ES" sz="2800" kern="1200" dirty="0">
            <a:solidFill>
              <a:schemeClr val="tx1"/>
            </a:solidFill>
          </a:endParaRPr>
        </a:p>
      </dsp:txBody>
      <dsp:txXfrm>
        <a:off x="62768" y="3675482"/>
        <a:ext cx="4293269" cy="1060721"/>
      </dsp:txXfrm>
    </dsp:sp>
    <dsp:sp modelId="{DE3EBE89-2A41-4D91-9084-A435FA19011D}">
      <dsp:nvSpPr>
        <dsp:cNvPr id="0" name=""/>
        <dsp:cNvSpPr/>
      </dsp:nvSpPr>
      <dsp:spPr>
        <a:xfrm>
          <a:off x="4412342" y="5100587"/>
          <a:ext cx="6618513" cy="117548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tx1"/>
              </a:solidFill>
            </a:rPr>
            <a:t>is to reach an agreement among the participants of the conversation</a:t>
          </a:r>
          <a:endParaRPr lang="es-ES" sz="2400" kern="1200" dirty="0">
            <a:solidFill>
              <a:schemeClr val="tx1"/>
            </a:solidFill>
          </a:endParaRPr>
        </a:p>
      </dsp:txBody>
      <dsp:txXfrm>
        <a:off x="4412342" y="5247523"/>
        <a:ext cx="6177706" cy="881613"/>
      </dsp:txXfrm>
    </dsp:sp>
    <dsp:sp modelId="{044AAD0F-DF76-4404-9F04-94DF498E25B4}">
      <dsp:nvSpPr>
        <dsp:cNvPr id="0" name=""/>
        <dsp:cNvSpPr/>
      </dsp:nvSpPr>
      <dsp:spPr>
        <a:xfrm>
          <a:off x="0" y="5100587"/>
          <a:ext cx="4412342" cy="11754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Assertive</a:t>
          </a:r>
          <a:r>
            <a:rPr lang="es-ES" sz="2800" kern="1200" dirty="0" smtClean="0">
              <a:solidFill>
                <a:schemeClr val="tx1"/>
              </a:solidFill>
            </a:rPr>
            <a:t> </a:t>
          </a:r>
          <a:r>
            <a:rPr lang="es-ES" sz="2800" kern="1200" dirty="0" err="1" smtClean="0">
              <a:solidFill>
                <a:schemeClr val="tx1"/>
              </a:solidFill>
            </a:rPr>
            <a:t>Agreement</a:t>
          </a:r>
          <a:r>
            <a:rPr lang="es-ES" sz="2800" kern="1200" dirty="0" smtClean="0">
              <a:solidFill>
                <a:schemeClr val="tx1"/>
              </a:solidFill>
            </a:rPr>
            <a:t> </a:t>
          </a:r>
          <a:r>
            <a:rPr lang="es-ES" sz="2800" kern="1200" dirty="0" err="1" smtClean="0">
              <a:solidFill>
                <a:schemeClr val="tx1"/>
              </a:solidFill>
            </a:rPr>
            <a:t>Technique</a:t>
          </a:r>
          <a:endParaRPr lang="es-ES" sz="2800" kern="1200" dirty="0">
            <a:solidFill>
              <a:schemeClr val="tx1"/>
            </a:solidFill>
          </a:endParaRPr>
        </a:p>
      </dsp:txBody>
      <dsp:txXfrm>
        <a:off x="57382" y="5157969"/>
        <a:ext cx="4297578" cy="1060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AACC-C257-47A5-A1ED-FA089C961E56}">
      <dsp:nvSpPr>
        <dsp:cNvPr id="0" name=""/>
        <dsp:cNvSpPr/>
      </dsp:nvSpPr>
      <dsp:spPr>
        <a:xfrm>
          <a:off x="4413419" y="3644"/>
          <a:ext cx="6612050" cy="186326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The idea is to answer with a question formulated in such a way as to show positively on the topic of discussion.</a:t>
          </a:r>
          <a:endParaRPr lang="es-ES" sz="2400" kern="1200" dirty="0"/>
        </a:p>
      </dsp:txBody>
      <dsp:txXfrm>
        <a:off x="4413419" y="236553"/>
        <a:ext cx="5913325" cy="1397451"/>
      </dsp:txXfrm>
    </dsp:sp>
    <dsp:sp modelId="{406FC448-9A65-4C63-B6C7-7EA0DC3E697A}">
      <dsp:nvSpPr>
        <dsp:cNvPr id="0" name=""/>
        <dsp:cNvSpPr/>
      </dsp:nvSpPr>
      <dsp:spPr>
        <a:xfrm>
          <a:off x="5386" y="61710"/>
          <a:ext cx="4408033" cy="17471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smtClean="0">
              <a:solidFill>
                <a:schemeClr val="tx1"/>
              </a:solidFill>
            </a:rPr>
            <a:t>Assertive questioning technique</a:t>
          </a:r>
          <a:endParaRPr lang="es-ES" sz="2800" kern="1200" dirty="0">
            <a:solidFill>
              <a:schemeClr val="tx1"/>
            </a:solidFill>
          </a:endParaRPr>
        </a:p>
      </dsp:txBody>
      <dsp:txXfrm>
        <a:off x="90674" y="146998"/>
        <a:ext cx="4237457" cy="1576560"/>
      </dsp:txXfrm>
    </dsp:sp>
    <dsp:sp modelId="{5CDDE14F-D187-4438-A846-1502294D31A4}">
      <dsp:nvSpPr>
        <dsp:cNvPr id="0" name=""/>
        <dsp:cNvSpPr/>
      </dsp:nvSpPr>
      <dsp:spPr>
        <a:xfrm>
          <a:off x="4412342" y="2041626"/>
          <a:ext cx="6618513" cy="1747136"/>
        </a:xfrm>
        <a:prstGeom prst="rightArrow">
          <a:avLst>
            <a:gd name="adj1" fmla="val 75000"/>
            <a:gd name="adj2" fmla="val 50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we use it when we are not able at that time to give an adequate solution or response to the other person's approach.</a:t>
          </a:r>
          <a:endParaRPr lang="es-ES" sz="2400" kern="1200" dirty="0"/>
        </a:p>
      </dsp:txBody>
      <dsp:txXfrm>
        <a:off x="4412342" y="2260018"/>
        <a:ext cx="5963337" cy="1310352"/>
      </dsp:txXfrm>
    </dsp:sp>
    <dsp:sp modelId="{A91F2336-9971-45DD-B082-F7B07C67D0DC}">
      <dsp:nvSpPr>
        <dsp:cNvPr id="0" name=""/>
        <dsp:cNvSpPr/>
      </dsp:nvSpPr>
      <dsp:spPr>
        <a:xfrm>
          <a:off x="0" y="2041626"/>
          <a:ext cx="4412342" cy="174713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Assertive</a:t>
          </a:r>
          <a:r>
            <a:rPr lang="es-ES" sz="2800" kern="1200" dirty="0" smtClean="0">
              <a:solidFill>
                <a:schemeClr val="tx1"/>
              </a:solidFill>
            </a:rPr>
            <a:t> </a:t>
          </a:r>
          <a:r>
            <a:rPr lang="es-ES" sz="2800" kern="1200" dirty="0" err="1" smtClean="0">
              <a:solidFill>
                <a:schemeClr val="tx1"/>
              </a:solidFill>
            </a:rPr>
            <a:t>deferment</a:t>
          </a:r>
          <a:r>
            <a:rPr lang="es-ES" sz="2800" kern="1200" dirty="0" smtClean="0">
              <a:solidFill>
                <a:schemeClr val="tx1"/>
              </a:solidFill>
            </a:rPr>
            <a:t> </a:t>
          </a:r>
          <a:r>
            <a:rPr lang="es-ES" sz="2800" kern="1200" dirty="0" err="1" smtClean="0">
              <a:solidFill>
                <a:schemeClr val="tx1"/>
              </a:solidFill>
            </a:rPr>
            <a:t>technique</a:t>
          </a:r>
          <a:endParaRPr lang="es-ES" sz="2800" kern="1200" dirty="0"/>
        </a:p>
      </dsp:txBody>
      <dsp:txXfrm>
        <a:off x="85288" y="2126914"/>
        <a:ext cx="4241766" cy="1576560"/>
      </dsp:txXfrm>
    </dsp:sp>
    <dsp:sp modelId="{4D457217-9666-431F-A072-4B6E6DA4D9B9}">
      <dsp:nvSpPr>
        <dsp:cNvPr id="0" name=""/>
        <dsp:cNvSpPr/>
      </dsp:nvSpPr>
      <dsp:spPr>
        <a:xfrm>
          <a:off x="4418805" y="3737536"/>
          <a:ext cx="6612050" cy="2310307"/>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if you notice that the receiver is upset and will not achieve effective communication, it is recommended that you ignore the anger he shows and try to put yourself in his place. </a:t>
          </a:r>
          <a:endParaRPr lang="es-ES" sz="2400" kern="1200" dirty="0"/>
        </a:p>
      </dsp:txBody>
      <dsp:txXfrm>
        <a:off x="4418805" y="4026324"/>
        <a:ext cx="5745685" cy="1732731"/>
      </dsp:txXfrm>
    </dsp:sp>
    <dsp:sp modelId="{B635A637-1518-4B62-8412-76242C4A2C77}">
      <dsp:nvSpPr>
        <dsp:cNvPr id="0" name=""/>
        <dsp:cNvSpPr/>
      </dsp:nvSpPr>
      <dsp:spPr>
        <a:xfrm>
          <a:off x="5386" y="4245062"/>
          <a:ext cx="4408033" cy="174713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solidFill>
                <a:schemeClr val="tx1"/>
              </a:solidFill>
            </a:rPr>
            <a:t>Ignoring</a:t>
          </a:r>
          <a:r>
            <a:rPr lang="es-ES" sz="2800" kern="1200" dirty="0" smtClean="0">
              <a:solidFill>
                <a:schemeClr val="tx1"/>
              </a:solidFill>
            </a:rPr>
            <a:t> </a:t>
          </a:r>
          <a:r>
            <a:rPr lang="es-ES" sz="2800" kern="1200" dirty="0" err="1" smtClean="0">
              <a:solidFill>
                <a:schemeClr val="tx1"/>
              </a:solidFill>
            </a:rPr>
            <a:t>technique</a:t>
          </a:r>
          <a:endParaRPr lang="es-ES" sz="2800" kern="1200" dirty="0"/>
        </a:p>
      </dsp:txBody>
      <dsp:txXfrm>
        <a:off x="90674" y="4330350"/>
        <a:ext cx="4237457" cy="15765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08/09/2020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08/09/2020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08/09/2020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08/09/2020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‹Nº›</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mindtools.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growlia.com/la-comunicacion-asertiva-como-base-del-liderazg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6600" dirty="0">
                <a:solidFill>
                  <a:schemeClr val="bg1"/>
                </a:solidFill>
              </a:rPr>
              <a:t>FEEDBACK</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7" y="161044"/>
            <a:ext cx="7444217" cy="758669"/>
          </a:xfrm>
          <a:prstGeom prst="rect">
            <a:avLst/>
          </a:prstGeom>
        </p:spPr>
        <p:txBody>
          <a:bodyPr wrap="none">
            <a:spAutoFit/>
          </a:bodyPr>
          <a:lstStyle/>
          <a:p>
            <a:pPr>
              <a:lnSpc>
                <a:spcPct val="115000"/>
              </a:lnSpc>
              <a:spcAft>
                <a:spcPts val="1000"/>
              </a:spcAft>
            </a:pPr>
            <a:r>
              <a:rPr lang="es-ES" sz="4000" b="1" dirty="0" err="1">
                <a:solidFill>
                  <a:srgbClr val="FF5572"/>
                </a:solidFill>
                <a:ea typeface="Times New Roman"/>
                <a:cs typeface="Times New Roman"/>
              </a:rPr>
              <a:t>Assertive</a:t>
            </a:r>
            <a:r>
              <a:rPr lang="es-ES" sz="4000" b="1" dirty="0">
                <a:solidFill>
                  <a:srgbClr val="FF5572"/>
                </a:solidFill>
                <a:ea typeface="Times New Roman"/>
                <a:cs typeface="Times New Roman"/>
              </a:rPr>
              <a:t> </a:t>
            </a:r>
            <a:r>
              <a:rPr lang="es-ES" sz="4000" b="1" dirty="0" err="1">
                <a:solidFill>
                  <a:srgbClr val="FF5572"/>
                </a:solidFill>
                <a:ea typeface="Times New Roman"/>
                <a:cs typeface="Times New Roman"/>
              </a:rPr>
              <a:t>Communication</a:t>
            </a:r>
            <a:r>
              <a:rPr lang="es-ES" sz="4000" b="1" dirty="0">
                <a:solidFill>
                  <a:srgbClr val="FF5572"/>
                </a:solidFill>
                <a:ea typeface="Times New Roman"/>
                <a:cs typeface="Times New Roman"/>
              </a:rPr>
              <a:t> at </a:t>
            </a:r>
            <a:r>
              <a:rPr lang="es-ES" sz="4000" b="1" dirty="0" err="1" smtClean="0">
                <a:solidFill>
                  <a:srgbClr val="FF5572"/>
                </a:solidFill>
                <a:ea typeface="Times New Roman"/>
                <a:cs typeface="Times New Roman"/>
              </a:rPr>
              <a:t>Work</a:t>
            </a:r>
            <a:endParaRPr lang="es-ES" sz="4000" dirty="0">
              <a:ea typeface="Calibri"/>
              <a:cs typeface="Times New Roman"/>
            </a:endParaRPr>
          </a:p>
        </p:txBody>
      </p:sp>
      <p:grpSp>
        <p:nvGrpSpPr>
          <p:cNvPr id="19" name="18 Grupo"/>
          <p:cNvGrpSpPr/>
          <p:nvPr/>
        </p:nvGrpSpPr>
        <p:grpSpPr>
          <a:xfrm>
            <a:off x="1103086" y="919713"/>
            <a:ext cx="9971313" cy="5756858"/>
            <a:chOff x="1454090" y="955068"/>
            <a:chExt cx="8875823" cy="5110057"/>
          </a:xfrm>
        </p:grpSpPr>
        <p:sp>
          <p:nvSpPr>
            <p:cNvPr id="20" name="19 Forma libre"/>
            <p:cNvSpPr/>
            <p:nvPr/>
          </p:nvSpPr>
          <p:spPr>
            <a:xfrm>
              <a:off x="1454090" y="955068"/>
              <a:ext cx="4245654" cy="2508893"/>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800" i="1" u="sng" dirty="0" smtClean="0">
                  <a:solidFill>
                    <a:schemeClr val="tx1"/>
                  </a:solidFill>
                </a:rPr>
                <a:t>It</a:t>
              </a:r>
              <a:r>
                <a:rPr lang="en-US" sz="2800" kern="1200" dirty="0" smtClean="0">
                  <a:solidFill>
                    <a:schemeClr val="tx1"/>
                  </a:solidFill>
                </a:rPr>
                <a:t> </a:t>
              </a:r>
              <a:r>
                <a:rPr lang="en-US" sz="2800" i="1" u="sng" kern="1200" dirty="0" smtClean="0">
                  <a:solidFill>
                    <a:schemeClr val="tx1"/>
                  </a:solidFill>
                </a:rPr>
                <a:t>is one of the desirable skills at work</a:t>
              </a:r>
              <a:r>
                <a:rPr lang="en-US" sz="2800" kern="1200" dirty="0" smtClean="0">
                  <a:solidFill>
                    <a:schemeClr val="tx1"/>
                  </a:solidFill>
                </a:rPr>
                <a:t>, </a:t>
              </a:r>
              <a:r>
                <a:rPr lang="en-US" sz="2800" kern="1200" dirty="0" smtClean="0">
                  <a:solidFill>
                    <a:schemeClr val="tx1"/>
                  </a:solidFill>
                </a:rPr>
                <a:t>where </a:t>
              </a:r>
              <a:r>
                <a:rPr lang="en-US" sz="2800" kern="1200" dirty="0" smtClean="0">
                  <a:solidFill>
                    <a:schemeClr val="tx1"/>
                  </a:solidFill>
                </a:rPr>
                <a:t>communication is fundamental to the job task. </a:t>
              </a:r>
              <a:endParaRPr lang="es-ES" sz="2800" kern="1200" dirty="0">
                <a:solidFill>
                  <a:schemeClr val="tx1"/>
                </a:solidFill>
              </a:endParaRPr>
            </a:p>
          </p:txBody>
        </p:sp>
        <p:sp>
          <p:nvSpPr>
            <p:cNvPr id="21" name="20 Forma libre"/>
            <p:cNvSpPr/>
            <p:nvPr/>
          </p:nvSpPr>
          <p:spPr>
            <a:xfrm>
              <a:off x="6071339" y="955068"/>
              <a:ext cx="4258573" cy="2508893"/>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800" dirty="0" smtClean="0">
                  <a:solidFill>
                    <a:schemeClr val="tx1"/>
                  </a:solidFill>
                </a:rPr>
                <a:t>Create</a:t>
              </a:r>
              <a:r>
                <a:rPr lang="en-US" sz="2800" i="1" u="sng" dirty="0" smtClean="0">
                  <a:solidFill>
                    <a:schemeClr val="tx1"/>
                  </a:solidFill>
                </a:rPr>
                <a:t> </a:t>
              </a:r>
              <a:r>
                <a:rPr lang="en-US" sz="2800" i="1" u="sng" dirty="0">
                  <a:solidFill>
                    <a:schemeClr val="tx1"/>
                  </a:solidFill>
                </a:rPr>
                <a:t>a climate conducive to the representation of ideas, opinions and respect that will optimize relationships within the work con</a:t>
              </a:r>
              <a:r>
                <a:rPr lang="en-US" sz="2800" dirty="0">
                  <a:solidFill>
                    <a:schemeClr val="tx1"/>
                  </a:solidFill>
                </a:rPr>
                <a:t>text</a:t>
              </a:r>
              <a:endParaRPr lang="es-ES" sz="2800" kern="1200" dirty="0">
                <a:solidFill>
                  <a:schemeClr val="tx1"/>
                </a:solidFill>
              </a:endParaRPr>
            </a:p>
          </p:txBody>
        </p:sp>
        <p:sp>
          <p:nvSpPr>
            <p:cNvPr id="22" name="21 Forma libre"/>
            <p:cNvSpPr/>
            <p:nvPr/>
          </p:nvSpPr>
          <p:spPr>
            <a:xfrm>
              <a:off x="1454090" y="3643016"/>
              <a:ext cx="4245654" cy="2422109"/>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800" i="1" u="sng" dirty="0">
                  <a:solidFill>
                    <a:schemeClr val="tx1"/>
                  </a:solidFill>
                </a:rPr>
                <a:t>is the most appropriate way to address a client or another worker without making the other person feel attacked</a:t>
              </a:r>
              <a:r>
                <a:rPr lang="en-US" sz="2800" i="1" u="sng" kern="1200" dirty="0" smtClean="0">
                  <a:solidFill>
                    <a:schemeClr val="tx1"/>
                  </a:solidFill>
                </a:rPr>
                <a:t>. </a:t>
              </a:r>
              <a:endParaRPr lang="es-ES" sz="2800" kern="1200" dirty="0">
                <a:solidFill>
                  <a:schemeClr val="tx1"/>
                </a:solidFill>
              </a:endParaRPr>
            </a:p>
          </p:txBody>
        </p:sp>
        <p:sp>
          <p:nvSpPr>
            <p:cNvPr id="23" name="22 Forma libre"/>
            <p:cNvSpPr/>
            <p:nvPr/>
          </p:nvSpPr>
          <p:spPr>
            <a:xfrm>
              <a:off x="6071340" y="3643016"/>
              <a:ext cx="4258573" cy="2422109"/>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800" i="1" u="sng" kern="1200" dirty="0" smtClean="0">
                  <a:solidFill>
                    <a:schemeClr val="tx1"/>
                  </a:solidFill>
                </a:rPr>
                <a:t>helps </a:t>
              </a:r>
              <a:r>
                <a:rPr lang="en-US" sz="2800" i="1" u="sng" kern="1200" dirty="0" smtClean="0">
                  <a:solidFill>
                    <a:schemeClr val="tx1"/>
                  </a:solidFill>
                </a:rPr>
                <a:t>us to promote the message to be assumed more easily and in a clearer and more precise way</a:t>
              </a:r>
              <a:r>
                <a:rPr lang="en-US" sz="2800" kern="1200" dirty="0" smtClean="0">
                  <a:solidFill>
                    <a:schemeClr val="tx1"/>
                  </a:solidFill>
                </a:rPr>
                <a:t>, without anyone having to feel evaluated, or threatened.</a:t>
              </a:r>
              <a:endParaRPr lang="es-ES" sz="2800" kern="1200" dirty="0">
                <a:solidFill>
                  <a:schemeClr val="tx1"/>
                </a:solidFill>
              </a:endParaRPr>
            </a:p>
          </p:txBody>
        </p:sp>
      </p:grpSp>
    </p:spTree>
    <p:extLst>
      <p:ext uri="{BB962C8B-B14F-4D97-AF65-F5344CB8AC3E}">
        <p14:creationId xmlns:p14="http://schemas.microsoft.com/office/powerpoint/2010/main" val="321301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7" y="161044"/>
            <a:ext cx="7444217" cy="758669"/>
          </a:xfrm>
          <a:prstGeom prst="rect">
            <a:avLst/>
          </a:prstGeom>
        </p:spPr>
        <p:txBody>
          <a:bodyPr wrap="none">
            <a:spAutoFit/>
          </a:bodyPr>
          <a:lstStyle/>
          <a:p>
            <a:pPr>
              <a:lnSpc>
                <a:spcPct val="115000"/>
              </a:lnSpc>
              <a:spcAft>
                <a:spcPts val="1000"/>
              </a:spcAft>
            </a:pPr>
            <a:r>
              <a:rPr lang="es-ES" sz="4000" b="1" dirty="0" err="1">
                <a:solidFill>
                  <a:srgbClr val="FF5572"/>
                </a:solidFill>
                <a:ea typeface="Times New Roman"/>
                <a:cs typeface="Times New Roman"/>
              </a:rPr>
              <a:t>Assertive</a:t>
            </a:r>
            <a:r>
              <a:rPr lang="es-ES" sz="4000" b="1" dirty="0">
                <a:solidFill>
                  <a:srgbClr val="FF5572"/>
                </a:solidFill>
                <a:ea typeface="Times New Roman"/>
                <a:cs typeface="Times New Roman"/>
              </a:rPr>
              <a:t> </a:t>
            </a:r>
            <a:r>
              <a:rPr lang="es-ES" sz="4000" b="1" dirty="0" err="1">
                <a:solidFill>
                  <a:srgbClr val="FF5572"/>
                </a:solidFill>
                <a:ea typeface="Times New Roman"/>
                <a:cs typeface="Times New Roman"/>
              </a:rPr>
              <a:t>Communication</a:t>
            </a:r>
            <a:r>
              <a:rPr lang="es-ES" sz="4000" b="1" dirty="0">
                <a:solidFill>
                  <a:srgbClr val="FF5572"/>
                </a:solidFill>
                <a:ea typeface="Times New Roman"/>
                <a:cs typeface="Times New Roman"/>
              </a:rPr>
              <a:t> at </a:t>
            </a:r>
            <a:r>
              <a:rPr lang="es-ES" sz="4000" b="1" dirty="0" err="1" smtClean="0">
                <a:solidFill>
                  <a:srgbClr val="FF5572"/>
                </a:solidFill>
                <a:ea typeface="Times New Roman"/>
                <a:cs typeface="Times New Roman"/>
              </a:rPr>
              <a:t>Work</a:t>
            </a:r>
            <a:endParaRPr lang="es-ES" sz="4000" dirty="0">
              <a:ea typeface="Calibri"/>
              <a:cs typeface="Times New Roman"/>
            </a:endParaRPr>
          </a:p>
        </p:txBody>
      </p:sp>
      <p:grpSp>
        <p:nvGrpSpPr>
          <p:cNvPr id="19" name="18 Grupo"/>
          <p:cNvGrpSpPr/>
          <p:nvPr/>
        </p:nvGrpSpPr>
        <p:grpSpPr>
          <a:xfrm>
            <a:off x="1103086" y="919713"/>
            <a:ext cx="9971312" cy="5938287"/>
            <a:chOff x="1454090" y="955068"/>
            <a:chExt cx="8875822" cy="5071406"/>
          </a:xfrm>
        </p:grpSpPr>
        <p:sp>
          <p:nvSpPr>
            <p:cNvPr id="20" name="19 Forma libre"/>
            <p:cNvSpPr/>
            <p:nvPr/>
          </p:nvSpPr>
          <p:spPr>
            <a:xfrm>
              <a:off x="1454090" y="955068"/>
              <a:ext cx="4245654" cy="2508893"/>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800" dirty="0">
                  <a:solidFill>
                    <a:schemeClr val="tx1"/>
                  </a:solidFill>
                </a:rPr>
                <a:t> </a:t>
              </a:r>
              <a:r>
                <a:rPr lang="en-US" sz="2800" i="1" u="sng" dirty="0" smtClean="0">
                  <a:solidFill>
                    <a:schemeClr val="tx1"/>
                  </a:solidFill>
                </a:rPr>
                <a:t>Generates </a:t>
              </a:r>
              <a:r>
                <a:rPr lang="en-US" sz="2800" i="1" u="sng" dirty="0">
                  <a:solidFill>
                    <a:schemeClr val="tx1"/>
                  </a:solidFill>
                </a:rPr>
                <a:t>a perception of respect and credibility to the indications that we will give to the client with whom we communicate. </a:t>
              </a:r>
              <a:endParaRPr lang="es-ES" sz="2800" i="1" u="sng" kern="1200" dirty="0">
                <a:solidFill>
                  <a:schemeClr val="tx1"/>
                </a:solidFill>
              </a:endParaRPr>
            </a:p>
          </p:txBody>
        </p:sp>
        <p:sp>
          <p:nvSpPr>
            <p:cNvPr id="21" name="20 Forma libre"/>
            <p:cNvSpPr/>
            <p:nvPr/>
          </p:nvSpPr>
          <p:spPr>
            <a:xfrm>
              <a:off x="6071339" y="955068"/>
              <a:ext cx="4258573" cy="2508893"/>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800" dirty="0">
                  <a:solidFill>
                    <a:schemeClr val="tx1"/>
                  </a:solidFill>
                </a:rPr>
                <a:t>It is important </a:t>
              </a:r>
              <a:r>
                <a:rPr lang="en-US" sz="2800" u="sng" dirty="0">
                  <a:solidFill>
                    <a:schemeClr val="tx1"/>
                  </a:solidFill>
                </a:rPr>
                <a:t>to know what information we are going to give and how to give </a:t>
              </a:r>
              <a:r>
                <a:rPr lang="en-US" sz="2800" u="sng" dirty="0" smtClean="0">
                  <a:solidFill>
                    <a:schemeClr val="tx1"/>
                  </a:solidFill>
                </a:rPr>
                <a:t>it</a:t>
              </a:r>
              <a:r>
                <a:rPr lang="en-US" sz="2800" i="1" u="sng" kern="1200" dirty="0" smtClean="0">
                  <a:solidFill>
                    <a:schemeClr val="tx1"/>
                  </a:solidFill>
                </a:rPr>
                <a:t>.</a:t>
              </a:r>
              <a:endParaRPr lang="es-ES" sz="2800" kern="1200" dirty="0">
                <a:solidFill>
                  <a:schemeClr val="tx1"/>
                </a:solidFill>
              </a:endParaRPr>
            </a:p>
          </p:txBody>
        </p:sp>
        <p:sp>
          <p:nvSpPr>
            <p:cNvPr id="22" name="21 Forma libre"/>
            <p:cNvSpPr/>
            <p:nvPr/>
          </p:nvSpPr>
          <p:spPr>
            <a:xfrm>
              <a:off x="3004452" y="3604365"/>
              <a:ext cx="5309990" cy="2422109"/>
            </a:xfrm>
            <a:custGeom>
              <a:avLst/>
              <a:gdLst>
                <a:gd name="connsiteX0" fmla="*/ 0 w 3715947"/>
                <a:gd name="connsiteY0" fmla="*/ 0 h 2229568"/>
                <a:gd name="connsiteX1" fmla="*/ 3715947 w 3715947"/>
                <a:gd name="connsiteY1" fmla="*/ 0 h 2229568"/>
                <a:gd name="connsiteX2" fmla="*/ 3715947 w 3715947"/>
                <a:gd name="connsiteY2" fmla="*/ 2229568 h 2229568"/>
                <a:gd name="connsiteX3" fmla="*/ 0 w 3715947"/>
                <a:gd name="connsiteY3" fmla="*/ 2229568 h 2229568"/>
                <a:gd name="connsiteX4" fmla="*/ 0 w 3715947"/>
                <a:gd name="connsiteY4" fmla="*/ 0 h 222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947" h="2229568">
                  <a:moveTo>
                    <a:pt x="0" y="0"/>
                  </a:moveTo>
                  <a:lnTo>
                    <a:pt x="3715947" y="0"/>
                  </a:lnTo>
                  <a:lnTo>
                    <a:pt x="3715947" y="2229568"/>
                  </a:lnTo>
                  <a:lnTo>
                    <a:pt x="0" y="2229568"/>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800" dirty="0">
                  <a:solidFill>
                    <a:schemeClr val="tx1"/>
                  </a:solidFill>
                </a:rPr>
                <a:t>That the </a:t>
              </a:r>
              <a:r>
                <a:rPr lang="en-US" sz="2800" dirty="0" smtClean="0">
                  <a:solidFill>
                    <a:schemeClr val="tx1"/>
                  </a:solidFill>
                </a:rPr>
                <a:t>other person </a:t>
              </a:r>
              <a:r>
                <a:rPr lang="en-US" sz="2800" dirty="0">
                  <a:solidFill>
                    <a:schemeClr val="tx1"/>
                  </a:solidFill>
                </a:rPr>
                <a:t>perceives a good self-esteem in our behavior when we express our opinions is essential for him to be cooperative and communicate his own thoughts, doubts or opinions</a:t>
              </a:r>
              <a:endParaRPr lang="es-ES" sz="2800" kern="1200" dirty="0">
                <a:solidFill>
                  <a:schemeClr val="tx1"/>
                </a:solidFill>
              </a:endParaRPr>
            </a:p>
          </p:txBody>
        </p:sp>
      </p:grpSp>
    </p:spTree>
    <p:extLst>
      <p:ext uri="{BB962C8B-B14F-4D97-AF65-F5344CB8AC3E}">
        <p14:creationId xmlns:p14="http://schemas.microsoft.com/office/powerpoint/2010/main" val="503754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2 Rectángulo"/>
          <p:cNvSpPr/>
          <p:nvPr/>
        </p:nvSpPr>
        <p:spPr>
          <a:xfrm>
            <a:off x="2629352" y="284148"/>
            <a:ext cx="7750628" cy="1384995"/>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smtClean="0"/>
              <a:t>It </a:t>
            </a:r>
            <a:r>
              <a:rPr lang="en-US" sz="2800" dirty="0"/>
              <a:t>is the person who speaks effectively and appropriately, stating his or her ideas in a logical and </a:t>
            </a:r>
            <a:r>
              <a:rPr lang="en-US" sz="2800" dirty="0" err="1"/>
              <a:t>uncontradictory</a:t>
            </a:r>
            <a:r>
              <a:rPr lang="en-US" sz="2800" dirty="0"/>
              <a:t> manner. He plays "I win - you win"</a:t>
            </a:r>
            <a:endParaRPr lang="es-ES" sz="2800" dirty="0"/>
          </a:p>
        </p:txBody>
      </p:sp>
      <p:sp>
        <p:nvSpPr>
          <p:cNvPr id="6" name="5 Rectángulo"/>
          <p:cNvSpPr/>
          <p:nvPr/>
        </p:nvSpPr>
        <p:spPr>
          <a:xfrm>
            <a:off x="8273143" y="2458459"/>
            <a:ext cx="378822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a:t>The passive person avoids talking, bows to what others are saying and does not define his or her point of view,</a:t>
            </a:r>
            <a:endParaRPr lang="en-US" sz="2800" dirty="0"/>
          </a:p>
        </p:txBody>
      </p:sp>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9" b="98566" l="9910" r="89790"/>
                    </a14:imgEffect>
                  </a14:imgLayer>
                </a14:imgProps>
              </a:ext>
              <a:ext uri="{28A0092B-C50C-407E-A947-70E740481C1C}">
                <a14:useLocalDpi xmlns:a14="http://schemas.microsoft.com/office/drawing/2010/main" val="0"/>
              </a:ext>
            </a:extLst>
          </a:blip>
          <a:srcRect/>
          <a:stretch>
            <a:fillRect/>
          </a:stretch>
        </p:blipFill>
        <p:spPr bwMode="auto">
          <a:xfrm>
            <a:off x="4015580" y="2540436"/>
            <a:ext cx="4056324" cy="412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245417" y="4012731"/>
            <a:ext cx="2114105" cy="461665"/>
          </a:xfrm>
          <a:prstGeom prst="rect">
            <a:avLst/>
          </a:prstGeom>
        </p:spPr>
        <p:txBody>
          <a:bodyPr wrap="none">
            <a:spAutoFit/>
          </a:bodyPr>
          <a:lstStyle/>
          <a:p>
            <a:pPr lvl="0"/>
            <a:r>
              <a:rPr lang="en-US" sz="2400" b="1" dirty="0">
                <a:solidFill>
                  <a:srgbClr val="C00000"/>
                </a:solidFill>
              </a:rPr>
              <a:t>Aggressiveness</a:t>
            </a:r>
            <a:endParaRPr lang="es-ES" sz="2400" dirty="0">
              <a:solidFill>
                <a:srgbClr val="C00000"/>
              </a:solidFill>
            </a:endParaRPr>
          </a:p>
        </p:txBody>
      </p:sp>
      <p:sp>
        <p:nvSpPr>
          <p:cNvPr id="9" name="8 Rectángulo"/>
          <p:cNvSpPr/>
          <p:nvPr/>
        </p:nvSpPr>
        <p:spPr>
          <a:xfrm>
            <a:off x="6504666" y="3643399"/>
            <a:ext cx="1567238" cy="830997"/>
          </a:xfrm>
          <a:prstGeom prst="rect">
            <a:avLst/>
          </a:prstGeom>
        </p:spPr>
        <p:txBody>
          <a:bodyPr wrap="square">
            <a:spAutoFit/>
          </a:bodyPr>
          <a:lstStyle/>
          <a:p>
            <a:r>
              <a:rPr lang="en-US" sz="2400" b="1" dirty="0">
                <a:solidFill>
                  <a:srgbClr val="C00000"/>
                </a:solidFill>
              </a:rPr>
              <a:t>Being passive </a:t>
            </a:r>
            <a:endParaRPr lang="es-ES" sz="2400" dirty="0">
              <a:solidFill>
                <a:srgbClr val="C00000"/>
              </a:solidFill>
            </a:endParaRPr>
          </a:p>
        </p:txBody>
      </p:sp>
      <p:sp>
        <p:nvSpPr>
          <p:cNvPr id="10" name="9 Rectángulo"/>
          <p:cNvSpPr/>
          <p:nvPr/>
        </p:nvSpPr>
        <p:spPr>
          <a:xfrm>
            <a:off x="0" y="2473849"/>
            <a:ext cx="401558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sz="2800" dirty="0"/>
              <a:t>The person usually offensive when it comes to communication. the person  plays "I win - you lose" and is not open to suggestions from others</a:t>
            </a:r>
            <a:endParaRPr lang="es-ES" sz="2800" dirty="0"/>
          </a:p>
        </p:txBody>
      </p:sp>
      <p:sp>
        <p:nvSpPr>
          <p:cNvPr id="17" name="16 Rectángulo"/>
          <p:cNvSpPr/>
          <p:nvPr/>
        </p:nvSpPr>
        <p:spPr>
          <a:xfrm>
            <a:off x="4935169" y="2196849"/>
            <a:ext cx="2217145" cy="523220"/>
          </a:xfrm>
          <a:prstGeom prst="rect">
            <a:avLst/>
          </a:prstGeom>
        </p:spPr>
        <p:txBody>
          <a:bodyPr wrap="none">
            <a:spAutoFit/>
          </a:bodyPr>
          <a:lstStyle/>
          <a:p>
            <a:pPr lvl="0"/>
            <a:r>
              <a:rPr lang="en-US" sz="2800" b="1" dirty="0" smtClean="0">
                <a:solidFill>
                  <a:srgbClr val="C00000"/>
                </a:solidFill>
              </a:rPr>
              <a:t>Assertiveness</a:t>
            </a:r>
            <a:endParaRPr lang="es-ES" sz="2800" dirty="0">
              <a:solidFill>
                <a:srgbClr val="C00000"/>
              </a:solidFill>
            </a:endParaRPr>
          </a:p>
        </p:txBody>
      </p:sp>
      <p:sp>
        <p:nvSpPr>
          <p:cNvPr id="11" name="10 Flecha arriba"/>
          <p:cNvSpPr/>
          <p:nvPr/>
        </p:nvSpPr>
        <p:spPr>
          <a:xfrm>
            <a:off x="5716037" y="1669143"/>
            <a:ext cx="655410" cy="653143"/>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arriba"/>
          <p:cNvSpPr/>
          <p:nvPr/>
        </p:nvSpPr>
        <p:spPr>
          <a:xfrm rot="5400000">
            <a:off x="7658838" y="3444592"/>
            <a:ext cx="546440" cy="682170"/>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arriba"/>
          <p:cNvSpPr/>
          <p:nvPr/>
        </p:nvSpPr>
        <p:spPr>
          <a:xfrm rot="16200000">
            <a:off x="3977252" y="3425035"/>
            <a:ext cx="553228" cy="728071"/>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576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510971" y="161044"/>
            <a:ext cx="9376229" cy="729430"/>
          </a:xfrm>
          <a:prstGeom prst="rect">
            <a:avLst/>
          </a:prstGeom>
        </p:spPr>
        <p:txBody>
          <a:bodyPr wrap="square">
            <a:spAutoFit/>
          </a:bodyPr>
          <a:lstStyle/>
          <a:p>
            <a:pPr>
              <a:lnSpc>
                <a:spcPct val="115000"/>
              </a:lnSpc>
              <a:spcAft>
                <a:spcPts val="1000"/>
              </a:spcAft>
            </a:pPr>
            <a:r>
              <a:rPr lang="en-US" sz="3600" b="1" dirty="0">
                <a:solidFill>
                  <a:srgbClr val="FF5572"/>
                </a:solidFill>
                <a:ea typeface="Times New Roman"/>
                <a:cs typeface="Times New Roman"/>
              </a:rPr>
              <a:t>Why should a leader be assertive? Advantages</a:t>
            </a:r>
            <a:r>
              <a:rPr lang="es-ES" sz="3600" b="1" dirty="0" smtClean="0">
                <a:solidFill>
                  <a:srgbClr val="FF5572"/>
                </a:solidFill>
                <a:ea typeface="Times New Roman"/>
                <a:cs typeface="Times New Roman"/>
              </a:rPr>
              <a:t>.</a:t>
            </a:r>
            <a:endParaRPr lang="es-ES" sz="3600" dirty="0">
              <a:ea typeface="Calibri"/>
              <a:cs typeface="Times New Roman"/>
            </a:endParaRPr>
          </a:p>
        </p:txBody>
      </p:sp>
      <p:sp>
        <p:nvSpPr>
          <p:cNvPr id="3" name="2 Rectángulo"/>
          <p:cNvSpPr/>
          <p:nvPr/>
        </p:nvSpPr>
        <p:spPr>
          <a:xfrm>
            <a:off x="3947886" y="3105834"/>
            <a:ext cx="4542972" cy="1077218"/>
          </a:xfrm>
          <a:prstGeom prst="rect">
            <a:avLst/>
          </a:prstGeom>
        </p:spPr>
        <p:txBody>
          <a:bodyPr wrap="square">
            <a:spAutoFit/>
          </a:bodyPr>
          <a:lstStyle/>
          <a:p>
            <a:r>
              <a:rPr lang="en-US" sz="3200" dirty="0"/>
              <a:t>Being assertive is always a great leadership decision</a:t>
            </a:r>
            <a:endParaRPr lang="es-ES" sz="3200" dirty="0"/>
          </a:p>
        </p:txBody>
      </p:sp>
      <p:pic>
        <p:nvPicPr>
          <p:cNvPr id="6" name="4 Imagen"/>
          <p:cNvPicPr/>
          <p:nvPr/>
        </p:nvPicPr>
        <p:blipFill rotWithShape="1">
          <a:blip r:embed="rId3">
            <a:extLst>
              <a:ext uri="{BEBA8EAE-BF5A-486C-A8C5-ECC9F3942E4B}">
                <a14:imgProps xmlns:a14="http://schemas.microsoft.com/office/drawing/2010/main">
                  <a14:imgLayer r:embed="rId4">
                    <a14:imgEffect>
                      <a14:backgroundRemoval t="31771" b="82161" l="16618" r="58492"/>
                    </a14:imgEffect>
                  </a14:imgLayer>
                </a14:imgProps>
              </a:ext>
            </a:extLst>
          </a:blip>
          <a:srcRect l="23979" t="50664" r="50579" b="37314"/>
          <a:stretch/>
        </p:blipFill>
        <p:spPr bwMode="auto">
          <a:xfrm>
            <a:off x="3338286" y="2877512"/>
            <a:ext cx="5762171" cy="1842693"/>
          </a:xfrm>
          <a:prstGeom prst="rect">
            <a:avLst/>
          </a:prstGeom>
          <a:ln>
            <a:noFill/>
          </a:ln>
          <a:extLst>
            <a:ext uri="{53640926-AAD7-44D8-BBD7-CCE9431645EC}">
              <a14:shadowObscured xmlns:a14="http://schemas.microsoft.com/office/drawing/2010/main"/>
            </a:ext>
          </a:extLst>
        </p:spPr>
      </p:pic>
      <p:pic>
        <p:nvPicPr>
          <p:cNvPr id="4098"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00" y="4833132"/>
            <a:ext cx="3510800" cy="1868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161" y="4833132"/>
            <a:ext cx="3350655" cy="1900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363" y="4833132"/>
            <a:ext cx="3275187" cy="18577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00" y="961263"/>
            <a:ext cx="3637325" cy="17266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114" y="926004"/>
            <a:ext cx="3651701" cy="17618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avier Martínez\Pictures\Imagen CUADRAD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39" y="961263"/>
            <a:ext cx="3242618" cy="165450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683501" y="1094039"/>
            <a:ext cx="3075699" cy="1384995"/>
          </a:xfrm>
          <a:prstGeom prst="rect">
            <a:avLst/>
          </a:prstGeom>
        </p:spPr>
        <p:txBody>
          <a:bodyPr wrap="square">
            <a:spAutoFit/>
          </a:bodyPr>
          <a:lstStyle/>
          <a:p>
            <a:pPr algn="ctr"/>
            <a:r>
              <a:rPr lang="en-US" sz="2800" dirty="0"/>
              <a:t>Helps to achieve objectives and goals</a:t>
            </a:r>
          </a:p>
        </p:txBody>
      </p:sp>
      <p:sp>
        <p:nvSpPr>
          <p:cNvPr id="14" name="13 Rectángulo"/>
          <p:cNvSpPr/>
          <p:nvPr/>
        </p:nvSpPr>
        <p:spPr>
          <a:xfrm>
            <a:off x="4503677" y="1124816"/>
            <a:ext cx="3328138" cy="954107"/>
          </a:xfrm>
          <a:prstGeom prst="rect">
            <a:avLst/>
          </a:prstGeom>
        </p:spPr>
        <p:txBody>
          <a:bodyPr wrap="square">
            <a:spAutoFit/>
          </a:bodyPr>
          <a:lstStyle/>
          <a:p>
            <a:pPr algn="ctr"/>
            <a:r>
              <a:rPr lang="en-US" sz="2800" dirty="0"/>
              <a:t>Contributes to problem solving</a:t>
            </a:r>
          </a:p>
        </p:txBody>
      </p:sp>
      <p:sp>
        <p:nvSpPr>
          <p:cNvPr id="15" name="14 Rectángulo"/>
          <p:cNvSpPr/>
          <p:nvPr/>
        </p:nvSpPr>
        <p:spPr>
          <a:xfrm>
            <a:off x="8878333" y="1156297"/>
            <a:ext cx="2542885" cy="954107"/>
          </a:xfrm>
          <a:prstGeom prst="rect">
            <a:avLst/>
          </a:prstGeom>
        </p:spPr>
        <p:txBody>
          <a:bodyPr wrap="square">
            <a:spAutoFit/>
          </a:bodyPr>
          <a:lstStyle/>
          <a:p>
            <a:pPr algn="ctr"/>
            <a:r>
              <a:rPr lang="en-US" sz="2800" dirty="0"/>
              <a:t>Strengthens self-esteem</a:t>
            </a:r>
          </a:p>
        </p:txBody>
      </p:sp>
      <p:sp>
        <p:nvSpPr>
          <p:cNvPr id="16" name="15 Rectángulo"/>
          <p:cNvSpPr/>
          <p:nvPr/>
        </p:nvSpPr>
        <p:spPr>
          <a:xfrm>
            <a:off x="841269" y="5007987"/>
            <a:ext cx="2451585" cy="1384995"/>
          </a:xfrm>
          <a:prstGeom prst="rect">
            <a:avLst/>
          </a:prstGeom>
        </p:spPr>
        <p:txBody>
          <a:bodyPr wrap="square">
            <a:spAutoFit/>
          </a:bodyPr>
          <a:lstStyle/>
          <a:p>
            <a:r>
              <a:rPr lang="en-US" sz="2800" dirty="0"/>
              <a:t>Improves communication skills</a:t>
            </a:r>
          </a:p>
        </p:txBody>
      </p:sp>
      <p:sp>
        <p:nvSpPr>
          <p:cNvPr id="17" name="16 Rectángulo"/>
          <p:cNvSpPr/>
          <p:nvPr/>
        </p:nvSpPr>
        <p:spPr>
          <a:xfrm>
            <a:off x="9202056" y="4925480"/>
            <a:ext cx="2793493" cy="1384995"/>
          </a:xfrm>
          <a:prstGeom prst="rect">
            <a:avLst/>
          </a:prstGeom>
        </p:spPr>
        <p:txBody>
          <a:bodyPr wrap="square">
            <a:spAutoFit/>
          </a:bodyPr>
          <a:lstStyle/>
          <a:p>
            <a:pPr algn="ctr"/>
            <a:r>
              <a:rPr lang="en-US" sz="2800" dirty="0"/>
              <a:t>It projects confidence and professionalism</a:t>
            </a:r>
          </a:p>
        </p:txBody>
      </p:sp>
      <p:sp>
        <p:nvSpPr>
          <p:cNvPr id="18" name="17 Rectángulo"/>
          <p:cNvSpPr/>
          <p:nvPr/>
        </p:nvSpPr>
        <p:spPr>
          <a:xfrm>
            <a:off x="4784581" y="5004541"/>
            <a:ext cx="2937019" cy="1384995"/>
          </a:xfrm>
          <a:prstGeom prst="rect">
            <a:avLst/>
          </a:prstGeom>
        </p:spPr>
        <p:txBody>
          <a:bodyPr wrap="square">
            <a:spAutoFit/>
          </a:bodyPr>
          <a:lstStyle/>
          <a:p>
            <a:pPr algn="ctr"/>
            <a:r>
              <a:rPr lang="en-US" sz="2800" dirty="0"/>
              <a:t>Contributes to the proper handling of emotions</a:t>
            </a:r>
          </a:p>
        </p:txBody>
      </p:sp>
      <p:pic>
        <p:nvPicPr>
          <p:cNvPr id="20" name="19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75085" y="2615771"/>
            <a:ext cx="488572" cy="654956"/>
          </a:xfrm>
          <a:prstGeom prst="rect">
            <a:avLst/>
          </a:prstGeom>
          <a:noFill/>
          <a:ln>
            <a:noFill/>
          </a:ln>
        </p:spPr>
      </p:pic>
      <p:pic>
        <p:nvPicPr>
          <p:cNvPr id="21" name="20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36616">
            <a:off x="8990791" y="2561105"/>
            <a:ext cx="488572" cy="773231"/>
          </a:xfrm>
          <a:prstGeom prst="rect">
            <a:avLst/>
          </a:prstGeom>
          <a:noFill/>
          <a:ln>
            <a:noFill/>
          </a:ln>
        </p:spPr>
      </p:pic>
      <p:pic>
        <p:nvPicPr>
          <p:cNvPr id="22" name="21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85200">
            <a:off x="3048568" y="2620242"/>
            <a:ext cx="488572" cy="654956"/>
          </a:xfrm>
          <a:prstGeom prst="rect">
            <a:avLst/>
          </a:prstGeom>
          <a:noFill/>
          <a:ln>
            <a:noFill/>
          </a:ln>
        </p:spPr>
      </p:pic>
      <p:pic>
        <p:nvPicPr>
          <p:cNvPr id="23" name="22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3750049">
            <a:off x="2812710" y="4254529"/>
            <a:ext cx="488572" cy="654956"/>
          </a:xfrm>
          <a:prstGeom prst="rect">
            <a:avLst/>
          </a:prstGeom>
          <a:noFill/>
          <a:ln>
            <a:noFill/>
          </a:ln>
        </p:spPr>
      </p:pic>
      <p:pic>
        <p:nvPicPr>
          <p:cNvPr id="24" name="23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921415">
            <a:off x="9056902" y="4345052"/>
            <a:ext cx="488572" cy="654956"/>
          </a:xfrm>
          <a:prstGeom prst="rect">
            <a:avLst/>
          </a:prstGeom>
          <a:noFill/>
          <a:ln>
            <a:noFill/>
          </a:ln>
        </p:spPr>
      </p:pic>
      <p:pic>
        <p:nvPicPr>
          <p:cNvPr id="25" name="24 Imagen"/>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5883199" y="4418273"/>
            <a:ext cx="488572" cy="654956"/>
          </a:xfrm>
          <a:prstGeom prst="rect">
            <a:avLst/>
          </a:prstGeom>
          <a:noFill/>
          <a:ln>
            <a:noFill/>
          </a:ln>
        </p:spPr>
      </p:pic>
    </p:spTree>
    <p:extLst>
      <p:ext uri="{BB962C8B-B14F-4D97-AF65-F5344CB8AC3E}">
        <p14:creationId xmlns:p14="http://schemas.microsoft.com/office/powerpoint/2010/main" val="3088470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6" y="-12850"/>
            <a:ext cx="8947913" cy="800219"/>
          </a:xfrm>
          <a:prstGeom prst="rect">
            <a:avLst/>
          </a:prstGeom>
        </p:spPr>
        <p:txBody>
          <a:bodyPr wrap="square">
            <a:spAutoFit/>
          </a:bodyPr>
          <a:lstStyle/>
          <a:p>
            <a:pPr>
              <a:lnSpc>
                <a:spcPct val="115000"/>
              </a:lnSpc>
              <a:spcAft>
                <a:spcPts val="1000"/>
              </a:spcAft>
            </a:pPr>
            <a:r>
              <a:rPr lang="es-ES" sz="4000" b="1" dirty="0" err="1" smtClean="0">
                <a:solidFill>
                  <a:srgbClr val="FF5572"/>
                </a:solidFill>
                <a:ea typeface="Times New Roman"/>
                <a:cs typeface="Times New Roman"/>
              </a:rPr>
              <a:t>Assertivinees</a:t>
            </a:r>
            <a:r>
              <a:rPr lang="es-ES" sz="4000" b="1" dirty="0" smtClean="0">
                <a:solidFill>
                  <a:srgbClr val="FF5572"/>
                </a:solidFill>
                <a:ea typeface="Times New Roman"/>
                <a:cs typeface="Times New Roman"/>
              </a:rPr>
              <a:t> </a:t>
            </a:r>
            <a:r>
              <a:rPr lang="es-ES" sz="4000" b="1" dirty="0">
                <a:solidFill>
                  <a:srgbClr val="FF5572"/>
                </a:solidFill>
                <a:ea typeface="Times New Roman"/>
                <a:cs typeface="Times New Roman"/>
              </a:rPr>
              <a:t>in non-verbal </a:t>
            </a:r>
            <a:r>
              <a:rPr lang="es-ES" sz="4000" b="1" dirty="0" err="1">
                <a:solidFill>
                  <a:srgbClr val="FF5572"/>
                </a:solidFill>
                <a:ea typeface="Times New Roman"/>
                <a:cs typeface="Times New Roman"/>
              </a:rPr>
              <a:t>behavior</a:t>
            </a:r>
            <a:endParaRPr lang="es-ES" sz="4000" dirty="0">
              <a:ea typeface="Calibri"/>
              <a:cs typeface="Times New Roman"/>
            </a:endParaRPr>
          </a:p>
        </p:txBody>
      </p:sp>
      <p:graphicFrame>
        <p:nvGraphicFramePr>
          <p:cNvPr id="8" name="7 Diagrama"/>
          <p:cNvGraphicFramePr/>
          <p:nvPr>
            <p:extLst>
              <p:ext uri="{D42A27DB-BD31-4B8C-83A1-F6EECF244321}">
                <p14:modId xmlns:p14="http://schemas.microsoft.com/office/powerpoint/2010/main" val="3971693801"/>
              </p:ext>
            </p:extLst>
          </p:nvPr>
        </p:nvGraphicFramePr>
        <p:xfrm>
          <a:off x="261257" y="741202"/>
          <a:ext cx="11930743" cy="5761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07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6" y="-12850"/>
            <a:ext cx="8947913" cy="1508105"/>
          </a:xfrm>
          <a:prstGeom prst="rect">
            <a:avLst/>
          </a:prstGeom>
        </p:spPr>
        <p:txBody>
          <a:bodyPr wrap="square">
            <a:spAutoFit/>
          </a:bodyPr>
          <a:lstStyle/>
          <a:p>
            <a:pPr>
              <a:lnSpc>
                <a:spcPct val="115000"/>
              </a:lnSpc>
              <a:spcAft>
                <a:spcPts val="1000"/>
              </a:spcAft>
            </a:pPr>
            <a:r>
              <a:rPr lang="en-US" sz="4000" b="1" dirty="0">
                <a:solidFill>
                  <a:srgbClr val="FF5572"/>
                </a:solidFill>
                <a:ea typeface="Times New Roman"/>
                <a:cs typeface="Times New Roman"/>
              </a:rPr>
              <a:t>Assertive communication in verbal </a:t>
            </a:r>
            <a:r>
              <a:rPr lang="en-US" sz="4000" b="1" dirty="0" err="1">
                <a:solidFill>
                  <a:srgbClr val="FF5572"/>
                </a:solidFill>
                <a:ea typeface="Times New Roman"/>
                <a:cs typeface="Times New Roman"/>
              </a:rPr>
              <a:t>behaviour</a:t>
            </a:r>
            <a:endParaRPr lang="es-ES" sz="4000" dirty="0">
              <a:ea typeface="Calibri"/>
              <a:cs typeface="Times New Roman"/>
            </a:endParaRPr>
          </a:p>
        </p:txBody>
      </p:sp>
      <p:sp>
        <p:nvSpPr>
          <p:cNvPr id="2" name="1 Rectángulo"/>
          <p:cNvSpPr/>
          <p:nvPr/>
        </p:nvSpPr>
        <p:spPr>
          <a:xfrm>
            <a:off x="0" y="1273467"/>
            <a:ext cx="12192000" cy="1569660"/>
          </a:xfrm>
          <a:prstGeom prst="rect">
            <a:avLst/>
          </a:prstGeom>
        </p:spPr>
        <p:txBody>
          <a:bodyPr wrap="square">
            <a:spAutoFit/>
          </a:bodyPr>
          <a:lstStyle/>
          <a:p>
            <a:r>
              <a:rPr lang="en-US" sz="3200" dirty="0"/>
              <a:t>To make our verbal communication consistent with our non-verbal communication, it is important to consider the following </a:t>
            </a:r>
            <a:r>
              <a:rPr lang="en-US" sz="3200" dirty="0" smtClean="0"/>
              <a:t>recommendations:</a:t>
            </a:r>
          </a:p>
        </p:txBody>
      </p:sp>
      <p:grpSp>
        <p:nvGrpSpPr>
          <p:cNvPr id="6" name="5 Grupo"/>
          <p:cNvGrpSpPr/>
          <p:nvPr/>
        </p:nvGrpSpPr>
        <p:grpSpPr>
          <a:xfrm>
            <a:off x="250938" y="2843129"/>
            <a:ext cx="11153092" cy="3499614"/>
            <a:chOff x="250938" y="4111252"/>
            <a:chExt cx="11153092" cy="936207"/>
          </a:xfrm>
        </p:grpSpPr>
        <p:sp>
          <p:nvSpPr>
            <p:cNvPr id="7" name="6 Forma libre"/>
            <p:cNvSpPr/>
            <p:nvPr/>
          </p:nvSpPr>
          <p:spPr>
            <a:xfrm>
              <a:off x="250938" y="4111252"/>
              <a:ext cx="2523324" cy="936207"/>
            </a:xfrm>
            <a:custGeom>
              <a:avLst/>
              <a:gdLst>
                <a:gd name="connsiteX0" fmla="*/ 0 w 2523324"/>
                <a:gd name="connsiteY0" fmla="*/ 0 h 936207"/>
                <a:gd name="connsiteX1" fmla="*/ 2523324 w 2523324"/>
                <a:gd name="connsiteY1" fmla="*/ 0 h 936207"/>
                <a:gd name="connsiteX2" fmla="*/ 2523324 w 2523324"/>
                <a:gd name="connsiteY2" fmla="*/ 936207 h 936207"/>
                <a:gd name="connsiteX3" fmla="*/ 0 w 2523324"/>
                <a:gd name="connsiteY3" fmla="*/ 936207 h 936207"/>
                <a:gd name="connsiteX4" fmla="*/ 0 w 2523324"/>
                <a:gd name="connsiteY4" fmla="*/ 0 h 9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24" h="936207">
                  <a:moveTo>
                    <a:pt x="0" y="0"/>
                  </a:moveTo>
                  <a:lnTo>
                    <a:pt x="2523324" y="0"/>
                  </a:lnTo>
                  <a:lnTo>
                    <a:pt x="2523324" y="936207"/>
                  </a:lnTo>
                  <a:lnTo>
                    <a:pt x="0" y="936207"/>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2400" dirty="0" smtClean="0">
                  <a:solidFill>
                    <a:schemeClr val="tx1"/>
                  </a:solidFill>
                </a:rPr>
                <a:t>1. To avoid </a:t>
              </a:r>
              <a:r>
                <a:rPr lang="en-US" sz="2400" dirty="0">
                  <a:solidFill>
                    <a:schemeClr val="tx1"/>
                  </a:solidFill>
                </a:rPr>
                <a:t>crossing our arms, try to be in an open position.</a:t>
              </a:r>
              <a:endParaRPr lang="es-ES" sz="2400" kern="1200" dirty="0">
                <a:solidFill>
                  <a:schemeClr val="tx1"/>
                </a:solidFill>
              </a:endParaRPr>
            </a:p>
          </p:txBody>
        </p:sp>
        <p:sp>
          <p:nvSpPr>
            <p:cNvPr id="10" name="9 Forma libre"/>
            <p:cNvSpPr/>
            <p:nvPr/>
          </p:nvSpPr>
          <p:spPr>
            <a:xfrm>
              <a:off x="3127527" y="4111252"/>
              <a:ext cx="2523324" cy="936207"/>
            </a:xfrm>
            <a:custGeom>
              <a:avLst/>
              <a:gdLst>
                <a:gd name="connsiteX0" fmla="*/ 0 w 2523324"/>
                <a:gd name="connsiteY0" fmla="*/ 0 h 936207"/>
                <a:gd name="connsiteX1" fmla="*/ 2523324 w 2523324"/>
                <a:gd name="connsiteY1" fmla="*/ 0 h 936207"/>
                <a:gd name="connsiteX2" fmla="*/ 2523324 w 2523324"/>
                <a:gd name="connsiteY2" fmla="*/ 936207 h 936207"/>
                <a:gd name="connsiteX3" fmla="*/ 0 w 2523324"/>
                <a:gd name="connsiteY3" fmla="*/ 936207 h 936207"/>
                <a:gd name="connsiteX4" fmla="*/ 0 w 2523324"/>
                <a:gd name="connsiteY4" fmla="*/ 0 h 9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24" h="936207">
                  <a:moveTo>
                    <a:pt x="0" y="0"/>
                  </a:moveTo>
                  <a:lnTo>
                    <a:pt x="2523324" y="0"/>
                  </a:lnTo>
                  <a:lnTo>
                    <a:pt x="2523324" y="936207"/>
                  </a:lnTo>
                  <a:lnTo>
                    <a:pt x="0" y="93620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2400" kern="1200" dirty="0" smtClean="0">
                  <a:solidFill>
                    <a:schemeClr val="tx1"/>
                  </a:solidFill>
                </a:rPr>
                <a:t>2. </a:t>
              </a:r>
              <a:r>
                <a:rPr lang="en-US" sz="2400" kern="1200" dirty="0" smtClean="0">
                  <a:solidFill>
                    <a:schemeClr val="tx1"/>
                  </a:solidFill>
                </a:rPr>
                <a:t>Do not interpret the gestures or movements of our interlocutor</a:t>
              </a:r>
              <a:endParaRPr lang="es-ES" sz="2400" kern="1200" dirty="0">
                <a:solidFill>
                  <a:schemeClr val="tx1"/>
                </a:solidFill>
              </a:endParaRPr>
            </a:p>
          </p:txBody>
        </p:sp>
        <p:sp>
          <p:nvSpPr>
            <p:cNvPr id="12" name="11 Forma libre"/>
            <p:cNvSpPr/>
            <p:nvPr/>
          </p:nvSpPr>
          <p:spPr>
            <a:xfrm>
              <a:off x="6004117" y="4111252"/>
              <a:ext cx="2523324" cy="936207"/>
            </a:xfrm>
            <a:custGeom>
              <a:avLst/>
              <a:gdLst>
                <a:gd name="connsiteX0" fmla="*/ 0 w 2523324"/>
                <a:gd name="connsiteY0" fmla="*/ 0 h 936207"/>
                <a:gd name="connsiteX1" fmla="*/ 2523324 w 2523324"/>
                <a:gd name="connsiteY1" fmla="*/ 0 h 936207"/>
                <a:gd name="connsiteX2" fmla="*/ 2523324 w 2523324"/>
                <a:gd name="connsiteY2" fmla="*/ 936207 h 936207"/>
                <a:gd name="connsiteX3" fmla="*/ 0 w 2523324"/>
                <a:gd name="connsiteY3" fmla="*/ 936207 h 936207"/>
                <a:gd name="connsiteX4" fmla="*/ 0 w 2523324"/>
                <a:gd name="connsiteY4" fmla="*/ 0 h 9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24" h="936207">
                  <a:moveTo>
                    <a:pt x="0" y="0"/>
                  </a:moveTo>
                  <a:lnTo>
                    <a:pt x="2523324" y="0"/>
                  </a:lnTo>
                  <a:lnTo>
                    <a:pt x="2523324" y="936207"/>
                  </a:lnTo>
                  <a:lnTo>
                    <a:pt x="0" y="936207"/>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2400" kern="1200" smtClean="0">
                  <a:solidFill>
                    <a:schemeClr val="tx1"/>
                  </a:solidFill>
                </a:rPr>
                <a:t>3. Observe our tone of voice; if it is consistent with the message.</a:t>
              </a:r>
              <a:endParaRPr lang="es-ES" sz="2400" kern="1200">
                <a:solidFill>
                  <a:schemeClr val="tx1"/>
                </a:solidFill>
              </a:endParaRPr>
            </a:p>
          </p:txBody>
        </p:sp>
        <p:sp>
          <p:nvSpPr>
            <p:cNvPr id="14" name="13 Forma libre"/>
            <p:cNvSpPr/>
            <p:nvPr/>
          </p:nvSpPr>
          <p:spPr>
            <a:xfrm>
              <a:off x="8880706" y="4111252"/>
              <a:ext cx="2523324" cy="936207"/>
            </a:xfrm>
            <a:custGeom>
              <a:avLst/>
              <a:gdLst>
                <a:gd name="connsiteX0" fmla="*/ 0 w 2523324"/>
                <a:gd name="connsiteY0" fmla="*/ 0 h 936207"/>
                <a:gd name="connsiteX1" fmla="*/ 2523324 w 2523324"/>
                <a:gd name="connsiteY1" fmla="*/ 0 h 936207"/>
                <a:gd name="connsiteX2" fmla="*/ 2523324 w 2523324"/>
                <a:gd name="connsiteY2" fmla="*/ 936207 h 936207"/>
                <a:gd name="connsiteX3" fmla="*/ 0 w 2523324"/>
                <a:gd name="connsiteY3" fmla="*/ 936207 h 936207"/>
                <a:gd name="connsiteX4" fmla="*/ 0 w 2523324"/>
                <a:gd name="connsiteY4" fmla="*/ 0 h 9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24" h="936207">
                  <a:moveTo>
                    <a:pt x="0" y="0"/>
                  </a:moveTo>
                  <a:lnTo>
                    <a:pt x="2523324" y="0"/>
                  </a:lnTo>
                  <a:lnTo>
                    <a:pt x="2523324" y="936207"/>
                  </a:lnTo>
                  <a:lnTo>
                    <a:pt x="0" y="936207"/>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2400" kern="1200" dirty="0" smtClean="0">
                  <a:solidFill>
                    <a:schemeClr val="tx1"/>
                  </a:solidFill>
                </a:rPr>
                <a:t>4. </a:t>
              </a:r>
              <a:r>
                <a:rPr lang="en-US" sz="2400" dirty="0">
                  <a:solidFill>
                    <a:schemeClr val="tx1"/>
                  </a:solidFill>
                </a:rPr>
                <a:t>Maintain eye contact in a very subtle way, while listening and talking, it shows empathy</a:t>
              </a:r>
            </a:p>
            <a:p>
              <a:pPr lvl="0" algn="ctr" defTabSz="533400" rtl="0">
                <a:lnSpc>
                  <a:spcPct val="90000"/>
                </a:lnSpc>
                <a:spcBef>
                  <a:spcPct val="0"/>
                </a:spcBef>
                <a:spcAft>
                  <a:spcPct val="35000"/>
                </a:spcAft>
              </a:pPr>
              <a:endParaRPr lang="es-ES" sz="2400" kern="1200" dirty="0">
                <a:solidFill>
                  <a:schemeClr val="tx1"/>
                </a:solidFill>
              </a:endParaRPr>
            </a:p>
          </p:txBody>
        </p:sp>
      </p:grpSp>
    </p:spTree>
    <p:extLst>
      <p:ext uri="{BB962C8B-B14F-4D97-AF65-F5344CB8AC3E}">
        <p14:creationId xmlns:p14="http://schemas.microsoft.com/office/powerpoint/2010/main" val="2009608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6" y="-12850"/>
            <a:ext cx="8947913" cy="1508105"/>
          </a:xfrm>
          <a:prstGeom prst="rect">
            <a:avLst/>
          </a:prstGeom>
        </p:spPr>
        <p:txBody>
          <a:bodyPr wrap="square">
            <a:spAutoFit/>
          </a:bodyPr>
          <a:lstStyle/>
          <a:p>
            <a:pPr>
              <a:lnSpc>
                <a:spcPct val="115000"/>
              </a:lnSpc>
              <a:spcAft>
                <a:spcPts val="1000"/>
              </a:spcAft>
            </a:pPr>
            <a:r>
              <a:rPr lang="en-US" sz="4000" b="1" dirty="0">
                <a:solidFill>
                  <a:srgbClr val="FF5572"/>
                </a:solidFill>
                <a:ea typeface="Times New Roman"/>
                <a:cs typeface="Times New Roman"/>
              </a:rPr>
              <a:t>Assertive communication in </a:t>
            </a:r>
            <a:r>
              <a:rPr lang="en-US" sz="4000" b="1" dirty="0" err="1">
                <a:solidFill>
                  <a:srgbClr val="FF5572"/>
                </a:solidFill>
                <a:ea typeface="Times New Roman"/>
                <a:cs typeface="Times New Roman"/>
              </a:rPr>
              <a:t>paraverbal</a:t>
            </a:r>
            <a:r>
              <a:rPr lang="en-US" sz="4000" b="1" dirty="0">
                <a:solidFill>
                  <a:srgbClr val="FF5572"/>
                </a:solidFill>
                <a:ea typeface="Times New Roman"/>
                <a:cs typeface="Times New Roman"/>
              </a:rPr>
              <a:t> behavior</a:t>
            </a:r>
            <a:endParaRPr lang="es-ES" sz="4000" dirty="0">
              <a:ea typeface="Calibri"/>
              <a:cs typeface="Times New Roman"/>
            </a:endParaRPr>
          </a:p>
        </p:txBody>
      </p:sp>
      <p:grpSp>
        <p:nvGrpSpPr>
          <p:cNvPr id="5" name="4 Grupo"/>
          <p:cNvGrpSpPr/>
          <p:nvPr/>
        </p:nvGrpSpPr>
        <p:grpSpPr>
          <a:xfrm>
            <a:off x="-193929" y="1032243"/>
            <a:ext cx="12382185" cy="5825757"/>
            <a:chOff x="-193929" y="1032243"/>
            <a:chExt cx="12382185" cy="5825757"/>
          </a:xfrm>
        </p:grpSpPr>
        <p:sp>
          <p:nvSpPr>
            <p:cNvPr id="8" name="7 Forma libre"/>
            <p:cNvSpPr/>
            <p:nvPr/>
          </p:nvSpPr>
          <p:spPr>
            <a:xfrm>
              <a:off x="-193929" y="1391749"/>
              <a:ext cx="5656830" cy="5399030"/>
            </a:xfrm>
            <a:custGeom>
              <a:avLst/>
              <a:gdLst>
                <a:gd name="connsiteX0" fmla="*/ 0 w 4518421"/>
                <a:gd name="connsiteY0" fmla="*/ 2259211 h 4518421"/>
                <a:gd name="connsiteX1" fmla="*/ 2259211 w 4518421"/>
                <a:gd name="connsiteY1" fmla="*/ 0 h 4518421"/>
                <a:gd name="connsiteX2" fmla="*/ 4518422 w 4518421"/>
                <a:gd name="connsiteY2" fmla="*/ 2259211 h 4518421"/>
                <a:gd name="connsiteX3" fmla="*/ 2259211 w 4518421"/>
                <a:gd name="connsiteY3" fmla="*/ 4518422 h 4518421"/>
                <a:gd name="connsiteX4" fmla="*/ 0 w 4518421"/>
                <a:gd name="connsiteY4" fmla="*/ 2259211 h 451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8421" h="4518421">
                  <a:moveTo>
                    <a:pt x="0" y="2259211"/>
                  </a:moveTo>
                  <a:cubicBezTo>
                    <a:pt x="0" y="1011483"/>
                    <a:pt x="1011483" y="0"/>
                    <a:pt x="2259211" y="0"/>
                  </a:cubicBezTo>
                  <a:cubicBezTo>
                    <a:pt x="3506939" y="0"/>
                    <a:pt x="4518422" y="1011483"/>
                    <a:pt x="4518422" y="2259211"/>
                  </a:cubicBezTo>
                  <a:cubicBezTo>
                    <a:pt x="4518422" y="3506939"/>
                    <a:pt x="3506939" y="4518422"/>
                    <a:pt x="2259211" y="4518422"/>
                  </a:cubicBezTo>
                  <a:cubicBezTo>
                    <a:pt x="1011483" y="4518422"/>
                    <a:pt x="0" y="3506939"/>
                    <a:pt x="0" y="225921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267" tIns="697267" rIns="697267" bIns="697267" numCol="1" spcCol="1270" anchor="ctr" anchorCtr="0">
              <a:noAutofit/>
            </a:bodyPr>
            <a:lstStyle/>
            <a:p>
              <a:pPr lvl="0" defTabSz="1244600">
                <a:lnSpc>
                  <a:spcPct val="90000"/>
                </a:lnSpc>
                <a:spcBef>
                  <a:spcPct val="0"/>
                </a:spcBef>
                <a:spcAft>
                  <a:spcPct val="35000"/>
                </a:spcAft>
              </a:pPr>
              <a:r>
                <a:rPr lang="en-US" sz="2800" dirty="0" smtClean="0">
                  <a:solidFill>
                    <a:schemeClr val="tx1"/>
                  </a:solidFill>
                </a:rPr>
                <a:t>A </a:t>
              </a:r>
              <a:r>
                <a:rPr lang="en-US" sz="2800" dirty="0">
                  <a:solidFill>
                    <a:schemeClr val="tx1"/>
                  </a:solidFill>
                </a:rPr>
                <a:t>calm and constant tone of voice, respecting silences and having a constant rhythm throughout the process</a:t>
              </a:r>
              <a:endParaRPr lang="es-ES" sz="2800" kern="1200" dirty="0">
                <a:solidFill>
                  <a:schemeClr val="tx1"/>
                </a:solidFill>
              </a:endParaRPr>
            </a:p>
          </p:txBody>
        </p:sp>
        <p:sp>
          <p:nvSpPr>
            <p:cNvPr id="9" name="8 Forma libre"/>
            <p:cNvSpPr/>
            <p:nvPr/>
          </p:nvSpPr>
          <p:spPr>
            <a:xfrm>
              <a:off x="4787862" y="1032243"/>
              <a:ext cx="2301549" cy="1524967"/>
            </a:xfrm>
            <a:custGeom>
              <a:avLst/>
              <a:gdLst>
                <a:gd name="connsiteX0" fmla="*/ 0 w 3367459"/>
                <a:gd name="connsiteY0" fmla="*/ 304993 h 1524967"/>
                <a:gd name="connsiteX1" fmla="*/ 2604976 w 3367459"/>
                <a:gd name="connsiteY1" fmla="*/ 304993 h 1524967"/>
                <a:gd name="connsiteX2" fmla="*/ 2604976 w 3367459"/>
                <a:gd name="connsiteY2" fmla="*/ 0 h 1524967"/>
                <a:gd name="connsiteX3" fmla="*/ 3367459 w 3367459"/>
                <a:gd name="connsiteY3" fmla="*/ 762484 h 1524967"/>
                <a:gd name="connsiteX4" fmla="*/ 2604976 w 3367459"/>
                <a:gd name="connsiteY4" fmla="*/ 1524967 h 1524967"/>
                <a:gd name="connsiteX5" fmla="*/ 2604976 w 3367459"/>
                <a:gd name="connsiteY5" fmla="*/ 1219974 h 1524967"/>
                <a:gd name="connsiteX6" fmla="*/ 0 w 3367459"/>
                <a:gd name="connsiteY6" fmla="*/ 1219974 h 1524967"/>
                <a:gd name="connsiteX7" fmla="*/ 0 w 3367459"/>
                <a:gd name="connsiteY7" fmla="*/ 304993 h 15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459" h="1524967">
                  <a:moveTo>
                    <a:pt x="0" y="304993"/>
                  </a:moveTo>
                  <a:lnTo>
                    <a:pt x="2604976" y="304993"/>
                  </a:lnTo>
                  <a:lnTo>
                    <a:pt x="2604976" y="0"/>
                  </a:lnTo>
                  <a:lnTo>
                    <a:pt x="3367459" y="762484"/>
                  </a:lnTo>
                  <a:lnTo>
                    <a:pt x="2604976" y="1524967"/>
                  </a:lnTo>
                  <a:lnTo>
                    <a:pt x="2604976" y="1219974"/>
                  </a:lnTo>
                  <a:lnTo>
                    <a:pt x="0" y="1219974"/>
                  </a:lnTo>
                  <a:lnTo>
                    <a:pt x="0" y="3049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304993" rIns="457490" bIns="304993" numCol="1" spcCol="1270" anchor="ctr" anchorCtr="0">
              <a:noAutofit/>
            </a:bodyPr>
            <a:lstStyle/>
            <a:p>
              <a:pPr lvl="0" algn="ctr" defTabSz="711200">
                <a:lnSpc>
                  <a:spcPct val="90000"/>
                </a:lnSpc>
                <a:spcBef>
                  <a:spcPct val="0"/>
                </a:spcBef>
                <a:spcAft>
                  <a:spcPct val="35000"/>
                </a:spcAft>
              </a:pPr>
              <a:endParaRPr lang="es-ES" sz="2800" kern="1200">
                <a:solidFill>
                  <a:schemeClr val="tx1"/>
                </a:solidFill>
              </a:endParaRPr>
            </a:p>
          </p:txBody>
        </p:sp>
        <p:sp>
          <p:nvSpPr>
            <p:cNvPr id="11" name="10 Forma libre"/>
            <p:cNvSpPr/>
            <p:nvPr/>
          </p:nvSpPr>
          <p:spPr>
            <a:xfrm>
              <a:off x="6531429" y="1391749"/>
              <a:ext cx="5656827" cy="5183507"/>
            </a:xfrm>
            <a:custGeom>
              <a:avLst/>
              <a:gdLst>
                <a:gd name="connsiteX0" fmla="*/ 0 w 4518421"/>
                <a:gd name="connsiteY0" fmla="*/ 2259211 h 4518421"/>
                <a:gd name="connsiteX1" fmla="*/ 2259211 w 4518421"/>
                <a:gd name="connsiteY1" fmla="*/ 0 h 4518421"/>
                <a:gd name="connsiteX2" fmla="*/ 4518422 w 4518421"/>
                <a:gd name="connsiteY2" fmla="*/ 2259211 h 4518421"/>
                <a:gd name="connsiteX3" fmla="*/ 2259211 w 4518421"/>
                <a:gd name="connsiteY3" fmla="*/ 4518422 h 4518421"/>
                <a:gd name="connsiteX4" fmla="*/ 0 w 4518421"/>
                <a:gd name="connsiteY4" fmla="*/ 2259211 h 451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8421" h="4518421">
                  <a:moveTo>
                    <a:pt x="0" y="2259211"/>
                  </a:moveTo>
                  <a:cubicBezTo>
                    <a:pt x="0" y="1011483"/>
                    <a:pt x="1011483" y="0"/>
                    <a:pt x="2259211" y="0"/>
                  </a:cubicBezTo>
                  <a:cubicBezTo>
                    <a:pt x="3506939" y="0"/>
                    <a:pt x="4518422" y="1011483"/>
                    <a:pt x="4518422" y="2259211"/>
                  </a:cubicBezTo>
                  <a:cubicBezTo>
                    <a:pt x="4518422" y="3506939"/>
                    <a:pt x="3506939" y="4518422"/>
                    <a:pt x="2259211" y="4518422"/>
                  </a:cubicBezTo>
                  <a:cubicBezTo>
                    <a:pt x="1011483" y="4518422"/>
                    <a:pt x="0" y="3506939"/>
                    <a:pt x="0" y="225921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107" tIns="687107" rIns="687107" bIns="687107" numCol="1" spcCol="1270" anchor="ctr" anchorCtr="0">
              <a:noAutofit/>
            </a:bodyPr>
            <a:lstStyle/>
            <a:p>
              <a:pPr lvl="0" algn="ctr" defTabSz="889000">
                <a:lnSpc>
                  <a:spcPct val="90000"/>
                </a:lnSpc>
                <a:spcBef>
                  <a:spcPct val="0"/>
                </a:spcBef>
                <a:spcAft>
                  <a:spcPct val="35000"/>
                </a:spcAft>
              </a:pPr>
              <a:r>
                <a:rPr lang="en-US" sz="2800" dirty="0">
                  <a:solidFill>
                    <a:schemeClr val="tx1"/>
                  </a:solidFill>
                </a:rPr>
                <a:t> </a:t>
              </a:r>
              <a:r>
                <a:rPr lang="en-US" sz="2800" dirty="0" smtClean="0">
                  <a:solidFill>
                    <a:schemeClr val="tx1"/>
                  </a:solidFill>
                </a:rPr>
                <a:t>To </a:t>
              </a:r>
              <a:r>
                <a:rPr lang="en-US" sz="2800" dirty="0">
                  <a:solidFill>
                    <a:schemeClr val="tx1"/>
                  </a:solidFill>
                </a:rPr>
                <a:t>avoid is not respecting the silences that should appear during the </a:t>
              </a:r>
              <a:r>
                <a:rPr lang="en-US" sz="2800" dirty="0" err="1" smtClean="0">
                  <a:solidFill>
                    <a:schemeClr val="tx1"/>
                  </a:solidFill>
                </a:rPr>
                <a:t>communication,not</a:t>
              </a:r>
              <a:r>
                <a:rPr lang="en-US" sz="2800" dirty="0" smtClean="0">
                  <a:solidFill>
                    <a:schemeClr val="tx1"/>
                  </a:solidFill>
                </a:rPr>
                <a:t> </a:t>
              </a:r>
              <a:r>
                <a:rPr lang="en-US" sz="2800" dirty="0">
                  <a:solidFill>
                    <a:schemeClr val="tx1"/>
                  </a:solidFill>
                </a:rPr>
                <a:t>stopping talking, showing discomfort if there is a silence..</a:t>
              </a:r>
              <a:endParaRPr lang="es-ES" sz="2800" kern="1200" dirty="0">
                <a:solidFill>
                  <a:schemeClr val="tx1"/>
                </a:solidFill>
              </a:endParaRPr>
            </a:p>
          </p:txBody>
        </p:sp>
        <p:sp>
          <p:nvSpPr>
            <p:cNvPr id="13" name="12 Forma libre"/>
            <p:cNvSpPr/>
            <p:nvPr/>
          </p:nvSpPr>
          <p:spPr>
            <a:xfrm>
              <a:off x="4787862" y="5333032"/>
              <a:ext cx="1990309" cy="1524968"/>
            </a:xfrm>
            <a:custGeom>
              <a:avLst/>
              <a:gdLst>
                <a:gd name="connsiteX0" fmla="*/ 0 w 3367459"/>
                <a:gd name="connsiteY0" fmla="*/ 304993 h 1524967"/>
                <a:gd name="connsiteX1" fmla="*/ 2604976 w 3367459"/>
                <a:gd name="connsiteY1" fmla="*/ 304993 h 1524967"/>
                <a:gd name="connsiteX2" fmla="*/ 2604976 w 3367459"/>
                <a:gd name="connsiteY2" fmla="*/ 0 h 1524967"/>
                <a:gd name="connsiteX3" fmla="*/ 3367459 w 3367459"/>
                <a:gd name="connsiteY3" fmla="*/ 762484 h 1524967"/>
                <a:gd name="connsiteX4" fmla="*/ 2604976 w 3367459"/>
                <a:gd name="connsiteY4" fmla="*/ 1524967 h 1524967"/>
                <a:gd name="connsiteX5" fmla="*/ 2604976 w 3367459"/>
                <a:gd name="connsiteY5" fmla="*/ 1219974 h 1524967"/>
                <a:gd name="connsiteX6" fmla="*/ 0 w 3367459"/>
                <a:gd name="connsiteY6" fmla="*/ 1219974 h 1524967"/>
                <a:gd name="connsiteX7" fmla="*/ 0 w 3367459"/>
                <a:gd name="connsiteY7" fmla="*/ 304993 h 15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459" h="1524967">
                  <a:moveTo>
                    <a:pt x="3367459" y="1219973"/>
                  </a:moveTo>
                  <a:lnTo>
                    <a:pt x="762483" y="1219973"/>
                  </a:lnTo>
                  <a:lnTo>
                    <a:pt x="762483" y="1524966"/>
                  </a:lnTo>
                  <a:lnTo>
                    <a:pt x="0" y="762483"/>
                  </a:lnTo>
                  <a:lnTo>
                    <a:pt x="762483" y="1"/>
                  </a:lnTo>
                  <a:lnTo>
                    <a:pt x="762483" y="304994"/>
                  </a:lnTo>
                  <a:lnTo>
                    <a:pt x="3367459" y="304994"/>
                  </a:lnTo>
                  <a:lnTo>
                    <a:pt x="3367459" y="121997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57490" tIns="304994" rIns="1" bIns="304993" numCol="1" spcCol="1270" anchor="ctr" anchorCtr="0">
              <a:noAutofit/>
            </a:bodyPr>
            <a:lstStyle/>
            <a:p>
              <a:pPr lvl="0" algn="ctr" defTabSz="711200">
                <a:lnSpc>
                  <a:spcPct val="90000"/>
                </a:lnSpc>
                <a:spcBef>
                  <a:spcPct val="0"/>
                </a:spcBef>
                <a:spcAft>
                  <a:spcPct val="35000"/>
                </a:spcAft>
              </a:pPr>
              <a:endParaRPr lang="es-ES" sz="2800" kern="1200">
                <a:solidFill>
                  <a:schemeClr val="tx1"/>
                </a:solidFill>
              </a:endParaRPr>
            </a:p>
          </p:txBody>
        </p:sp>
      </p:grpSp>
    </p:spTree>
    <p:extLst>
      <p:ext uri="{BB962C8B-B14F-4D97-AF65-F5344CB8AC3E}">
        <p14:creationId xmlns:p14="http://schemas.microsoft.com/office/powerpoint/2010/main" val="171942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5" y="-157993"/>
            <a:ext cx="8947913" cy="758669"/>
          </a:xfrm>
          <a:prstGeom prst="rect">
            <a:avLst/>
          </a:prstGeom>
        </p:spPr>
        <p:txBody>
          <a:bodyPr wrap="square">
            <a:spAutoFit/>
          </a:bodyPr>
          <a:lstStyle/>
          <a:p>
            <a:pPr>
              <a:lnSpc>
                <a:spcPct val="115000"/>
              </a:lnSpc>
              <a:spcAft>
                <a:spcPts val="1000"/>
              </a:spcAft>
            </a:pPr>
            <a:r>
              <a:rPr lang="en-US" sz="4000" b="1" dirty="0">
                <a:solidFill>
                  <a:srgbClr val="FF5572"/>
                </a:solidFill>
                <a:ea typeface="Times New Roman"/>
                <a:cs typeface="Times New Roman"/>
              </a:rPr>
              <a:t>Assertive Communication Techniques</a:t>
            </a:r>
            <a:endParaRPr lang="es-ES" sz="4000" dirty="0">
              <a:ea typeface="Calibri"/>
              <a:cs typeface="Times New Roman"/>
            </a:endParaRPr>
          </a:p>
        </p:txBody>
      </p:sp>
      <p:graphicFrame>
        <p:nvGraphicFramePr>
          <p:cNvPr id="5" name="4 Diagrama"/>
          <p:cNvGraphicFramePr/>
          <p:nvPr>
            <p:extLst>
              <p:ext uri="{D42A27DB-BD31-4B8C-83A1-F6EECF244321}">
                <p14:modId xmlns:p14="http://schemas.microsoft.com/office/powerpoint/2010/main" val="30390863"/>
              </p:ext>
            </p:extLst>
          </p:nvPr>
        </p:nvGraphicFramePr>
        <p:xfrm>
          <a:off x="653144" y="580571"/>
          <a:ext cx="11030856" cy="627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239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5" y="-157993"/>
            <a:ext cx="8947913" cy="758669"/>
          </a:xfrm>
          <a:prstGeom prst="rect">
            <a:avLst/>
          </a:prstGeom>
        </p:spPr>
        <p:txBody>
          <a:bodyPr wrap="square">
            <a:spAutoFit/>
          </a:bodyPr>
          <a:lstStyle/>
          <a:p>
            <a:pPr>
              <a:lnSpc>
                <a:spcPct val="115000"/>
              </a:lnSpc>
              <a:spcAft>
                <a:spcPts val="1000"/>
              </a:spcAft>
            </a:pPr>
            <a:r>
              <a:rPr lang="en-US" sz="4000" b="1" dirty="0">
                <a:solidFill>
                  <a:srgbClr val="FF5572"/>
                </a:solidFill>
                <a:ea typeface="Times New Roman"/>
                <a:cs typeface="Times New Roman"/>
              </a:rPr>
              <a:t>Assertive Communication Techniques</a:t>
            </a:r>
            <a:endParaRPr lang="es-ES" sz="4000" dirty="0">
              <a:ea typeface="Calibri"/>
              <a:cs typeface="Times New Roman"/>
            </a:endParaRPr>
          </a:p>
        </p:txBody>
      </p:sp>
      <p:graphicFrame>
        <p:nvGraphicFramePr>
          <p:cNvPr id="5" name="4 Diagrama"/>
          <p:cNvGraphicFramePr/>
          <p:nvPr>
            <p:extLst>
              <p:ext uri="{D42A27DB-BD31-4B8C-83A1-F6EECF244321}">
                <p14:modId xmlns:p14="http://schemas.microsoft.com/office/powerpoint/2010/main" val="2839086136"/>
              </p:ext>
            </p:extLst>
          </p:nvPr>
        </p:nvGraphicFramePr>
        <p:xfrm>
          <a:off x="653144" y="580571"/>
          <a:ext cx="11030856" cy="627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079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5" y="-157993"/>
            <a:ext cx="8947913" cy="758669"/>
          </a:xfrm>
          <a:prstGeom prst="rect">
            <a:avLst/>
          </a:prstGeom>
        </p:spPr>
        <p:txBody>
          <a:bodyPr wrap="square">
            <a:spAutoFit/>
          </a:bodyPr>
          <a:lstStyle/>
          <a:p>
            <a:pPr>
              <a:lnSpc>
                <a:spcPct val="115000"/>
              </a:lnSpc>
              <a:spcAft>
                <a:spcPts val="1000"/>
              </a:spcAft>
            </a:pPr>
            <a:r>
              <a:rPr lang="en-US" sz="4000" b="1" dirty="0">
                <a:solidFill>
                  <a:srgbClr val="FF5572"/>
                </a:solidFill>
                <a:ea typeface="Times New Roman"/>
                <a:cs typeface="Times New Roman"/>
              </a:rPr>
              <a:t>Assertive Communication Techniques</a:t>
            </a:r>
            <a:endParaRPr lang="es-ES" sz="4000" dirty="0">
              <a:ea typeface="Calibri"/>
              <a:cs typeface="Times New Roman"/>
            </a:endParaRPr>
          </a:p>
        </p:txBody>
      </p:sp>
      <p:graphicFrame>
        <p:nvGraphicFramePr>
          <p:cNvPr id="5" name="4 Diagrama"/>
          <p:cNvGraphicFramePr/>
          <p:nvPr>
            <p:extLst>
              <p:ext uri="{D42A27DB-BD31-4B8C-83A1-F6EECF244321}">
                <p14:modId xmlns:p14="http://schemas.microsoft.com/office/powerpoint/2010/main" val="1346046569"/>
              </p:ext>
            </p:extLst>
          </p:nvPr>
        </p:nvGraphicFramePr>
        <p:xfrm>
          <a:off x="653144" y="580571"/>
          <a:ext cx="11030856" cy="627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182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48" b="93135" l="2260" r="97552"/>
                    </a14:imgEffect>
                  </a14:imgLayer>
                </a14:imgProps>
              </a:ext>
              <a:ext uri="{28A0092B-C50C-407E-A947-70E740481C1C}">
                <a14:useLocalDpi xmlns:a14="http://schemas.microsoft.com/office/drawing/2010/main" val="0"/>
              </a:ext>
            </a:extLst>
          </a:blip>
          <a:srcRect/>
          <a:stretch>
            <a:fillRect/>
          </a:stretch>
        </p:blipFill>
        <p:spPr bwMode="auto">
          <a:xfrm>
            <a:off x="1349830" y="654050"/>
            <a:ext cx="9637484"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1596572" y="1485221"/>
            <a:ext cx="9144000" cy="2387600"/>
          </a:xfrm>
        </p:spPr>
        <p:txBody>
          <a:bodyPr>
            <a:normAutofit/>
          </a:bodyPr>
          <a:lstStyle/>
          <a:p>
            <a:r>
              <a:rPr lang="en-IE" sz="4400" b="1" dirty="0">
                <a:latin typeface="+mn-lt"/>
              </a:rPr>
              <a:t>A</a:t>
            </a:r>
            <a:r>
              <a:rPr lang="en-IE" sz="4400" b="1" dirty="0" smtClean="0">
                <a:latin typeface="+mn-lt"/>
              </a:rPr>
              <a:t>ssertive Communication  </a:t>
            </a:r>
            <a:endParaRPr lang="en-IE" sz="4400" b="1" dirty="0">
              <a:latin typeface="+mn-lt"/>
            </a:endParaRPr>
          </a:p>
        </p:txBody>
      </p:sp>
    </p:spTree>
    <p:extLst>
      <p:ext uri="{BB962C8B-B14F-4D97-AF65-F5344CB8AC3E}">
        <p14:creationId xmlns:p14="http://schemas.microsoft.com/office/powerpoint/2010/main" val="115232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3 Título"/>
          <p:cNvSpPr>
            <a:spLocks noGrp="1"/>
          </p:cNvSpPr>
          <p:nvPr>
            <p:ph type="ctrTitle"/>
          </p:nvPr>
        </p:nvSpPr>
        <p:spPr>
          <a:xfrm>
            <a:off x="217714" y="1149463"/>
            <a:ext cx="4441371" cy="691923"/>
          </a:xfrm>
        </p:spPr>
        <p:txBody>
          <a:bodyPr>
            <a:normAutofit/>
          </a:bodyPr>
          <a:lstStyle/>
          <a:p>
            <a:r>
              <a:rPr lang="es-ES" sz="4000" b="1" dirty="0" err="1" smtClean="0"/>
              <a:t>References</a:t>
            </a:r>
            <a:endParaRPr lang="es-ES" sz="4000" b="1" dirty="0"/>
          </a:p>
        </p:txBody>
      </p:sp>
      <p:sp>
        <p:nvSpPr>
          <p:cNvPr id="2" name="1 Rectángulo"/>
          <p:cNvSpPr/>
          <p:nvPr/>
        </p:nvSpPr>
        <p:spPr>
          <a:xfrm>
            <a:off x="1254675" y="2083191"/>
            <a:ext cx="10255154" cy="2062103"/>
          </a:xfrm>
          <a:prstGeom prst="rect">
            <a:avLst/>
          </a:prstGeom>
        </p:spPr>
        <p:txBody>
          <a:bodyPr wrap="square">
            <a:spAutoFit/>
          </a:bodyPr>
          <a:lstStyle/>
          <a:p>
            <a:pPr marL="285750" indent="-285750">
              <a:buFont typeface="Arial" panose="020B0604020202020204" pitchFamily="34" charset="0"/>
              <a:buChar char="•"/>
            </a:pPr>
            <a:r>
              <a:rPr lang="es-ES" sz="3200" dirty="0">
                <a:hlinkClick r:id="rId3"/>
              </a:rPr>
              <a:t>https://www.mindtools.com</a:t>
            </a:r>
            <a:r>
              <a:rPr lang="es-ES" sz="3200" dirty="0" smtClean="0">
                <a:hlinkClick r:id="rId3"/>
              </a:rPr>
              <a:t>/</a:t>
            </a:r>
            <a:endParaRPr lang="es-ES" sz="3200" dirty="0" smtClean="0"/>
          </a:p>
          <a:p>
            <a:pPr marL="285750" indent="-285750">
              <a:buFont typeface="Arial" panose="020B0604020202020204" pitchFamily="34" charset="0"/>
              <a:buChar char="•"/>
            </a:pPr>
            <a:r>
              <a:rPr lang="es-ES" sz="3200" dirty="0">
                <a:hlinkClick r:id="rId4"/>
              </a:rPr>
              <a:t>https://growlia.com/la-comunicacion-asertiva-como-base-del-liderazgo</a:t>
            </a:r>
            <a:r>
              <a:rPr lang="es-ES" sz="3200" dirty="0" smtClean="0">
                <a:hlinkClick r:id="rId4"/>
              </a:rPr>
              <a:t>/</a:t>
            </a:r>
            <a:endParaRPr lang="es-ES" sz="3200" dirty="0" smtClean="0"/>
          </a:p>
          <a:p>
            <a:pPr marL="285750" indent="-285750">
              <a:buFont typeface="Arial" panose="020B0604020202020204" pitchFamily="34" charset="0"/>
              <a:buChar char="•"/>
            </a:pPr>
            <a:r>
              <a:rPr lang="es-ES" sz="3200" dirty="0">
                <a:solidFill>
                  <a:schemeClr val="accent1">
                    <a:lumMod val="75000"/>
                  </a:schemeClr>
                </a:solidFill>
              </a:rPr>
              <a:t>INTELIGENCIA ASERTIVA </a:t>
            </a:r>
            <a:r>
              <a:rPr lang="es-ES" sz="3200" dirty="0" smtClean="0">
                <a:solidFill>
                  <a:schemeClr val="accent1">
                    <a:lumMod val="75000"/>
                  </a:schemeClr>
                </a:solidFill>
              </a:rPr>
              <a:t>.JAVIERA </a:t>
            </a:r>
            <a:r>
              <a:rPr lang="es-ES" sz="3200" dirty="0">
                <a:solidFill>
                  <a:schemeClr val="accent1">
                    <a:lumMod val="75000"/>
                  </a:schemeClr>
                </a:solidFill>
              </a:rPr>
              <a:t>DE LA PLAZA</a:t>
            </a:r>
          </a:p>
        </p:txBody>
      </p:sp>
    </p:spTree>
    <p:extLst>
      <p:ext uri="{BB962C8B-B14F-4D97-AF65-F5344CB8AC3E}">
        <p14:creationId xmlns:p14="http://schemas.microsoft.com/office/powerpoint/2010/main" val="1155620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260781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69"/>
          <a:stretch/>
        </p:blipFill>
        <p:spPr bwMode="auto">
          <a:xfrm>
            <a:off x="2583543" y="234731"/>
            <a:ext cx="6125028" cy="644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ítulo 2"/>
          <p:cNvSpPr>
            <a:spLocks noGrp="1"/>
          </p:cNvSpPr>
          <p:nvPr>
            <p:ph type="subTitle" idx="1"/>
          </p:nvPr>
        </p:nvSpPr>
        <p:spPr>
          <a:xfrm>
            <a:off x="3822000" y="1449882"/>
            <a:ext cx="4494564" cy="4950918"/>
          </a:xfrm>
        </p:spPr>
        <p:txBody>
          <a:bodyPr>
            <a:noAutofit/>
          </a:bodyPr>
          <a:lstStyle/>
          <a:p>
            <a:pPr marL="457200" indent="-457200" algn="l">
              <a:buFont typeface="Arial" panose="020B0604020202020204" pitchFamily="34" charset="0"/>
              <a:buChar char="•"/>
            </a:pPr>
            <a:r>
              <a:rPr lang="en-GB" sz="3200" dirty="0" smtClean="0"/>
              <a:t>Learn how to give effective feedback</a:t>
            </a:r>
          </a:p>
          <a:p>
            <a:pPr marL="457200" indent="-457200" algn="l">
              <a:buFont typeface="Arial" panose="020B0604020202020204" pitchFamily="34" charset="0"/>
              <a:buChar char="•"/>
            </a:pPr>
            <a:r>
              <a:rPr lang="en-GB" sz="3200" dirty="0" smtClean="0"/>
              <a:t>How to improve the performance of others using feedback</a:t>
            </a:r>
          </a:p>
          <a:p>
            <a:pPr marL="457200" indent="-457200" algn="l">
              <a:buFont typeface="Arial" panose="020B0604020202020204" pitchFamily="34" charset="0"/>
              <a:buChar char="•"/>
            </a:pPr>
            <a:r>
              <a:rPr lang="en-GB" sz="3200" dirty="0" smtClean="0"/>
              <a:t>Mistakes when giving feedback</a:t>
            </a:r>
          </a:p>
          <a:p>
            <a:pPr marL="457200" indent="-457200" algn="l">
              <a:buFont typeface="Arial" panose="020B0604020202020204" pitchFamily="34" charset="0"/>
              <a:buChar char="•"/>
            </a:pPr>
            <a:r>
              <a:rPr lang="en-GB" sz="3200" dirty="0" smtClean="0"/>
              <a:t>Feedback from leadership</a:t>
            </a:r>
            <a:endParaRPr lang="en-GB" sz="3200" dirty="0"/>
          </a:p>
        </p:txBody>
      </p:sp>
      <p:sp>
        <p:nvSpPr>
          <p:cNvPr id="7" name="6 Rectángulo"/>
          <p:cNvSpPr/>
          <p:nvPr/>
        </p:nvSpPr>
        <p:spPr>
          <a:xfrm>
            <a:off x="3822000" y="557089"/>
            <a:ext cx="4494564" cy="584775"/>
          </a:xfrm>
          <a:prstGeom prst="rect">
            <a:avLst/>
          </a:prstGeom>
        </p:spPr>
        <p:txBody>
          <a:bodyPr wrap="none">
            <a:spAutoFit/>
          </a:bodyPr>
          <a:lstStyle/>
          <a:p>
            <a:r>
              <a:rPr lang="es-ES" sz="3200" b="1" dirty="0" err="1"/>
              <a:t>Objectives</a:t>
            </a:r>
            <a:r>
              <a:rPr lang="es-ES" sz="3200" b="1" dirty="0"/>
              <a:t> of </a:t>
            </a:r>
            <a:r>
              <a:rPr lang="es-ES" sz="3200" b="1" dirty="0" err="1"/>
              <a:t>the</a:t>
            </a:r>
            <a:r>
              <a:rPr lang="es-ES" sz="3200" b="1" dirty="0"/>
              <a:t> Module</a:t>
            </a:r>
            <a:endParaRPr lang="es-ES" sz="3200" dirty="0"/>
          </a:p>
        </p:txBody>
      </p:sp>
    </p:spTree>
    <p:extLst>
      <p:ext uri="{BB962C8B-B14F-4D97-AF65-F5344CB8AC3E}">
        <p14:creationId xmlns:p14="http://schemas.microsoft.com/office/powerpoint/2010/main" val="7170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70" b="100000" l="524" r="100000"/>
                    </a14:imgEffect>
                  </a14:imgLayer>
                </a14:imgProps>
              </a:ext>
              <a:ext uri="{28A0092B-C50C-407E-A947-70E740481C1C}">
                <a14:useLocalDpi xmlns:a14="http://schemas.microsoft.com/office/drawing/2010/main" val="0"/>
              </a:ext>
            </a:extLst>
          </a:blip>
          <a:srcRect/>
          <a:stretch>
            <a:fillRect/>
          </a:stretch>
        </p:blipFill>
        <p:spPr bwMode="auto">
          <a:xfrm>
            <a:off x="1843314" y="770635"/>
            <a:ext cx="9312187" cy="568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830286" y="1182077"/>
            <a:ext cx="7344228" cy="5509200"/>
          </a:xfrm>
          <a:prstGeom prst="rect">
            <a:avLst/>
          </a:prstGeom>
        </p:spPr>
        <p:txBody>
          <a:bodyPr wrap="square">
            <a:spAutoFit/>
          </a:bodyPr>
          <a:lstStyle/>
          <a:p>
            <a:r>
              <a:rPr lang="en-GB" sz="3200" b="1" dirty="0" smtClean="0"/>
              <a:t>Objectives of the  PowerPoint</a:t>
            </a:r>
          </a:p>
          <a:p>
            <a:pPr marL="514350" indent="-514350">
              <a:buFont typeface="+mj-lt"/>
              <a:buAutoNum type="arabicPeriod"/>
            </a:pPr>
            <a:r>
              <a:rPr lang="en-GB" sz="3200" dirty="0" smtClean="0"/>
              <a:t>What is assertive communication </a:t>
            </a:r>
          </a:p>
          <a:p>
            <a:pPr marL="514350" indent="-514350">
              <a:buFont typeface="+mj-lt"/>
              <a:buAutoNum type="arabicPeriod"/>
            </a:pPr>
            <a:r>
              <a:rPr lang="en-GB" sz="3200" dirty="0" smtClean="0"/>
              <a:t>Features of Assertive Communication</a:t>
            </a:r>
          </a:p>
          <a:p>
            <a:pPr marL="514350" indent="-514350">
              <a:buFont typeface="+mj-lt"/>
              <a:buAutoNum type="arabicPeriod"/>
            </a:pPr>
            <a:r>
              <a:rPr lang="en-GB" sz="3200" dirty="0" smtClean="0"/>
              <a:t>Assertive Communication in a good leader</a:t>
            </a:r>
          </a:p>
          <a:p>
            <a:pPr marL="514350" indent="-514350">
              <a:buFont typeface="+mj-lt"/>
              <a:buAutoNum type="arabicPeriod"/>
            </a:pPr>
            <a:r>
              <a:rPr lang="en-GB" sz="3200" dirty="0" smtClean="0"/>
              <a:t>Assertive Communication at work</a:t>
            </a:r>
          </a:p>
          <a:p>
            <a:pPr marL="514350" indent="-514350">
              <a:buFont typeface="+mj-lt"/>
              <a:buAutoNum type="arabicPeriod"/>
            </a:pPr>
            <a:r>
              <a:rPr lang="en-GB" sz="3200" dirty="0" smtClean="0"/>
              <a:t>Assertive communication in verbal /non verbal and para verbal behaviour</a:t>
            </a:r>
          </a:p>
          <a:p>
            <a:pPr marL="514350" indent="-514350">
              <a:buFont typeface="+mj-lt"/>
              <a:buAutoNum type="arabicPeriod"/>
            </a:pPr>
            <a:r>
              <a:rPr lang="en-GB" sz="3200" dirty="0" smtClean="0"/>
              <a:t>Assertive Communication Techniques</a:t>
            </a:r>
          </a:p>
          <a:p>
            <a:r>
              <a:rPr lang="en-GB" sz="3200" dirty="0" smtClean="0"/>
              <a:t/>
            </a:r>
            <a:br>
              <a:rPr lang="en-GB" sz="3200" dirty="0" smtClean="0"/>
            </a:br>
            <a:endParaRPr lang="en-GB" sz="3200" dirty="0"/>
          </a:p>
        </p:txBody>
      </p:sp>
    </p:spTree>
    <p:extLst>
      <p:ext uri="{BB962C8B-B14F-4D97-AF65-F5344CB8AC3E}">
        <p14:creationId xmlns:p14="http://schemas.microsoft.com/office/powerpoint/2010/main" val="35213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8" y="15901"/>
            <a:ext cx="7679090" cy="754694"/>
          </a:xfrm>
          <a:prstGeom prst="rect">
            <a:avLst/>
          </a:prstGeom>
        </p:spPr>
        <p:txBody>
          <a:bodyPr wrap="none">
            <a:spAutoFit/>
          </a:bodyPr>
          <a:lstStyle/>
          <a:p>
            <a:pPr>
              <a:lnSpc>
                <a:spcPct val="115000"/>
              </a:lnSpc>
              <a:spcAft>
                <a:spcPts val="1000"/>
              </a:spcAft>
            </a:pPr>
            <a:r>
              <a:rPr lang="en-GB" sz="4000" b="1" dirty="0" smtClean="0">
                <a:solidFill>
                  <a:srgbClr val="FF5572"/>
                </a:solidFill>
                <a:ea typeface="Times New Roman"/>
                <a:cs typeface="Times New Roman"/>
              </a:rPr>
              <a:t>What is Assertive Communication</a:t>
            </a:r>
            <a:r>
              <a:rPr lang="en-GB" sz="4000" b="1" dirty="0" smtClean="0">
                <a:solidFill>
                  <a:srgbClr val="FF5572"/>
                </a:solidFill>
                <a:latin typeface="Arial"/>
                <a:ea typeface="Times New Roman"/>
                <a:cs typeface="Times New Roman"/>
              </a:rPr>
              <a:t>?</a:t>
            </a:r>
            <a:endParaRPr lang="en-GB" sz="4000" dirty="0">
              <a:ea typeface="Calibri"/>
              <a:cs typeface="Times New Roman"/>
            </a:endParaRPr>
          </a:p>
        </p:txBody>
      </p:sp>
      <p:pic>
        <p:nvPicPr>
          <p:cNvPr id="1026" name="Picture 2" descr="C:\Users\Javier Martínez\Pictures\graficos 1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969" b="87891" l="0" r="100000"/>
                    </a14:imgEffect>
                  </a14:imgLayer>
                </a14:imgProps>
              </a:ext>
              <a:ext uri="{28A0092B-C50C-407E-A947-70E740481C1C}">
                <a14:useLocalDpi xmlns:a14="http://schemas.microsoft.com/office/drawing/2010/main" val="0"/>
              </a:ext>
            </a:extLst>
          </a:blip>
          <a:srcRect t="17823" b="13775"/>
          <a:stretch/>
        </p:blipFill>
        <p:spPr bwMode="auto">
          <a:xfrm>
            <a:off x="262879" y="509250"/>
            <a:ext cx="11043750" cy="654316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52799" y="982897"/>
            <a:ext cx="7503887" cy="3046988"/>
          </a:xfrm>
          <a:prstGeom prst="rect">
            <a:avLst/>
          </a:prstGeom>
        </p:spPr>
        <p:txBody>
          <a:bodyPr wrap="square">
            <a:spAutoFit/>
          </a:bodyPr>
          <a:lstStyle/>
          <a:p>
            <a:r>
              <a:rPr lang="en-US" sz="3200" dirty="0"/>
              <a:t>W</a:t>
            </a:r>
            <a:r>
              <a:rPr lang="en-US" sz="3200" dirty="0" smtClean="0"/>
              <a:t>hen </a:t>
            </a:r>
            <a:r>
              <a:rPr lang="en-US" sz="3200" dirty="0"/>
              <a:t>we talk about</a:t>
            </a:r>
            <a:r>
              <a:rPr lang="en-US" sz="3200" b="1" dirty="0"/>
              <a:t> Assertive Communication </a:t>
            </a:r>
            <a:r>
              <a:rPr lang="en-US" sz="3200" dirty="0" smtClean="0"/>
              <a:t>, </a:t>
            </a:r>
            <a:r>
              <a:rPr lang="en-US" sz="3200" dirty="0"/>
              <a:t>we include </a:t>
            </a:r>
            <a:r>
              <a:rPr lang="en-US" sz="3200" i="1" u="sng" dirty="0"/>
              <a:t>the attitude of that communication, since it is the way in which a person expresses his or her opinions from respect towards the other, in a clear and slow way.</a:t>
            </a:r>
          </a:p>
        </p:txBody>
      </p:sp>
    </p:spTree>
    <p:extLst>
      <p:ext uri="{BB962C8B-B14F-4D97-AF65-F5344CB8AC3E}">
        <p14:creationId xmlns:p14="http://schemas.microsoft.com/office/powerpoint/2010/main" val="19001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7" name="6 Imagen"/>
          <p:cNvPicPr/>
          <p:nvPr/>
        </p:nvPicPr>
        <p:blipFill>
          <a:blip r:embed="rId3">
            <a:extLst>
              <a:ext uri="{BEBA8EAE-BF5A-486C-A8C5-ECC9F3942E4B}">
                <a14:imgProps xmlns:a14="http://schemas.microsoft.com/office/drawing/2010/main">
                  <a14:imgLayer r:embed="rId4">
                    <a14:imgEffect>
                      <a14:backgroundRemoval t="0" b="100000" l="2894" r="100000"/>
                    </a14:imgEffect>
                  </a14:imgLayer>
                </a14:imgProps>
              </a:ext>
              <a:ext uri="{28A0092B-C50C-407E-A947-70E740481C1C}">
                <a14:useLocalDpi xmlns:a14="http://schemas.microsoft.com/office/drawing/2010/main" val="0"/>
              </a:ext>
            </a:extLst>
          </a:blip>
          <a:srcRect/>
          <a:stretch>
            <a:fillRect/>
          </a:stretch>
        </p:blipFill>
        <p:spPr bwMode="auto">
          <a:xfrm>
            <a:off x="6662056" y="1362077"/>
            <a:ext cx="5268686" cy="5242152"/>
          </a:xfrm>
          <a:prstGeom prst="rect">
            <a:avLst/>
          </a:prstGeom>
          <a:noFill/>
          <a:ln>
            <a:noFill/>
          </a:ln>
        </p:spPr>
      </p:pic>
      <p:sp>
        <p:nvSpPr>
          <p:cNvPr id="4" name="3 Rectángulo"/>
          <p:cNvSpPr/>
          <p:nvPr/>
        </p:nvSpPr>
        <p:spPr>
          <a:xfrm>
            <a:off x="2634488" y="15901"/>
            <a:ext cx="7679090" cy="800219"/>
          </a:xfrm>
          <a:prstGeom prst="rect">
            <a:avLst/>
          </a:prstGeom>
        </p:spPr>
        <p:txBody>
          <a:bodyPr wrap="none">
            <a:spAutoFit/>
          </a:bodyPr>
          <a:lstStyle/>
          <a:p>
            <a:pPr>
              <a:lnSpc>
                <a:spcPct val="115000"/>
              </a:lnSpc>
              <a:spcAft>
                <a:spcPts val="1000"/>
              </a:spcAft>
            </a:pPr>
            <a:r>
              <a:rPr lang="es-ES" sz="4000" b="1" dirty="0" err="1">
                <a:solidFill>
                  <a:srgbClr val="FF5572"/>
                </a:solidFill>
                <a:ea typeface="Times New Roman"/>
                <a:cs typeface="Times New Roman"/>
              </a:rPr>
              <a:t>What</a:t>
            </a:r>
            <a:r>
              <a:rPr lang="es-ES" sz="4000" b="1" dirty="0">
                <a:solidFill>
                  <a:srgbClr val="FF5572"/>
                </a:solidFill>
                <a:ea typeface="Times New Roman"/>
                <a:cs typeface="Times New Roman"/>
              </a:rPr>
              <a:t> </a:t>
            </a:r>
            <a:r>
              <a:rPr lang="es-ES" sz="4000" b="1" dirty="0" err="1">
                <a:solidFill>
                  <a:srgbClr val="FF5572"/>
                </a:solidFill>
                <a:ea typeface="Times New Roman"/>
                <a:cs typeface="Times New Roman"/>
              </a:rPr>
              <a:t>is</a:t>
            </a:r>
            <a:r>
              <a:rPr lang="es-ES" sz="4000" b="1" dirty="0">
                <a:solidFill>
                  <a:srgbClr val="FF5572"/>
                </a:solidFill>
                <a:ea typeface="Times New Roman"/>
                <a:cs typeface="Times New Roman"/>
              </a:rPr>
              <a:t> </a:t>
            </a:r>
            <a:r>
              <a:rPr lang="es-ES" sz="4000" b="1" dirty="0" err="1">
                <a:solidFill>
                  <a:srgbClr val="FF5572"/>
                </a:solidFill>
                <a:ea typeface="Times New Roman"/>
                <a:cs typeface="Times New Roman"/>
              </a:rPr>
              <a:t>Assertive</a:t>
            </a:r>
            <a:r>
              <a:rPr lang="es-ES" sz="4000" b="1" dirty="0">
                <a:solidFill>
                  <a:srgbClr val="FF5572"/>
                </a:solidFill>
                <a:ea typeface="Times New Roman"/>
                <a:cs typeface="Times New Roman"/>
              </a:rPr>
              <a:t> </a:t>
            </a:r>
            <a:r>
              <a:rPr lang="es-ES" sz="4000" b="1" dirty="0" err="1">
                <a:solidFill>
                  <a:srgbClr val="FF5572"/>
                </a:solidFill>
                <a:ea typeface="Times New Roman"/>
                <a:cs typeface="Times New Roman"/>
              </a:rPr>
              <a:t>Communication</a:t>
            </a:r>
            <a:r>
              <a:rPr lang="es-ES" sz="4000" b="1" dirty="0">
                <a:solidFill>
                  <a:srgbClr val="FF5572"/>
                </a:solidFill>
                <a:latin typeface="Arial"/>
                <a:ea typeface="Times New Roman"/>
                <a:cs typeface="Times New Roman"/>
              </a:rPr>
              <a:t>?</a:t>
            </a:r>
            <a:endParaRPr lang="es-ES" sz="4000" dirty="0">
              <a:ea typeface="Calibri"/>
              <a:cs typeface="Times New Roman"/>
            </a:endParaRPr>
          </a:p>
        </p:txBody>
      </p:sp>
      <p:sp>
        <p:nvSpPr>
          <p:cNvPr id="2" name="1 Rectángulo"/>
          <p:cNvSpPr/>
          <p:nvPr/>
        </p:nvSpPr>
        <p:spPr>
          <a:xfrm>
            <a:off x="7068457" y="3037838"/>
            <a:ext cx="4688115" cy="3046988"/>
          </a:xfrm>
          <a:prstGeom prst="rect">
            <a:avLst/>
          </a:prstGeom>
        </p:spPr>
        <p:txBody>
          <a:bodyPr wrap="square">
            <a:spAutoFit/>
          </a:bodyPr>
          <a:lstStyle/>
          <a:p>
            <a:pPr algn="just"/>
            <a:r>
              <a:rPr lang="en-US" sz="3200" dirty="0"/>
              <a:t>An assertive leader is characterized above all by </a:t>
            </a:r>
            <a:r>
              <a:rPr lang="en-US" sz="3200" dirty="0" smtClean="0"/>
              <a:t>his/her </a:t>
            </a:r>
            <a:r>
              <a:rPr lang="en-US" sz="3200" i="1" u="sng" dirty="0"/>
              <a:t>great ability to communicate with people in a direct, sincere and accurate manner</a:t>
            </a:r>
            <a:r>
              <a:rPr lang="en-US" sz="3200" dirty="0"/>
              <a:t>.</a:t>
            </a:r>
            <a:endParaRPr lang="en-US" sz="3200" i="1" u="sng"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62" y="952461"/>
            <a:ext cx="6052457" cy="565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49746" y="1731631"/>
            <a:ext cx="5196116" cy="4093428"/>
          </a:xfrm>
          <a:prstGeom prst="rect">
            <a:avLst/>
          </a:prstGeom>
        </p:spPr>
        <p:txBody>
          <a:bodyPr wrap="square">
            <a:spAutoFit/>
          </a:bodyPr>
          <a:lstStyle/>
          <a:p>
            <a:pPr algn="just"/>
            <a:r>
              <a:rPr lang="en-US" sz="3200" dirty="0"/>
              <a:t>The capacity that we human beings have to communicate, to express our ideas, opinions, points of view and feelings in a clear and precise way, respecting others, conforms as a whole what is called </a:t>
            </a:r>
            <a:r>
              <a:rPr lang="en-US" sz="3600" b="1" u="sng" dirty="0" smtClean="0"/>
              <a:t>“Assertive intelligence</a:t>
            </a:r>
            <a:r>
              <a:rPr lang="en-US" sz="3200" b="1" dirty="0"/>
              <a:t>".</a:t>
            </a:r>
            <a:endParaRPr lang="es-ES" sz="3200" b="1" dirty="0"/>
          </a:p>
        </p:txBody>
      </p:sp>
    </p:spTree>
    <p:extLst>
      <p:ext uri="{BB962C8B-B14F-4D97-AF65-F5344CB8AC3E}">
        <p14:creationId xmlns:p14="http://schemas.microsoft.com/office/powerpoint/2010/main" val="171264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7" y="161044"/>
            <a:ext cx="8446479" cy="800219"/>
          </a:xfrm>
          <a:prstGeom prst="rect">
            <a:avLst/>
          </a:prstGeom>
        </p:spPr>
        <p:txBody>
          <a:bodyPr wrap="none">
            <a:spAutoFit/>
          </a:bodyPr>
          <a:lstStyle/>
          <a:p>
            <a:pPr>
              <a:lnSpc>
                <a:spcPct val="115000"/>
              </a:lnSpc>
              <a:spcAft>
                <a:spcPts val="1000"/>
              </a:spcAft>
            </a:pPr>
            <a:r>
              <a:rPr lang="es-ES" sz="4000" b="1" dirty="0" err="1" smtClean="0">
                <a:solidFill>
                  <a:srgbClr val="FF5572"/>
                </a:solidFill>
                <a:ea typeface="Times New Roman"/>
                <a:cs typeface="Times New Roman"/>
              </a:rPr>
              <a:t>Features</a:t>
            </a:r>
            <a:r>
              <a:rPr lang="es-ES" sz="4000" b="1" dirty="0" smtClean="0">
                <a:solidFill>
                  <a:srgbClr val="FF5572"/>
                </a:solidFill>
                <a:ea typeface="Times New Roman"/>
                <a:cs typeface="Times New Roman"/>
              </a:rPr>
              <a:t> of </a:t>
            </a:r>
            <a:r>
              <a:rPr lang="es-ES" sz="4000" b="1" dirty="0" err="1">
                <a:solidFill>
                  <a:srgbClr val="FF5572"/>
                </a:solidFill>
                <a:ea typeface="Times New Roman"/>
                <a:cs typeface="Times New Roman"/>
              </a:rPr>
              <a:t>Assertive</a:t>
            </a:r>
            <a:r>
              <a:rPr lang="es-ES" sz="4000" b="1" dirty="0">
                <a:solidFill>
                  <a:srgbClr val="FF5572"/>
                </a:solidFill>
                <a:ea typeface="Times New Roman"/>
                <a:cs typeface="Times New Roman"/>
              </a:rPr>
              <a:t> </a:t>
            </a:r>
            <a:r>
              <a:rPr lang="es-ES" sz="4000" b="1" dirty="0" err="1" smtClean="0">
                <a:solidFill>
                  <a:srgbClr val="FF5572"/>
                </a:solidFill>
                <a:ea typeface="Times New Roman"/>
                <a:cs typeface="Times New Roman"/>
              </a:rPr>
              <a:t>Communication</a:t>
            </a:r>
            <a:endParaRPr lang="es-ES" sz="4000" dirty="0">
              <a:ea typeface="Calibri"/>
              <a:cs typeface="Times New Roman"/>
            </a:endParaRPr>
          </a:p>
        </p:txBody>
      </p:sp>
      <p:grpSp>
        <p:nvGrpSpPr>
          <p:cNvPr id="5" name="4 Grupo"/>
          <p:cNvGrpSpPr/>
          <p:nvPr/>
        </p:nvGrpSpPr>
        <p:grpSpPr>
          <a:xfrm>
            <a:off x="538254" y="984151"/>
            <a:ext cx="11653747" cy="5513804"/>
            <a:chOff x="574645" y="1031474"/>
            <a:chExt cx="10481275" cy="5119560"/>
          </a:xfrm>
        </p:grpSpPr>
        <p:sp>
          <p:nvSpPr>
            <p:cNvPr id="6" name="5 Forma libre"/>
            <p:cNvSpPr/>
            <p:nvPr/>
          </p:nvSpPr>
          <p:spPr>
            <a:xfrm>
              <a:off x="1268979" y="1070098"/>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75482" tIns="76200" rIns="76200" bIns="76200" numCol="1" spcCol="1270" anchor="ctr" anchorCtr="0">
              <a:noAutofit/>
            </a:bodyPr>
            <a:lstStyle/>
            <a:p>
              <a:pPr lvl="0" defTabSz="889000">
                <a:lnSpc>
                  <a:spcPct val="90000"/>
                </a:lnSpc>
                <a:spcBef>
                  <a:spcPct val="0"/>
                </a:spcBef>
                <a:spcAft>
                  <a:spcPct val="35000"/>
                </a:spcAft>
              </a:pPr>
              <a:r>
                <a:rPr lang="en-US" sz="2400" dirty="0"/>
                <a:t>Have an open body posture, shows interest and sincerity.</a:t>
              </a:r>
              <a:endParaRPr lang="es-ES" sz="2400" kern="1200" dirty="0"/>
            </a:p>
          </p:txBody>
        </p:sp>
        <p:sp>
          <p:nvSpPr>
            <p:cNvPr id="7" name="6 Rectángulo"/>
            <p:cNvSpPr/>
            <p:nvPr/>
          </p:nvSpPr>
          <p:spPr>
            <a:xfrm>
              <a:off x="585405" y="1031474"/>
              <a:ext cx="1232559" cy="1215503"/>
            </a:xfrm>
            <a:prstGeom prst="rect">
              <a:avLst/>
            </a:prstGeom>
            <a:blipFill rotWithShape="1">
              <a:blip r:embed="rId3"/>
              <a:srcRect/>
              <a:stretch>
                <a:fillRect b="-1496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8" name="7 Forma libre"/>
            <p:cNvSpPr/>
            <p:nvPr/>
          </p:nvSpPr>
          <p:spPr>
            <a:xfrm>
              <a:off x="6447345" y="1084802"/>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75482" tIns="76200" rIns="76200" bIns="76200" numCol="1" spcCol="1270" anchor="ctr" anchorCtr="0">
              <a:noAutofit/>
            </a:bodyPr>
            <a:lstStyle/>
            <a:p>
              <a:pPr lvl="0" defTabSz="889000">
                <a:lnSpc>
                  <a:spcPct val="90000"/>
                </a:lnSpc>
                <a:spcBef>
                  <a:spcPct val="0"/>
                </a:spcBef>
                <a:spcAft>
                  <a:spcPct val="35000"/>
                </a:spcAft>
              </a:pPr>
              <a:r>
                <a:rPr lang="en-US" sz="2400" dirty="0" smtClean="0"/>
                <a:t>The </a:t>
              </a:r>
              <a:r>
                <a:rPr lang="en-US" sz="2400" dirty="0"/>
                <a:t>right gestures help us to emphasize the messages we want to reinforce </a:t>
              </a:r>
              <a:endParaRPr lang="es-ES" sz="2400" kern="1200" dirty="0"/>
            </a:p>
          </p:txBody>
        </p:sp>
        <p:sp>
          <p:nvSpPr>
            <p:cNvPr id="9" name="8 Rectángulo"/>
            <p:cNvSpPr/>
            <p:nvPr/>
          </p:nvSpPr>
          <p:spPr>
            <a:xfrm>
              <a:off x="5965848" y="1084802"/>
              <a:ext cx="1285453" cy="1224138"/>
            </a:xfrm>
            <a:prstGeom prst="rect">
              <a:avLst/>
            </a:prstGeom>
            <a:blipFill rotWithShape="1">
              <a:blip r:embed="rId4"/>
              <a:srcRect/>
              <a:stretch>
                <a:fillRect b="-14838"/>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0" name="9 Forma libre"/>
            <p:cNvSpPr/>
            <p:nvPr/>
          </p:nvSpPr>
          <p:spPr>
            <a:xfrm>
              <a:off x="1179741" y="2874856"/>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975482" tIns="76200" rIns="76200" bIns="76200" numCol="1" spcCol="1270" anchor="ctr" anchorCtr="0">
              <a:noAutofit/>
            </a:bodyPr>
            <a:lstStyle/>
            <a:p>
              <a:pPr lvl="0" algn="l" defTabSz="889000" rtl="0">
                <a:lnSpc>
                  <a:spcPct val="90000"/>
                </a:lnSpc>
                <a:spcBef>
                  <a:spcPct val="0"/>
                </a:spcBef>
                <a:spcAft>
                  <a:spcPct val="35000"/>
                </a:spcAft>
              </a:pPr>
              <a:r>
                <a:rPr lang="en-US" sz="2400" kern="1200" dirty="0" smtClean="0"/>
                <a:t>Pay attention to our voice levels, since by modulating it in an appropriate way we are more convincing. </a:t>
              </a:r>
              <a:endParaRPr lang="es-ES" sz="2400" kern="1200" dirty="0"/>
            </a:p>
          </p:txBody>
        </p:sp>
        <p:sp>
          <p:nvSpPr>
            <p:cNvPr id="11" name="10 Rectángulo"/>
            <p:cNvSpPr/>
            <p:nvPr/>
          </p:nvSpPr>
          <p:spPr>
            <a:xfrm>
              <a:off x="626491" y="2809917"/>
              <a:ext cx="1191473" cy="1196283"/>
            </a:xfrm>
            <a:prstGeom prst="rect">
              <a:avLst/>
            </a:prstGeom>
            <a:blipFill rotWithShape="1">
              <a:blip r:embed="rId5"/>
              <a:srcRect/>
              <a:stretch>
                <a:fillRect t="-12881" b="-13527"/>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2" name="11 Forma libre"/>
            <p:cNvSpPr/>
            <p:nvPr/>
          </p:nvSpPr>
          <p:spPr>
            <a:xfrm>
              <a:off x="6447345" y="2874854"/>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975482" tIns="76200" rIns="76200" bIns="76200" numCol="1" spcCol="1270" anchor="ctr" anchorCtr="0">
              <a:noAutofit/>
            </a:bodyPr>
            <a:lstStyle/>
            <a:p>
              <a:pPr lvl="0" algn="l" defTabSz="889000" rtl="0">
                <a:lnSpc>
                  <a:spcPct val="90000"/>
                </a:lnSpc>
                <a:spcBef>
                  <a:spcPct val="0"/>
                </a:spcBef>
                <a:spcAft>
                  <a:spcPct val="35000"/>
                </a:spcAft>
              </a:pPr>
              <a:r>
                <a:rPr lang="en-US" sz="2400" kern="1200" dirty="0" smtClean="0"/>
                <a:t>Analyze how long we listen and how long we are listened to  increase receptivity and impact.</a:t>
              </a:r>
              <a:endParaRPr lang="es-ES" sz="2400" kern="1200" dirty="0"/>
            </a:p>
          </p:txBody>
        </p:sp>
        <p:sp>
          <p:nvSpPr>
            <p:cNvPr id="13" name="12 Rectángulo"/>
            <p:cNvSpPr/>
            <p:nvPr/>
          </p:nvSpPr>
          <p:spPr>
            <a:xfrm>
              <a:off x="5932286" y="2743743"/>
              <a:ext cx="1216377" cy="1296429"/>
            </a:xfrm>
            <a:prstGeom prst="rect">
              <a:avLst/>
            </a:prstGeom>
            <a:blipFill rotWithShape="1">
              <a:blip r:embed="rId6"/>
              <a:srcRect/>
              <a:stretch>
                <a:fillRect r="-8508"/>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4" name="13 Forma libre"/>
            <p:cNvSpPr/>
            <p:nvPr/>
          </p:nvSpPr>
          <p:spPr>
            <a:xfrm>
              <a:off x="1038723" y="4666299"/>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75482" tIns="76200" rIns="76200" bIns="76200" numCol="1" spcCol="1270" anchor="ctr" anchorCtr="0">
              <a:noAutofit/>
            </a:bodyPr>
            <a:lstStyle/>
            <a:p>
              <a:pPr lvl="0" algn="l" defTabSz="889000" rtl="0">
                <a:lnSpc>
                  <a:spcPct val="90000"/>
                </a:lnSpc>
                <a:spcBef>
                  <a:spcPct val="0"/>
                </a:spcBef>
                <a:spcAft>
                  <a:spcPct val="35000"/>
                </a:spcAft>
              </a:pPr>
              <a:r>
                <a:rPr lang="en-US" sz="2400" kern="1200" dirty="0" smtClean="0"/>
                <a:t>Identify how much, how, when and where we intervene, and also observe the quality of our interventions in conversations.</a:t>
              </a:r>
              <a:endParaRPr lang="es-ES" sz="2400" kern="1200" dirty="0"/>
            </a:p>
          </p:txBody>
        </p:sp>
        <p:sp>
          <p:nvSpPr>
            <p:cNvPr id="15" name="14 Rectángulo"/>
            <p:cNvSpPr/>
            <p:nvPr/>
          </p:nvSpPr>
          <p:spPr>
            <a:xfrm>
              <a:off x="574645" y="4547386"/>
              <a:ext cx="1210191" cy="1109146"/>
            </a:xfrm>
            <a:prstGeom prst="rect">
              <a:avLst/>
            </a:prstGeom>
            <a:blipFill rotWithShape="1">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
          <p:nvSpPr>
            <p:cNvPr id="16" name="15 Forma libre"/>
            <p:cNvSpPr/>
            <p:nvPr/>
          </p:nvSpPr>
          <p:spPr>
            <a:xfrm>
              <a:off x="6447345" y="4710855"/>
              <a:ext cx="4608575" cy="1440179"/>
            </a:xfrm>
            <a:custGeom>
              <a:avLst/>
              <a:gdLst>
                <a:gd name="connsiteX0" fmla="*/ 0 w 4608575"/>
                <a:gd name="connsiteY0" fmla="*/ 0 h 1440179"/>
                <a:gd name="connsiteX1" fmla="*/ 4608575 w 4608575"/>
                <a:gd name="connsiteY1" fmla="*/ 0 h 1440179"/>
                <a:gd name="connsiteX2" fmla="*/ 4608575 w 4608575"/>
                <a:gd name="connsiteY2" fmla="*/ 1440179 h 1440179"/>
                <a:gd name="connsiteX3" fmla="*/ 0 w 4608575"/>
                <a:gd name="connsiteY3" fmla="*/ 1440179 h 1440179"/>
                <a:gd name="connsiteX4" fmla="*/ 0 w 4608575"/>
                <a:gd name="connsiteY4" fmla="*/ 0 h 14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575" h="1440179">
                  <a:moveTo>
                    <a:pt x="0" y="0"/>
                  </a:moveTo>
                  <a:lnTo>
                    <a:pt x="4608575" y="0"/>
                  </a:lnTo>
                  <a:lnTo>
                    <a:pt x="4608575" y="1440179"/>
                  </a:lnTo>
                  <a:lnTo>
                    <a:pt x="0" y="1440179"/>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975482" tIns="76200" rIns="76200" bIns="76200" numCol="1" spcCol="1270" anchor="ctr" anchorCtr="0">
              <a:noAutofit/>
            </a:bodyPr>
            <a:lstStyle/>
            <a:p>
              <a:pPr lvl="0" defTabSz="889000">
                <a:lnSpc>
                  <a:spcPct val="90000"/>
                </a:lnSpc>
                <a:spcBef>
                  <a:spcPct val="0"/>
                </a:spcBef>
                <a:spcAft>
                  <a:spcPct val="35000"/>
                </a:spcAft>
              </a:pPr>
              <a:r>
                <a:rPr lang="en-US" sz="2400" dirty="0"/>
                <a:t>look at our interlocutor is show interest and, this attitude increases trust and closeness.</a:t>
              </a:r>
              <a:endParaRPr lang="es-ES" sz="2400" kern="1200" dirty="0"/>
            </a:p>
          </p:txBody>
        </p:sp>
        <p:sp>
          <p:nvSpPr>
            <p:cNvPr id="17" name="16 Rectángulo"/>
            <p:cNvSpPr/>
            <p:nvPr/>
          </p:nvSpPr>
          <p:spPr>
            <a:xfrm>
              <a:off x="5877553" y="4547386"/>
              <a:ext cx="1271108" cy="1215049"/>
            </a:xfrm>
            <a:prstGeom prst="rect">
              <a:avLst/>
            </a:prstGeom>
            <a:blipFill rotWithShape="1">
              <a:blip r:embed="rId8"/>
              <a:srcRect/>
              <a:stretch>
                <a:fillRect t="-13454" r="-9005" b="-11001"/>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288393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8" y="15901"/>
            <a:ext cx="8437374" cy="800219"/>
          </a:xfrm>
          <a:prstGeom prst="rect">
            <a:avLst/>
          </a:prstGeom>
        </p:spPr>
        <p:txBody>
          <a:bodyPr wrap="none">
            <a:spAutoFit/>
          </a:bodyPr>
          <a:lstStyle/>
          <a:p>
            <a:pPr>
              <a:lnSpc>
                <a:spcPct val="115000"/>
              </a:lnSpc>
              <a:spcAft>
                <a:spcPts val="1000"/>
              </a:spcAft>
            </a:pPr>
            <a:r>
              <a:rPr lang="en-US" sz="4000" b="1" dirty="0">
                <a:solidFill>
                  <a:srgbClr val="FF5572"/>
                </a:solidFill>
                <a:ea typeface="Times New Roman"/>
                <a:cs typeface="Times New Roman"/>
              </a:rPr>
              <a:t>How does it reflect on a good </a:t>
            </a:r>
            <a:r>
              <a:rPr lang="en-US" sz="4000" b="1" dirty="0" smtClean="0">
                <a:solidFill>
                  <a:srgbClr val="FF5572"/>
                </a:solidFill>
                <a:ea typeface="Times New Roman"/>
                <a:cs typeface="Times New Roman"/>
              </a:rPr>
              <a:t>leader</a:t>
            </a:r>
            <a:r>
              <a:rPr lang="es-ES" sz="4000" b="1" dirty="0" smtClean="0">
                <a:solidFill>
                  <a:srgbClr val="FF5572"/>
                </a:solidFill>
                <a:latin typeface="Arial"/>
                <a:ea typeface="Times New Roman"/>
                <a:cs typeface="Times New Roman"/>
              </a:rPr>
              <a:t>?</a:t>
            </a:r>
            <a:endParaRPr lang="es-ES" sz="4000" dirty="0">
              <a:ea typeface="Calibri"/>
              <a:cs typeface="Times New Roman"/>
            </a:endParaRPr>
          </a:p>
        </p:txBody>
      </p:sp>
      <p:graphicFrame>
        <p:nvGraphicFramePr>
          <p:cNvPr id="6" name="5 Diagrama"/>
          <p:cNvGraphicFramePr/>
          <p:nvPr>
            <p:extLst>
              <p:ext uri="{D42A27DB-BD31-4B8C-83A1-F6EECF244321}">
                <p14:modId xmlns:p14="http://schemas.microsoft.com/office/powerpoint/2010/main" val="1570871305"/>
              </p:ext>
            </p:extLst>
          </p:nvPr>
        </p:nvGraphicFramePr>
        <p:xfrm>
          <a:off x="478972" y="1352569"/>
          <a:ext cx="10479314"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83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2634488" y="15901"/>
            <a:ext cx="8437374" cy="800219"/>
          </a:xfrm>
          <a:prstGeom prst="rect">
            <a:avLst/>
          </a:prstGeom>
        </p:spPr>
        <p:txBody>
          <a:bodyPr wrap="none">
            <a:spAutoFit/>
          </a:bodyPr>
          <a:lstStyle/>
          <a:p>
            <a:pPr>
              <a:lnSpc>
                <a:spcPct val="115000"/>
              </a:lnSpc>
              <a:spcAft>
                <a:spcPts val="1000"/>
              </a:spcAft>
            </a:pPr>
            <a:r>
              <a:rPr lang="en-US" sz="4000" b="1" dirty="0">
                <a:solidFill>
                  <a:srgbClr val="FF5572"/>
                </a:solidFill>
                <a:ea typeface="Times New Roman"/>
                <a:cs typeface="Times New Roman"/>
              </a:rPr>
              <a:t>How does it reflect on a good </a:t>
            </a:r>
            <a:r>
              <a:rPr lang="en-US" sz="4000" b="1" dirty="0" smtClean="0">
                <a:solidFill>
                  <a:srgbClr val="FF5572"/>
                </a:solidFill>
                <a:ea typeface="Times New Roman"/>
                <a:cs typeface="Times New Roman"/>
              </a:rPr>
              <a:t>leader</a:t>
            </a:r>
            <a:r>
              <a:rPr lang="es-ES" sz="4000" b="1" dirty="0" smtClean="0">
                <a:solidFill>
                  <a:srgbClr val="FF5572"/>
                </a:solidFill>
                <a:latin typeface="Arial"/>
                <a:ea typeface="Times New Roman"/>
                <a:cs typeface="Times New Roman"/>
              </a:rPr>
              <a:t>?</a:t>
            </a:r>
            <a:endParaRPr lang="es-ES" sz="4000" dirty="0">
              <a:ea typeface="Calibri"/>
              <a:cs typeface="Times New Roman"/>
            </a:endParaRPr>
          </a:p>
        </p:txBody>
      </p:sp>
      <p:grpSp>
        <p:nvGrpSpPr>
          <p:cNvPr id="2" name="1 Grupo"/>
          <p:cNvGrpSpPr/>
          <p:nvPr/>
        </p:nvGrpSpPr>
        <p:grpSpPr>
          <a:xfrm>
            <a:off x="648247" y="1004805"/>
            <a:ext cx="11206084" cy="5850639"/>
            <a:chOff x="648247" y="1004805"/>
            <a:chExt cx="11206084" cy="5850639"/>
          </a:xfrm>
        </p:grpSpPr>
        <p:sp>
          <p:nvSpPr>
            <p:cNvPr id="3" name="2 Elipse"/>
            <p:cNvSpPr/>
            <p:nvPr/>
          </p:nvSpPr>
          <p:spPr>
            <a:xfrm>
              <a:off x="710044" y="1004805"/>
              <a:ext cx="1330177" cy="133017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5" name="4 Forma libre"/>
            <p:cNvSpPr/>
            <p:nvPr/>
          </p:nvSpPr>
          <p:spPr>
            <a:xfrm>
              <a:off x="1510481" y="1004805"/>
              <a:ext cx="10343850" cy="1615406"/>
            </a:xfrm>
            <a:custGeom>
              <a:avLst/>
              <a:gdLst>
                <a:gd name="connsiteX0" fmla="*/ 0 w 10343850"/>
                <a:gd name="connsiteY0" fmla="*/ 0 h 1615406"/>
                <a:gd name="connsiteX1" fmla="*/ 10343850 w 10343850"/>
                <a:gd name="connsiteY1" fmla="*/ 0 h 1615406"/>
                <a:gd name="connsiteX2" fmla="*/ 10343850 w 10343850"/>
                <a:gd name="connsiteY2" fmla="*/ 1615406 h 1615406"/>
                <a:gd name="connsiteX3" fmla="*/ 0 w 10343850"/>
                <a:gd name="connsiteY3" fmla="*/ 1615406 h 1615406"/>
                <a:gd name="connsiteX4" fmla="*/ 0 w 10343850"/>
                <a:gd name="connsiteY4" fmla="*/ 0 h 161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3850" h="1615406">
                  <a:moveTo>
                    <a:pt x="0" y="0"/>
                  </a:moveTo>
                  <a:lnTo>
                    <a:pt x="10343850" y="0"/>
                  </a:lnTo>
                  <a:lnTo>
                    <a:pt x="10343850" y="1615406"/>
                  </a:lnTo>
                  <a:lnTo>
                    <a:pt x="0" y="1615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3200" u="sng" dirty="0" smtClean="0"/>
                <a:t>Speak </a:t>
              </a:r>
              <a:r>
                <a:rPr lang="en-US" sz="3200" u="sng" dirty="0"/>
                <a:t>clearly, setting specific objectives for e</a:t>
              </a:r>
              <a:r>
                <a:rPr lang="en-US" sz="3200" dirty="0"/>
                <a:t>veryone: A leader  watches the words he uses and tries to make his messages clear and precise.</a:t>
              </a:r>
              <a:endParaRPr lang="es-ES" sz="3200" kern="1200" dirty="0"/>
            </a:p>
          </p:txBody>
        </p:sp>
        <p:sp>
          <p:nvSpPr>
            <p:cNvPr id="7" name="6 Elipse"/>
            <p:cNvSpPr/>
            <p:nvPr/>
          </p:nvSpPr>
          <p:spPr>
            <a:xfrm>
              <a:off x="683986" y="2620211"/>
              <a:ext cx="1330177" cy="1330177"/>
            </a:xfrm>
            <a:prstGeom prst="ellipse">
              <a:avLst/>
            </a:prstGeom>
          </p:spPr>
          <p:style>
            <a:lnRef idx="2">
              <a:schemeClr val="lt1">
                <a:hueOff val="0"/>
                <a:satOff val="0"/>
                <a:lumOff val="0"/>
                <a:alphaOff val="0"/>
              </a:schemeClr>
            </a:lnRef>
            <a:fillRef idx="1">
              <a:schemeClr val="accent3">
                <a:alpha val="50000"/>
                <a:hueOff val="903533"/>
                <a:satOff val="33333"/>
                <a:lumOff val="-4902"/>
                <a:alphaOff val="0"/>
              </a:schemeClr>
            </a:fillRef>
            <a:effectRef idx="0">
              <a:schemeClr val="accent3">
                <a:alpha val="50000"/>
                <a:hueOff val="903533"/>
                <a:satOff val="33333"/>
                <a:lumOff val="-4902"/>
                <a:alphaOff val="0"/>
              </a:schemeClr>
            </a:effectRef>
            <a:fontRef idx="minor">
              <a:schemeClr val="tx1"/>
            </a:fontRef>
          </p:style>
        </p:sp>
        <p:sp>
          <p:nvSpPr>
            <p:cNvPr id="8" name="7 Forma libre"/>
            <p:cNvSpPr/>
            <p:nvPr/>
          </p:nvSpPr>
          <p:spPr>
            <a:xfrm>
              <a:off x="1510481" y="2676160"/>
              <a:ext cx="10343850" cy="1571205"/>
            </a:xfrm>
            <a:custGeom>
              <a:avLst/>
              <a:gdLst>
                <a:gd name="connsiteX0" fmla="*/ 0 w 9499522"/>
                <a:gd name="connsiteY0" fmla="*/ 0 h 1571205"/>
                <a:gd name="connsiteX1" fmla="*/ 9499522 w 9499522"/>
                <a:gd name="connsiteY1" fmla="*/ 0 h 1571205"/>
                <a:gd name="connsiteX2" fmla="*/ 9499522 w 9499522"/>
                <a:gd name="connsiteY2" fmla="*/ 1571205 h 1571205"/>
                <a:gd name="connsiteX3" fmla="*/ 0 w 9499522"/>
                <a:gd name="connsiteY3" fmla="*/ 1571205 h 1571205"/>
                <a:gd name="connsiteX4" fmla="*/ 0 w 9499522"/>
                <a:gd name="connsiteY4" fmla="*/ 0 h 157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9522" h="1571205">
                  <a:moveTo>
                    <a:pt x="0" y="0"/>
                  </a:moveTo>
                  <a:lnTo>
                    <a:pt x="9499522" y="0"/>
                  </a:lnTo>
                  <a:lnTo>
                    <a:pt x="9499522" y="1571205"/>
                  </a:lnTo>
                  <a:lnTo>
                    <a:pt x="0" y="15712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3200" i="1" u="sng" dirty="0"/>
                <a:t>Share what he/she knows </a:t>
              </a:r>
              <a:r>
                <a:rPr lang="en-US" sz="3200" dirty="0"/>
                <a:t>with the entire team so that everyone can improve their performance</a:t>
              </a:r>
              <a:r>
                <a:rPr lang="en-US" sz="3200" kern="1200" dirty="0" smtClean="0"/>
                <a:t>.</a:t>
              </a:r>
              <a:endParaRPr lang="es-ES" sz="3200" kern="1200" dirty="0"/>
            </a:p>
          </p:txBody>
        </p:sp>
        <p:sp>
          <p:nvSpPr>
            <p:cNvPr id="9" name="8 Elipse"/>
            <p:cNvSpPr/>
            <p:nvPr/>
          </p:nvSpPr>
          <p:spPr>
            <a:xfrm>
              <a:off x="710044" y="4140402"/>
              <a:ext cx="1330177" cy="1330177"/>
            </a:xfrm>
            <a:prstGeom prst="ellipse">
              <a:avLst/>
            </a:prstGeom>
          </p:spPr>
          <p:style>
            <a:lnRef idx="2">
              <a:schemeClr val="lt1">
                <a:hueOff val="0"/>
                <a:satOff val="0"/>
                <a:lumOff val="0"/>
                <a:alphaOff val="0"/>
              </a:schemeClr>
            </a:lnRef>
            <a:fillRef idx="1">
              <a:schemeClr val="accent3">
                <a:alpha val="50000"/>
                <a:hueOff val="1807066"/>
                <a:satOff val="66667"/>
                <a:lumOff val="-9804"/>
                <a:alphaOff val="0"/>
              </a:schemeClr>
            </a:fillRef>
            <a:effectRef idx="0">
              <a:schemeClr val="accent3">
                <a:alpha val="50000"/>
                <a:hueOff val="1807066"/>
                <a:satOff val="66667"/>
                <a:lumOff val="-9804"/>
                <a:alphaOff val="0"/>
              </a:schemeClr>
            </a:effectRef>
            <a:fontRef idx="minor">
              <a:schemeClr val="tx1"/>
            </a:fontRef>
          </p:style>
        </p:sp>
        <p:sp>
          <p:nvSpPr>
            <p:cNvPr id="10" name="9 Forma libre"/>
            <p:cNvSpPr/>
            <p:nvPr/>
          </p:nvSpPr>
          <p:spPr>
            <a:xfrm>
              <a:off x="1552165" y="4168140"/>
              <a:ext cx="10302166" cy="1330177"/>
            </a:xfrm>
            <a:custGeom>
              <a:avLst/>
              <a:gdLst>
                <a:gd name="connsiteX0" fmla="*/ 0 w 7096981"/>
                <a:gd name="connsiteY0" fmla="*/ 0 h 1330177"/>
                <a:gd name="connsiteX1" fmla="*/ 7096981 w 7096981"/>
                <a:gd name="connsiteY1" fmla="*/ 0 h 1330177"/>
                <a:gd name="connsiteX2" fmla="*/ 7096981 w 7096981"/>
                <a:gd name="connsiteY2" fmla="*/ 1330177 h 1330177"/>
                <a:gd name="connsiteX3" fmla="*/ 0 w 7096981"/>
                <a:gd name="connsiteY3" fmla="*/ 1330177 h 1330177"/>
                <a:gd name="connsiteX4" fmla="*/ 0 w 7096981"/>
                <a:gd name="connsiteY4" fmla="*/ 0 h 133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981" h="1330177">
                  <a:moveTo>
                    <a:pt x="0" y="0"/>
                  </a:moveTo>
                  <a:lnTo>
                    <a:pt x="7096981" y="0"/>
                  </a:lnTo>
                  <a:lnTo>
                    <a:pt x="7096981" y="1330177"/>
                  </a:lnTo>
                  <a:lnTo>
                    <a:pt x="0" y="133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0640" rIns="0" bIns="40640" numCol="1" spcCol="1270" anchor="ctr" anchorCtr="0">
              <a:noAutofit/>
            </a:bodyPr>
            <a:lstStyle/>
            <a:p>
              <a:pPr lvl="0" algn="l" defTabSz="1422400" rtl="0">
                <a:lnSpc>
                  <a:spcPct val="90000"/>
                </a:lnSpc>
                <a:spcBef>
                  <a:spcPct val="0"/>
                </a:spcBef>
                <a:spcAft>
                  <a:spcPct val="35000"/>
                </a:spcAft>
              </a:pPr>
              <a:r>
                <a:rPr lang="en-US" sz="3200" kern="1200" dirty="0" smtClean="0"/>
                <a:t>Promotes personal communication and face-to-face meetings</a:t>
              </a:r>
              <a:endParaRPr lang="es-ES" sz="3200" kern="1200" dirty="0"/>
            </a:p>
          </p:txBody>
        </p:sp>
        <p:sp>
          <p:nvSpPr>
            <p:cNvPr id="11" name="10 Elipse"/>
            <p:cNvSpPr/>
            <p:nvPr/>
          </p:nvSpPr>
          <p:spPr>
            <a:xfrm>
              <a:off x="648247" y="5525267"/>
              <a:ext cx="1330177" cy="1330177"/>
            </a:xfrm>
            <a:prstGeom prst="ellipse">
              <a:avLst/>
            </a:prstGeom>
          </p:spPr>
          <p:style>
            <a:lnRef idx="2">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12" name="11 Forma libre"/>
            <p:cNvSpPr/>
            <p:nvPr/>
          </p:nvSpPr>
          <p:spPr>
            <a:xfrm>
              <a:off x="1482331" y="5525267"/>
              <a:ext cx="10372000" cy="1330177"/>
            </a:xfrm>
            <a:custGeom>
              <a:avLst/>
              <a:gdLst>
                <a:gd name="connsiteX0" fmla="*/ 0 w 8052234"/>
                <a:gd name="connsiteY0" fmla="*/ 0 h 1330177"/>
                <a:gd name="connsiteX1" fmla="*/ 8052234 w 8052234"/>
                <a:gd name="connsiteY1" fmla="*/ 0 h 1330177"/>
                <a:gd name="connsiteX2" fmla="*/ 8052234 w 8052234"/>
                <a:gd name="connsiteY2" fmla="*/ 1330177 h 1330177"/>
                <a:gd name="connsiteX3" fmla="*/ 0 w 8052234"/>
                <a:gd name="connsiteY3" fmla="*/ 1330177 h 1330177"/>
                <a:gd name="connsiteX4" fmla="*/ 0 w 8052234"/>
                <a:gd name="connsiteY4" fmla="*/ 0 h 133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234" h="1330177">
                  <a:moveTo>
                    <a:pt x="0" y="0"/>
                  </a:moveTo>
                  <a:lnTo>
                    <a:pt x="8052234" y="0"/>
                  </a:lnTo>
                  <a:lnTo>
                    <a:pt x="8052234" y="1330177"/>
                  </a:lnTo>
                  <a:lnTo>
                    <a:pt x="0" y="133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0640" rIns="0" bIns="40640" numCol="1" spcCol="1270" anchor="ctr" anchorCtr="0">
              <a:noAutofit/>
            </a:bodyPr>
            <a:lstStyle/>
            <a:p>
              <a:pPr lvl="0" algn="l" defTabSz="1422400" rtl="0">
                <a:lnSpc>
                  <a:spcPct val="90000"/>
                </a:lnSpc>
                <a:spcBef>
                  <a:spcPct val="0"/>
                </a:spcBef>
                <a:spcAft>
                  <a:spcPct val="35000"/>
                </a:spcAft>
              </a:pPr>
              <a:r>
                <a:rPr lang="en-US" sz="3200" kern="1200" dirty="0" smtClean="0"/>
                <a:t>He/she </a:t>
              </a:r>
              <a:r>
                <a:rPr lang="en-US" sz="3200" i="1" u="sng" kern="1200" dirty="0" smtClean="0"/>
                <a:t>evaluates and asks for feedback </a:t>
              </a:r>
              <a:r>
                <a:rPr lang="en-US" sz="3200" kern="1200" dirty="0" smtClean="0"/>
                <a:t>on his role to improve his/her work or his/her leadership role.</a:t>
              </a:r>
              <a:endParaRPr lang="es-ES" sz="3200" kern="1200" dirty="0"/>
            </a:p>
          </p:txBody>
        </p:sp>
      </p:grpSp>
    </p:spTree>
    <p:extLst>
      <p:ext uri="{BB962C8B-B14F-4D97-AF65-F5344CB8AC3E}">
        <p14:creationId xmlns:p14="http://schemas.microsoft.com/office/powerpoint/2010/main" val="264226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8575</TotalTime>
  <Words>1173</Words>
  <Application>Microsoft Office PowerPoint</Application>
  <PresentationFormat>Personalizado</PresentationFormat>
  <Paragraphs>100</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Assertive Communication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124</cp:revision>
  <dcterms:created xsi:type="dcterms:W3CDTF">2020-01-14T09:37:24Z</dcterms:created>
  <dcterms:modified xsi:type="dcterms:W3CDTF">2020-09-08T10:56:50Z</dcterms:modified>
</cp:coreProperties>
</file>