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76" r:id="rId4"/>
    <p:sldId id="270" r:id="rId5"/>
    <p:sldId id="303" r:id="rId6"/>
    <p:sldId id="278" r:id="rId7"/>
    <p:sldId id="260" r:id="rId8"/>
    <p:sldId id="284" r:id="rId9"/>
    <p:sldId id="308" r:id="rId10"/>
    <p:sldId id="310" r:id="rId11"/>
    <p:sldId id="309" r:id="rId12"/>
    <p:sldId id="287" r:id="rId13"/>
    <p:sldId id="288" r:id="rId14"/>
    <p:sldId id="312" r:id="rId15"/>
    <p:sldId id="311" r:id="rId16"/>
    <p:sldId id="305" r:id="rId17"/>
    <p:sldId id="304" r:id="rId18"/>
    <p:sldId id="285" r:id="rId19"/>
    <p:sldId id="265" r:id="rId20"/>
    <p:sldId id="266"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72" autoAdjust="0"/>
    <p:restoredTop sz="94660"/>
  </p:normalViewPr>
  <p:slideViewPr>
    <p:cSldViewPr snapToGrid="0">
      <p:cViewPr varScale="1">
        <p:scale>
          <a:sx n="41" d="100"/>
          <a:sy n="41" d="100"/>
        </p:scale>
        <p:origin x="66" y="10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3.png"/><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3.png"/><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DE7D1-D3E2-42D0-BC76-7E8CADDE615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0865FEF-7C6C-44A4-97C4-64435282354B}">
      <dgm:prSet/>
      <dgm:spPr/>
      <dgm:t>
        <a:bodyPr/>
        <a:lstStyle/>
        <a:p>
          <a:pPr>
            <a:lnSpc>
              <a:spcPct val="100000"/>
            </a:lnSpc>
            <a:defRPr cap="all"/>
          </a:pPr>
          <a:r>
            <a:rPr lang="it-IT" dirty="0" err="1" smtClean="0"/>
            <a:t>when</a:t>
          </a:r>
          <a:endParaRPr lang="en-US" dirty="0"/>
        </a:p>
      </dgm:t>
    </dgm:pt>
    <dgm:pt modelId="{7A7BDC16-8470-4363-9FC2-9699EFEFB0D1}" type="parTrans" cxnId="{0F40D6E0-A581-417B-BD18-C3DB4F6E1CE5}">
      <dgm:prSet/>
      <dgm:spPr/>
      <dgm:t>
        <a:bodyPr/>
        <a:lstStyle/>
        <a:p>
          <a:endParaRPr lang="en-US"/>
        </a:p>
      </dgm:t>
    </dgm:pt>
    <dgm:pt modelId="{7AD7898E-7ABD-4CF5-8038-B081071BAB3B}" type="sibTrans" cxnId="{0F40D6E0-A581-417B-BD18-C3DB4F6E1CE5}">
      <dgm:prSet/>
      <dgm:spPr/>
      <dgm:t>
        <a:bodyPr/>
        <a:lstStyle/>
        <a:p>
          <a:endParaRPr lang="en-US"/>
        </a:p>
      </dgm:t>
    </dgm:pt>
    <dgm:pt modelId="{BE3A7D30-46C2-4BE9-871E-9B21B1279FE8}">
      <dgm:prSet/>
      <dgm:spPr/>
      <dgm:t>
        <a:bodyPr/>
        <a:lstStyle/>
        <a:p>
          <a:pPr>
            <a:lnSpc>
              <a:spcPct val="100000"/>
            </a:lnSpc>
            <a:defRPr cap="all"/>
          </a:pPr>
          <a:r>
            <a:rPr lang="it-IT" dirty="0" err="1" smtClean="0"/>
            <a:t>who</a:t>
          </a:r>
          <a:endParaRPr lang="en-US" dirty="0"/>
        </a:p>
      </dgm:t>
    </dgm:pt>
    <dgm:pt modelId="{8595DF4F-F734-4A82-9575-92D04B190791}" type="parTrans" cxnId="{B39E7206-6F4F-426D-A250-1DA0D5B8CBEE}">
      <dgm:prSet/>
      <dgm:spPr/>
      <dgm:t>
        <a:bodyPr/>
        <a:lstStyle/>
        <a:p>
          <a:endParaRPr lang="en-US"/>
        </a:p>
      </dgm:t>
    </dgm:pt>
    <dgm:pt modelId="{BEE4FC5A-EB31-4751-87E3-BDA9818A52DF}" type="sibTrans" cxnId="{B39E7206-6F4F-426D-A250-1DA0D5B8CBEE}">
      <dgm:prSet/>
      <dgm:spPr/>
      <dgm:t>
        <a:bodyPr/>
        <a:lstStyle/>
        <a:p>
          <a:endParaRPr lang="en-US"/>
        </a:p>
      </dgm:t>
    </dgm:pt>
    <dgm:pt modelId="{EBBD03DB-3156-4482-800A-579207ED2BDE}">
      <dgm:prSet/>
      <dgm:spPr/>
      <dgm:t>
        <a:bodyPr/>
        <a:lstStyle/>
        <a:p>
          <a:pPr>
            <a:lnSpc>
              <a:spcPct val="100000"/>
            </a:lnSpc>
            <a:defRPr cap="all"/>
          </a:pPr>
          <a:r>
            <a:rPr lang="it-IT" dirty="0" err="1" smtClean="0"/>
            <a:t>what</a:t>
          </a:r>
          <a:endParaRPr lang="en-US" dirty="0"/>
        </a:p>
      </dgm:t>
    </dgm:pt>
    <dgm:pt modelId="{E9A62C73-66A0-49B4-A4D4-27835B8156F2}" type="parTrans" cxnId="{304D7AB4-9C45-4E81-9A15-C94E7C4DE5CB}">
      <dgm:prSet/>
      <dgm:spPr/>
      <dgm:t>
        <a:bodyPr/>
        <a:lstStyle/>
        <a:p>
          <a:endParaRPr lang="en-US"/>
        </a:p>
      </dgm:t>
    </dgm:pt>
    <dgm:pt modelId="{10F6BE59-D894-4CA4-BC85-5B2150487D49}" type="sibTrans" cxnId="{304D7AB4-9C45-4E81-9A15-C94E7C4DE5CB}">
      <dgm:prSet/>
      <dgm:spPr/>
      <dgm:t>
        <a:bodyPr/>
        <a:lstStyle/>
        <a:p>
          <a:endParaRPr lang="en-US"/>
        </a:p>
      </dgm:t>
    </dgm:pt>
    <dgm:pt modelId="{6549EFE6-6738-4B3C-8038-B72FC18A0189}">
      <dgm:prSet/>
      <dgm:spPr/>
      <dgm:t>
        <a:bodyPr/>
        <a:lstStyle/>
        <a:p>
          <a:pPr>
            <a:lnSpc>
              <a:spcPct val="100000"/>
            </a:lnSpc>
            <a:defRPr cap="all"/>
          </a:pPr>
          <a:r>
            <a:rPr lang="it-IT" dirty="0" err="1" smtClean="0"/>
            <a:t>how</a:t>
          </a:r>
          <a:endParaRPr lang="en-US" dirty="0"/>
        </a:p>
      </dgm:t>
    </dgm:pt>
    <dgm:pt modelId="{AD2B42F2-2C3B-4F38-8CA0-1BDBA6BA598A}" type="parTrans" cxnId="{06DACC3D-2595-492F-9744-8A1079B29676}">
      <dgm:prSet/>
      <dgm:spPr/>
      <dgm:t>
        <a:bodyPr/>
        <a:lstStyle/>
        <a:p>
          <a:endParaRPr lang="en-US"/>
        </a:p>
      </dgm:t>
    </dgm:pt>
    <dgm:pt modelId="{8C7033EC-7BD8-4C95-9AA8-603750790DA4}" type="sibTrans" cxnId="{06DACC3D-2595-492F-9744-8A1079B29676}">
      <dgm:prSet/>
      <dgm:spPr/>
      <dgm:t>
        <a:bodyPr/>
        <a:lstStyle/>
        <a:p>
          <a:endParaRPr lang="en-US"/>
        </a:p>
      </dgm:t>
    </dgm:pt>
    <dgm:pt modelId="{95C67242-BDC4-4BB8-846C-78289A3B5EC8}" type="pres">
      <dgm:prSet presAssocID="{01FDE7D1-D3E2-42D0-BC76-7E8CADDE6151}" presName="root" presStyleCnt="0">
        <dgm:presLayoutVars>
          <dgm:dir/>
          <dgm:resizeHandles val="exact"/>
        </dgm:presLayoutVars>
      </dgm:prSet>
      <dgm:spPr/>
      <dgm:t>
        <a:bodyPr/>
        <a:lstStyle/>
        <a:p>
          <a:endParaRPr lang="it-IT"/>
        </a:p>
      </dgm:t>
    </dgm:pt>
    <dgm:pt modelId="{6CFC293B-D72A-4C73-A0B0-7E86AE89C6BC}" type="pres">
      <dgm:prSet presAssocID="{B0865FEF-7C6C-44A4-97C4-64435282354B}" presName="compNode" presStyleCnt="0"/>
      <dgm:spPr/>
    </dgm:pt>
    <dgm:pt modelId="{594D6CD2-4498-4287-A2A4-2E11383637E4}" type="pres">
      <dgm:prSet presAssocID="{B0865FEF-7C6C-44A4-97C4-64435282354B}" presName="iconBgRect" presStyleLbl="bgShp" presStyleIdx="0" presStyleCnt="4"/>
      <dgm:spPr/>
    </dgm:pt>
    <dgm:pt modelId="{372676A8-9689-45DD-BBBA-76293CA03C79}" type="pres">
      <dgm:prSet presAssocID="{B0865FEF-7C6C-44A4-97C4-64435282354B}"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it-IT"/>
        </a:p>
      </dgm:t>
      <dgm:extLst>
        <a:ext uri="{E40237B7-FDA0-4F09-8148-C483321AD2D9}">
          <dgm14:cNvPr xmlns:dgm14="http://schemas.microsoft.com/office/drawing/2010/diagram" id="0" name="" descr="Captain"/>
        </a:ext>
      </dgm:extLst>
    </dgm:pt>
    <dgm:pt modelId="{B8CDCA3F-5D2F-47DA-B26C-A061C5E4E931}" type="pres">
      <dgm:prSet presAssocID="{B0865FEF-7C6C-44A4-97C4-64435282354B}" presName="spaceRect" presStyleCnt="0"/>
      <dgm:spPr/>
    </dgm:pt>
    <dgm:pt modelId="{72CDB1C4-430B-40A7-83AC-84D648C00360}" type="pres">
      <dgm:prSet presAssocID="{B0865FEF-7C6C-44A4-97C4-64435282354B}" presName="textRect" presStyleLbl="revTx" presStyleIdx="0" presStyleCnt="4" custScaleX="111099">
        <dgm:presLayoutVars>
          <dgm:chMax val="1"/>
          <dgm:chPref val="1"/>
        </dgm:presLayoutVars>
      </dgm:prSet>
      <dgm:spPr/>
      <dgm:t>
        <a:bodyPr/>
        <a:lstStyle/>
        <a:p>
          <a:endParaRPr lang="it-IT"/>
        </a:p>
      </dgm:t>
    </dgm:pt>
    <dgm:pt modelId="{1108E18E-111F-4CB0-811E-AEDC77B64556}" type="pres">
      <dgm:prSet presAssocID="{7AD7898E-7ABD-4CF5-8038-B081071BAB3B}" presName="sibTrans" presStyleCnt="0"/>
      <dgm:spPr/>
    </dgm:pt>
    <dgm:pt modelId="{EE9C6A89-0185-4953-BE1D-9CC3C50CB3C7}" type="pres">
      <dgm:prSet presAssocID="{BE3A7D30-46C2-4BE9-871E-9B21B1279FE8}" presName="compNode" presStyleCnt="0"/>
      <dgm:spPr/>
    </dgm:pt>
    <dgm:pt modelId="{DDF77647-90E9-4E88-9CF3-F189D23D3DE4}" type="pres">
      <dgm:prSet presAssocID="{BE3A7D30-46C2-4BE9-871E-9B21B1279FE8}" presName="iconBgRect" presStyleLbl="bgShp" presStyleIdx="1" presStyleCnt="4"/>
      <dgm:spPr/>
    </dgm:pt>
    <dgm:pt modelId="{85E2E58D-390D-4650-B634-3F604172742E}" type="pres">
      <dgm:prSet presAssocID="{BE3A7D30-46C2-4BE9-871E-9B21B1279FE8}"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it-IT"/>
        </a:p>
      </dgm:t>
      <dgm:extLst>
        <a:ext uri="{E40237B7-FDA0-4F09-8148-C483321AD2D9}">
          <dgm14:cNvPr xmlns:dgm14="http://schemas.microsoft.com/office/drawing/2010/diagram" id="0" name="" descr="Office Worker"/>
        </a:ext>
      </dgm:extLst>
    </dgm:pt>
    <dgm:pt modelId="{53F701B1-8089-4BD4-870A-27824F5BD90A}" type="pres">
      <dgm:prSet presAssocID="{BE3A7D30-46C2-4BE9-871E-9B21B1279FE8}" presName="spaceRect" presStyleCnt="0"/>
      <dgm:spPr/>
    </dgm:pt>
    <dgm:pt modelId="{00F2C0A3-EFDA-4861-B5EF-E8414894ACDA}" type="pres">
      <dgm:prSet presAssocID="{BE3A7D30-46C2-4BE9-871E-9B21B1279FE8}" presName="textRect" presStyleLbl="revTx" presStyleIdx="1" presStyleCnt="4">
        <dgm:presLayoutVars>
          <dgm:chMax val="1"/>
          <dgm:chPref val="1"/>
        </dgm:presLayoutVars>
      </dgm:prSet>
      <dgm:spPr/>
      <dgm:t>
        <a:bodyPr/>
        <a:lstStyle/>
        <a:p>
          <a:endParaRPr lang="it-IT"/>
        </a:p>
      </dgm:t>
    </dgm:pt>
    <dgm:pt modelId="{81D6D935-92CF-488B-A277-1EB3EDB6E175}" type="pres">
      <dgm:prSet presAssocID="{BEE4FC5A-EB31-4751-87E3-BDA9818A52DF}" presName="sibTrans" presStyleCnt="0"/>
      <dgm:spPr/>
    </dgm:pt>
    <dgm:pt modelId="{AC3F197B-4E34-4421-B621-2F65DC05C394}" type="pres">
      <dgm:prSet presAssocID="{EBBD03DB-3156-4482-800A-579207ED2BDE}" presName="compNode" presStyleCnt="0"/>
      <dgm:spPr/>
    </dgm:pt>
    <dgm:pt modelId="{C853FC29-D8F9-40C6-B8D7-0404EDAB25BE}" type="pres">
      <dgm:prSet presAssocID="{EBBD03DB-3156-4482-800A-579207ED2BDE}" presName="iconBgRect" presStyleLbl="bgShp" presStyleIdx="2" presStyleCnt="4"/>
      <dgm:spPr/>
    </dgm:pt>
    <dgm:pt modelId="{8899A986-D4F4-4743-9AEA-0D7E573370B6}" type="pres">
      <dgm:prSet presAssocID="{EBBD03DB-3156-4482-800A-579207ED2BDE}"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it-IT"/>
        </a:p>
      </dgm:t>
      <dgm:extLst>
        <a:ext uri="{E40237B7-FDA0-4F09-8148-C483321AD2D9}">
          <dgm14:cNvPr xmlns:dgm14="http://schemas.microsoft.com/office/drawing/2010/diagram" id="0" name="" descr="Questions"/>
        </a:ext>
      </dgm:extLst>
    </dgm:pt>
    <dgm:pt modelId="{EE1C4394-4A84-4E6C-B316-090F6B8C9E6A}" type="pres">
      <dgm:prSet presAssocID="{EBBD03DB-3156-4482-800A-579207ED2BDE}" presName="spaceRect" presStyleCnt="0"/>
      <dgm:spPr/>
    </dgm:pt>
    <dgm:pt modelId="{91FF370B-2A90-4527-A0D1-27B1D7538FB1}" type="pres">
      <dgm:prSet presAssocID="{EBBD03DB-3156-4482-800A-579207ED2BDE}" presName="textRect" presStyleLbl="revTx" presStyleIdx="2" presStyleCnt="4">
        <dgm:presLayoutVars>
          <dgm:chMax val="1"/>
          <dgm:chPref val="1"/>
        </dgm:presLayoutVars>
      </dgm:prSet>
      <dgm:spPr/>
      <dgm:t>
        <a:bodyPr/>
        <a:lstStyle/>
        <a:p>
          <a:endParaRPr lang="it-IT"/>
        </a:p>
      </dgm:t>
    </dgm:pt>
    <dgm:pt modelId="{ADDF031A-8EB9-4A7F-93F7-A3774E27B3D3}" type="pres">
      <dgm:prSet presAssocID="{10F6BE59-D894-4CA4-BC85-5B2150487D49}" presName="sibTrans" presStyleCnt="0"/>
      <dgm:spPr/>
    </dgm:pt>
    <dgm:pt modelId="{3ED97594-0309-4E08-9F37-CAD0FAAABA57}" type="pres">
      <dgm:prSet presAssocID="{6549EFE6-6738-4B3C-8038-B72FC18A0189}" presName="compNode" presStyleCnt="0"/>
      <dgm:spPr/>
    </dgm:pt>
    <dgm:pt modelId="{3DF851C6-6891-49A4-B3CB-A6FBE537800A}" type="pres">
      <dgm:prSet presAssocID="{6549EFE6-6738-4B3C-8038-B72FC18A0189}" presName="iconBgRect" presStyleLbl="bgShp" presStyleIdx="3" presStyleCnt="4"/>
      <dgm:spPr/>
    </dgm:pt>
    <dgm:pt modelId="{F66E0CEC-E8C7-40AF-B493-2A8BF6340809}" type="pres">
      <dgm:prSet presAssocID="{6549EFE6-6738-4B3C-8038-B72FC18A0189}"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it-IT"/>
        </a:p>
      </dgm:t>
      <dgm:extLst>
        <a:ext uri="{E40237B7-FDA0-4F09-8148-C483321AD2D9}">
          <dgm14:cNvPr xmlns:dgm14="http://schemas.microsoft.com/office/drawing/2010/diagram" id="0" name="" descr="Social Network"/>
        </a:ext>
      </dgm:extLst>
    </dgm:pt>
    <dgm:pt modelId="{9904D64A-43CC-4EFC-89F1-BEE91CC3D791}" type="pres">
      <dgm:prSet presAssocID="{6549EFE6-6738-4B3C-8038-B72FC18A0189}" presName="spaceRect" presStyleCnt="0"/>
      <dgm:spPr/>
    </dgm:pt>
    <dgm:pt modelId="{1C60DEC3-CC84-4E49-B005-5BAA8A72CC5C}" type="pres">
      <dgm:prSet presAssocID="{6549EFE6-6738-4B3C-8038-B72FC18A0189}" presName="textRect" presStyleLbl="revTx" presStyleIdx="3" presStyleCnt="4">
        <dgm:presLayoutVars>
          <dgm:chMax val="1"/>
          <dgm:chPref val="1"/>
        </dgm:presLayoutVars>
      </dgm:prSet>
      <dgm:spPr/>
      <dgm:t>
        <a:bodyPr/>
        <a:lstStyle/>
        <a:p>
          <a:endParaRPr lang="it-IT"/>
        </a:p>
      </dgm:t>
    </dgm:pt>
  </dgm:ptLst>
  <dgm:cxnLst>
    <dgm:cxn modelId="{88DD31D8-43FB-4CCD-8C42-D038BD393CAB}" type="presOf" srcId="{EBBD03DB-3156-4482-800A-579207ED2BDE}" destId="{91FF370B-2A90-4527-A0D1-27B1D7538FB1}" srcOrd="0" destOrd="0" presId="urn:microsoft.com/office/officeart/2018/5/layout/IconCircleLabelList"/>
    <dgm:cxn modelId="{06DACC3D-2595-492F-9744-8A1079B29676}" srcId="{01FDE7D1-D3E2-42D0-BC76-7E8CADDE6151}" destId="{6549EFE6-6738-4B3C-8038-B72FC18A0189}" srcOrd="3" destOrd="0" parTransId="{AD2B42F2-2C3B-4F38-8CA0-1BDBA6BA598A}" sibTransId="{8C7033EC-7BD8-4C95-9AA8-603750790DA4}"/>
    <dgm:cxn modelId="{5E1A4ED2-7ABE-42E0-9341-55A076745196}" type="presOf" srcId="{BE3A7D30-46C2-4BE9-871E-9B21B1279FE8}" destId="{00F2C0A3-EFDA-4861-B5EF-E8414894ACDA}" srcOrd="0" destOrd="0" presId="urn:microsoft.com/office/officeart/2018/5/layout/IconCircleLabelList"/>
    <dgm:cxn modelId="{B39E7206-6F4F-426D-A250-1DA0D5B8CBEE}" srcId="{01FDE7D1-D3E2-42D0-BC76-7E8CADDE6151}" destId="{BE3A7D30-46C2-4BE9-871E-9B21B1279FE8}" srcOrd="1" destOrd="0" parTransId="{8595DF4F-F734-4A82-9575-92D04B190791}" sibTransId="{BEE4FC5A-EB31-4751-87E3-BDA9818A52DF}"/>
    <dgm:cxn modelId="{0F40D6E0-A581-417B-BD18-C3DB4F6E1CE5}" srcId="{01FDE7D1-D3E2-42D0-BC76-7E8CADDE6151}" destId="{B0865FEF-7C6C-44A4-97C4-64435282354B}" srcOrd="0" destOrd="0" parTransId="{7A7BDC16-8470-4363-9FC2-9699EFEFB0D1}" sibTransId="{7AD7898E-7ABD-4CF5-8038-B081071BAB3B}"/>
    <dgm:cxn modelId="{2AEB6665-7F89-4854-8CDD-EC4981C60EC0}" type="presOf" srcId="{6549EFE6-6738-4B3C-8038-B72FC18A0189}" destId="{1C60DEC3-CC84-4E49-B005-5BAA8A72CC5C}" srcOrd="0" destOrd="0" presId="urn:microsoft.com/office/officeart/2018/5/layout/IconCircleLabelList"/>
    <dgm:cxn modelId="{E93C9FA6-9DC2-4374-8E37-B60D58C12A14}" type="presOf" srcId="{B0865FEF-7C6C-44A4-97C4-64435282354B}" destId="{72CDB1C4-430B-40A7-83AC-84D648C00360}" srcOrd="0" destOrd="0" presId="urn:microsoft.com/office/officeart/2018/5/layout/IconCircleLabelList"/>
    <dgm:cxn modelId="{7D6A62C9-F994-451A-8815-880DE3D245A6}" type="presOf" srcId="{01FDE7D1-D3E2-42D0-BC76-7E8CADDE6151}" destId="{95C67242-BDC4-4BB8-846C-78289A3B5EC8}" srcOrd="0" destOrd="0" presId="urn:microsoft.com/office/officeart/2018/5/layout/IconCircleLabelList"/>
    <dgm:cxn modelId="{304D7AB4-9C45-4E81-9A15-C94E7C4DE5CB}" srcId="{01FDE7D1-D3E2-42D0-BC76-7E8CADDE6151}" destId="{EBBD03DB-3156-4482-800A-579207ED2BDE}" srcOrd="2" destOrd="0" parTransId="{E9A62C73-66A0-49B4-A4D4-27835B8156F2}" sibTransId="{10F6BE59-D894-4CA4-BC85-5B2150487D49}"/>
    <dgm:cxn modelId="{37CBA54C-75DE-45E2-AD38-D8A7429F6F08}" type="presParOf" srcId="{95C67242-BDC4-4BB8-846C-78289A3B5EC8}" destId="{6CFC293B-D72A-4C73-A0B0-7E86AE89C6BC}" srcOrd="0" destOrd="0" presId="urn:microsoft.com/office/officeart/2018/5/layout/IconCircleLabelList"/>
    <dgm:cxn modelId="{CC340F27-09F1-4099-ACC7-37B006EA23B8}" type="presParOf" srcId="{6CFC293B-D72A-4C73-A0B0-7E86AE89C6BC}" destId="{594D6CD2-4498-4287-A2A4-2E11383637E4}" srcOrd="0" destOrd="0" presId="urn:microsoft.com/office/officeart/2018/5/layout/IconCircleLabelList"/>
    <dgm:cxn modelId="{7BE22986-4E8A-4D32-946D-EBC7160A47BA}" type="presParOf" srcId="{6CFC293B-D72A-4C73-A0B0-7E86AE89C6BC}" destId="{372676A8-9689-45DD-BBBA-76293CA03C79}" srcOrd="1" destOrd="0" presId="urn:microsoft.com/office/officeart/2018/5/layout/IconCircleLabelList"/>
    <dgm:cxn modelId="{D902A836-BD54-4FEB-8260-07620946FDD0}" type="presParOf" srcId="{6CFC293B-D72A-4C73-A0B0-7E86AE89C6BC}" destId="{B8CDCA3F-5D2F-47DA-B26C-A061C5E4E931}" srcOrd="2" destOrd="0" presId="urn:microsoft.com/office/officeart/2018/5/layout/IconCircleLabelList"/>
    <dgm:cxn modelId="{50F6FA6F-AC01-4866-A6A5-6872220D7C19}" type="presParOf" srcId="{6CFC293B-D72A-4C73-A0B0-7E86AE89C6BC}" destId="{72CDB1C4-430B-40A7-83AC-84D648C00360}" srcOrd="3" destOrd="0" presId="urn:microsoft.com/office/officeart/2018/5/layout/IconCircleLabelList"/>
    <dgm:cxn modelId="{748DCF5C-EC81-42C0-A24C-FA7223A07C7F}" type="presParOf" srcId="{95C67242-BDC4-4BB8-846C-78289A3B5EC8}" destId="{1108E18E-111F-4CB0-811E-AEDC77B64556}" srcOrd="1" destOrd="0" presId="urn:microsoft.com/office/officeart/2018/5/layout/IconCircleLabelList"/>
    <dgm:cxn modelId="{C6F49E48-5F95-4205-BE6A-37E744F21B87}" type="presParOf" srcId="{95C67242-BDC4-4BB8-846C-78289A3B5EC8}" destId="{EE9C6A89-0185-4953-BE1D-9CC3C50CB3C7}" srcOrd="2" destOrd="0" presId="urn:microsoft.com/office/officeart/2018/5/layout/IconCircleLabelList"/>
    <dgm:cxn modelId="{4F7BF400-C7CC-421A-A9A0-EF4DD35F7FD7}" type="presParOf" srcId="{EE9C6A89-0185-4953-BE1D-9CC3C50CB3C7}" destId="{DDF77647-90E9-4E88-9CF3-F189D23D3DE4}" srcOrd="0" destOrd="0" presId="urn:microsoft.com/office/officeart/2018/5/layout/IconCircleLabelList"/>
    <dgm:cxn modelId="{F2909A62-3379-43AD-B767-88FDB1FAFBCC}" type="presParOf" srcId="{EE9C6A89-0185-4953-BE1D-9CC3C50CB3C7}" destId="{85E2E58D-390D-4650-B634-3F604172742E}" srcOrd="1" destOrd="0" presId="urn:microsoft.com/office/officeart/2018/5/layout/IconCircleLabelList"/>
    <dgm:cxn modelId="{1BB8AE7B-E6F6-422C-8C8C-6E2B2F943197}" type="presParOf" srcId="{EE9C6A89-0185-4953-BE1D-9CC3C50CB3C7}" destId="{53F701B1-8089-4BD4-870A-27824F5BD90A}" srcOrd="2" destOrd="0" presId="urn:microsoft.com/office/officeart/2018/5/layout/IconCircleLabelList"/>
    <dgm:cxn modelId="{BF96424B-87A2-48F5-9553-22CE012A64A9}" type="presParOf" srcId="{EE9C6A89-0185-4953-BE1D-9CC3C50CB3C7}" destId="{00F2C0A3-EFDA-4861-B5EF-E8414894ACDA}" srcOrd="3" destOrd="0" presId="urn:microsoft.com/office/officeart/2018/5/layout/IconCircleLabelList"/>
    <dgm:cxn modelId="{00ECE2F6-F3F9-43DD-A8B5-826D161BB465}" type="presParOf" srcId="{95C67242-BDC4-4BB8-846C-78289A3B5EC8}" destId="{81D6D935-92CF-488B-A277-1EB3EDB6E175}" srcOrd="3" destOrd="0" presId="urn:microsoft.com/office/officeart/2018/5/layout/IconCircleLabelList"/>
    <dgm:cxn modelId="{03D1CE44-FE06-4DBF-9680-5100CA535DD6}" type="presParOf" srcId="{95C67242-BDC4-4BB8-846C-78289A3B5EC8}" destId="{AC3F197B-4E34-4421-B621-2F65DC05C394}" srcOrd="4" destOrd="0" presId="urn:microsoft.com/office/officeart/2018/5/layout/IconCircleLabelList"/>
    <dgm:cxn modelId="{B381AD6D-C7C0-4466-B76D-51FFFEC52A84}" type="presParOf" srcId="{AC3F197B-4E34-4421-B621-2F65DC05C394}" destId="{C853FC29-D8F9-40C6-B8D7-0404EDAB25BE}" srcOrd="0" destOrd="0" presId="urn:microsoft.com/office/officeart/2018/5/layout/IconCircleLabelList"/>
    <dgm:cxn modelId="{CDB034A2-D9BD-4229-9E8A-AD148A8E2D72}" type="presParOf" srcId="{AC3F197B-4E34-4421-B621-2F65DC05C394}" destId="{8899A986-D4F4-4743-9AEA-0D7E573370B6}" srcOrd="1" destOrd="0" presId="urn:microsoft.com/office/officeart/2018/5/layout/IconCircleLabelList"/>
    <dgm:cxn modelId="{1466F819-8307-4639-AF81-4F3448653A28}" type="presParOf" srcId="{AC3F197B-4E34-4421-B621-2F65DC05C394}" destId="{EE1C4394-4A84-4E6C-B316-090F6B8C9E6A}" srcOrd="2" destOrd="0" presId="urn:microsoft.com/office/officeart/2018/5/layout/IconCircleLabelList"/>
    <dgm:cxn modelId="{0FA625B0-BDD0-4A44-A653-C7C3D70786D2}" type="presParOf" srcId="{AC3F197B-4E34-4421-B621-2F65DC05C394}" destId="{91FF370B-2A90-4527-A0D1-27B1D7538FB1}" srcOrd="3" destOrd="0" presId="urn:microsoft.com/office/officeart/2018/5/layout/IconCircleLabelList"/>
    <dgm:cxn modelId="{D38767C9-2734-47FC-8201-F80AC14DC8B2}" type="presParOf" srcId="{95C67242-BDC4-4BB8-846C-78289A3B5EC8}" destId="{ADDF031A-8EB9-4A7F-93F7-A3774E27B3D3}" srcOrd="5" destOrd="0" presId="urn:microsoft.com/office/officeart/2018/5/layout/IconCircleLabelList"/>
    <dgm:cxn modelId="{3EE58215-B768-4C2A-B92A-34296908FA0E}" type="presParOf" srcId="{95C67242-BDC4-4BB8-846C-78289A3B5EC8}" destId="{3ED97594-0309-4E08-9F37-CAD0FAAABA57}" srcOrd="6" destOrd="0" presId="urn:microsoft.com/office/officeart/2018/5/layout/IconCircleLabelList"/>
    <dgm:cxn modelId="{D5D6C493-2D52-4814-97FE-BB4740BE3C75}" type="presParOf" srcId="{3ED97594-0309-4E08-9F37-CAD0FAAABA57}" destId="{3DF851C6-6891-49A4-B3CB-A6FBE537800A}" srcOrd="0" destOrd="0" presId="urn:microsoft.com/office/officeart/2018/5/layout/IconCircleLabelList"/>
    <dgm:cxn modelId="{B91D9AEA-2424-4AB5-89FF-4943FD3C378D}" type="presParOf" srcId="{3ED97594-0309-4E08-9F37-CAD0FAAABA57}" destId="{F66E0CEC-E8C7-40AF-B493-2A8BF6340809}" srcOrd="1" destOrd="0" presId="urn:microsoft.com/office/officeart/2018/5/layout/IconCircleLabelList"/>
    <dgm:cxn modelId="{D1BBC471-2A23-44DE-994D-15B76B11140A}" type="presParOf" srcId="{3ED97594-0309-4E08-9F37-CAD0FAAABA57}" destId="{9904D64A-43CC-4EFC-89F1-BEE91CC3D791}" srcOrd="2" destOrd="0" presId="urn:microsoft.com/office/officeart/2018/5/layout/IconCircleLabelList"/>
    <dgm:cxn modelId="{CFA37BAE-C09A-49C9-9F09-4C6D31A72F3F}" type="presParOf" srcId="{3ED97594-0309-4E08-9F37-CAD0FAAABA57}" destId="{1C60DEC3-CC84-4E49-B005-5BAA8A72CC5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3FE872-D323-452E-8591-A1BB8D26F7FF}" type="doc">
      <dgm:prSet loTypeId="urn:microsoft.com/office/officeart/2005/8/layout/process2" loCatId="process" qsTypeId="urn:microsoft.com/office/officeart/2005/8/quickstyle/simple4" qsCatId="simple" csTypeId="urn:microsoft.com/office/officeart/2005/8/colors/accent1_4" csCatId="accent1" phldr="1"/>
      <dgm:spPr/>
      <dgm:t>
        <a:bodyPr/>
        <a:lstStyle/>
        <a:p>
          <a:endParaRPr lang="it-IT"/>
        </a:p>
      </dgm:t>
    </dgm:pt>
    <dgm:pt modelId="{10E0A2A4-AEFC-48D6-9CA5-4D4F865D4DB7}">
      <dgm:prSet phldrT="[Testo]"/>
      <dgm:spPr/>
      <dgm:t>
        <a:bodyPr/>
        <a:lstStyle/>
        <a:p>
          <a:pPr>
            <a:lnSpc>
              <a:spcPct val="100000"/>
            </a:lnSpc>
          </a:pPr>
          <a:r>
            <a:rPr lang="it-IT" dirty="0" err="1" smtClean="0">
              <a:latin typeface="Century Schoolbook" panose="02040604050505020304" pitchFamily="18" charset="0"/>
            </a:rPr>
            <a:t>Analisis</a:t>
          </a:r>
          <a:endParaRPr lang="it-IT" dirty="0">
            <a:latin typeface="Century Schoolbook" panose="02040604050505020304" pitchFamily="18" charset="0"/>
          </a:endParaRPr>
        </a:p>
      </dgm:t>
    </dgm:pt>
    <dgm:pt modelId="{063CA708-0333-4731-8013-C889559A13E8}" type="parTrans" cxnId="{F1B6C8F6-3880-40BA-AFB2-B18CC3DC1967}">
      <dgm:prSet/>
      <dgm:spPr/>
      <dgm:t>
        <a:bodyPr/>
        <a:lstStyle/>
        <a:p>
          <a:endParaRPr lang="it-IT"/>
        </a:p>
      </dgm:t>
    </dgm:pt>
    <dgm:pt modelId="{C6886A3A-EBFB-4BBA-9D6C-76CCA0D82008}" type="sibTrans" cxnId="{F1B6C8F6-3880-40BA-AFB2-B18CC3DC1967}">
      <dgm:prSet/>
      <dgm:spPr/>
      <dgm:t>
        <a:bodyPr/>
        <a:lstStyle/>
        <a:p>
          <a:endParaRPr lang="it-IT"/>
        </a:p>
      </dgm:t>
    </dgm:pt>
    <dgm:pt modelId="{FFA031AC-FD8F-4D28-9435-7526B66A795C}">
      <dgm:prSet phldrT="[Testo]"/>
      <dgm:spPr/>
      <dgm:t>
        <a:bodyPr/>
        <a:lstStyle/>
        <a:p>
          <a:pPr>
            <a:lnSpc>
              <a:spcPct val="100000"/>
            </a:lnSpc>
          </a:pPr>
          <a:r>
            <a:rPr lang="it-IT" dirty="0" smtClean="0">
              <a:latin typeface="Century Schoolbook" panose="02040604050505020304" pitchFamily="18" charset="0"/>
            </a:rPr>
            <a:t>Goal </a:t>
          </a:r>
          <a:r>
            <a:rPr lang="it-IT" dirty="0" err="1" smtClean="0">
              <a:latin typeface="Century Schoolbook" panose="02040604050505020304" pitchFamily="18" charset="0"/>
            </a:rPr>
            <a:t>definition</a:t>
          </a:r>
          <a:endParaRPr lang="it-IT" dirty="0">
            <a:latin typeface="Century Schoolbook" panose="02040604050505020304" pitchFamily="18" charset="0"/>
          </a:endParaRPr>
        </a:p>
      </dgm:t>
    </dgm:pt>
    <dgm:pt modelId="{DDDC2CCD-9512-44AF-AB34-B9DE4202313D}" type="parTrans" cxnId="{23CC16C6-0C29-419A-866A-BE97001CE86E}">
      <dgm:prSet/>
      <dgm:spPr/>
      <dgm:t>
        <a:bodyPr/>
        <a:lstStyle/>
        <a:p>
          <a:endParaRPr lang="it-IT"/>
        </a:p>
      </dgm:t>
    </dgm:pt>
    <dgm:pt modelId="{537C8C9B-E57D-4A7A-B79F-0CC4325ACA3B}" type="sibTrans" cxnId="{23CC16C6-0C29-419A-866A-BE97001CE86E}">
      <dgm:prSet/>
      <dgm:spPr/>
      <dgm:t>
        <a:bodyPr/>
        <a:lstStyle/>
        <a:p>
          <a:endParaRPr lang="it-IT"/>
        </a:p>
      </dgm:t>
    </dgm:pt>
    <dgm:pt modelId="{1600061C-A2B9-4353-852A-3C2C13D9A669}">
      <dgm:prSet phldrT="[Testo]"/>
      <dgm:spPr/>
      <dgm:t>
        <a:bodyPr/>
        <a:lstStyle/>
        <a:p>
          <a:pPr>
            <a:lnSpc>
              <a:spcPct val="100000"/>
            </a:lnSpc>
          </a:pPr>
          <a:r>
            <a:rPr lang="it-IT" dirty="0" err="1" smtClean="0">
              <a:latin typeface="Century Schoolbook" panose="02040604050505020304" pitchFamily="18" charset="0"/>
            </a:rPr>
            <a:t>Guidelines</a:t>
          </a:r>
          <a:endParaRPr lang="it-IT" dirty="0">
            <a:latin typeface="Century Schoolbook" panose="02040604050505020304" pitchFamily="18" charset="0"/>
          </a:endParaRPr>
        </a:p>
      </dgm:t>
    </dgm:pt>
    <dgm:pt modelId="{EFA11C9D-7E71-4013-85A7-0EB0EBA4FC9F}" type="parTrans" cxnId="{36DF4BF2-BF17-4E08-A0D3-BC3E87ADCD8B}">
      <dgm:prSet/>
      <dgm:spPr/>
      <dgm:t>
        <a:bodyPr/>
        <a:lstStyle/>
        <a:p>
          <a:endParaRPr lang="it-IT"/>
        </a:p>
      </dgm:t>
    </dgm:pt>
    <dgm:pt modelId="{7ABF07E6-0511-4B0F-8DCC-E06AB9998FEF}" type="sibTrans" cxnId="{36DF4BF2-BF17-4E08-A0D3-BC3E87ADCD8B}">
      <dgm:prSet/>
      <dgm:spPr/>
      <dgm:t>
        <a:bodyPr/>
        <a:lstStyle/>
        <a:p>
          <a:endParaRPr lang="it-IT"/>
        </a:p>
      </dgm:t>
    </dgm:pt>
    <dgm:pt modelId="{8FF30249-AA79-4DFA-92D6-5A5F06D92A4E}">
      <dgm:prSet/>
      <dgm:spPr/>
      <dgm:t>
        <a:bodyPr/>
        <a:lstStyle/>
        <a:p>
          <a:pPr>
            <a:lnSpc>
              <a:spcPct val="100000"/>
            </a:lnSpc>
          </a:pPr>
          <a:r>
            <a:rPr lang="it-IT" dirty="0" err="1" smtClean="0">
              <a:latin typeface="Century Schoolbook" panose="02040604050505020304" pitchFamily="18" charset="0"/>
            </a:rPr>
            <a:t>Monitoring</a:t>
          </a:r>
          <a:endParaRPr lang="it-IT" dirty="0">
            <a:latin typeface="Century Schoolbook" panose="02040604050505020304" pitchFamily="18" charset="0"/>
          </a:endParaRPr>
        </a:p>
      </dgm:t>
    </dgm:pt>
    <dgm:pt modelId="{573AC50D-C86E-4D3A-BE2D-820152A2FFD5}" type="parTrans" cxnId="{E018BAF4-A2FD-4111-951B-D2CE17F1E2BB}">
      <dgm:prSet/>
      <dgm:spPr/>
      <dgm:t>
        <a:bodyPr/>
        <a:lstStyle/>
        <a:p>
          <a:endParaRPr lang="it-IT"/>
        </a:p>
      </dgm:t>
    </dgm:pt>
    <dgm:pt modelId="{745C3D6F-7F9B-4350-AF11-523EDBD089E6}" type="sibTrans" cxnId="{E018BAF4-A2FD-4111-951B-D2CE17F1E2BB}">
      <dgm:prSet/>
      <dgm:spPr/>
      <dgm:t>
        <a:bodyPr/>
        <a:lstStyle/>
        <a:p>
          <a:endParaRPr lang="it-IT"/>
        </a:p>
      </dgm:t>
    </dgm:pt>
    <dgm:pt modelId="{3627439E-2D5A-4CEB-82FC-6E4ACEAB4DC8}">
      <dgm:prSet/>
      <dgm:spPr/>
      <dgm:t>
        <a:bodyPr/>
        <a:lstStyle/>
        <a:p>
          <a:pPr>
            <a:lnSpc>
              <a:spcPct val="100000"/>
            </a:lnSpc>
          </a:pPr>
          <a:r>
            <a:rPr lang="it-IT" dirty="0" err="1" smtClean="0">
              <a:latin typeface="Century Schoolbook" panose="02040604050505020304" pitchFamily="18" charset="0"/>
            </a:rPr>
            <a:t>Check</a:t>
          </a:r>
          <a:r>
            <a:rPr lang="it-IT" dirty="0" smtClean="0">
              <a:latin typeface="Century Schoolbook" panose="02040604050505020304" pitchFamily="18" charset="0"/>
            </a:rPr>
            <a:t> </a:t>
          </a:r>
          <a:r>
            <a:rPr lang="it-IT" dirty="0" err="1" smtClean="0">
              <a:latin typeface="Century Schoolbook" panose="02040604050505020304" pitchFamily="18" charset="0"/>
            </a:rPr>
            <a:t>results</a:t>
          </a:r>
          <a:endParaRPr lang="it-IT" dirty="0">
            <a:latin typeface="Century Schoolbook" panose="02040604050505020304" pitchFamily="18" charset="0"/>
          </a:endParaRPr>
        </a:p>
      </dgm:t>
    </dgm:pt>
    <dgm:pt modelId="{DE7DB043-34FD-454B-8B62-888446F12326}" type="parTrans" cxnId="{8AFC0A0B-EAAC-4E77-8EFA-809189E2A85D}">
      <dgm:prSet/>
      <dgm:spPr/>
      <dgm:t>
        <a:bodyPr/>
        <a:lstStyle/>
        <a:p>
          <a:endParaRPr lang="it-IT"/>
        </a:p>
      </dgm:t>
    </dgm:pt>
    <dgm:pt modelId="{B421EAA8-8733-4565-A80E-9CA3A3DFD8CB}" type="sibTrans" cxnId="{8AFC0A0B-EAAC-4E77-8EFA-809189E2A85D}">
      <dgm:prSet/>
      <dgm:spPr/>
      <dgm:t>
        <a:bodyPr/>
        <a:lstStyle/>
        <a:p>
          <a:endParaRPr lang="it-IT"/>
        </a:p>
      </dgm:t>
    </dgm:pt>
    <dgm:pt modelId="{54D44CC0-7DFB-4A00-B719-F88F6B11CEEE}" type="pres">
      <dgm:prSet presAssocID="{7A3FE872-D323-452E-8591-A1BB8D26F7FF}" presName="linearFlow" presStyleCnt="0">
        <dgm:presLayoutVars>
          <dgm:resizeHandles val="exact"/>
        </dgm:presLayoutVars>
      </dgm:prSet>
      <dgm:spPr/>
      <dgm:t>
        <a:bodyPr/>
        <a:lstStyle/>
        <a:p>
          <a:endParaRPr lang="it-IT"/>
        </a:p>
      </dgm:t>
    </dgm:pt>
    <dgm:pt modelId="{0912804A-5EEF-4C0B-80B1-B4A47ACC2A8B}" type="pres">
      <dgm:prSet presAssocID="{10E0A2A4-AEFC-48D6-9CA5-4D4F865D4DB7}" presName="node" presStyleLbl="node1" presStyleIdx="0" presStyleCnt="5">
        <dgm:presLayoutVars>
          <dgm:bulletEnabled val="1"/>
        </dgm:presLayoutVars>
      </dgm:prSet>
      <dgm:spPr/>
      <dgm:t>
        <a:bodyPr/>
        <a:lstStyle/>
        <a:p>
          <a:endParaRPr lang="it-IT"/>
        </a:p>
      </dgm:t>
    </dgm:pt>
    <dgm:pt modelId="{54164813-2DB5-4078-8471-9CEE2CD7704B}" type="pres">
      <dgm:prSet presAssocID="{C6886A3A-EBFB-4BBA-9D6C-76CCA0D82008}" presName="sibTrans" presStyleLbl="sibTrans2D1" presStyleIdx="0" presStyleCnt="4"/>
      <dgm:spPr/>
      <dgm:t>
        <a:bodyPr/>
        <a:lstStyle/>
        <a:p>
          <a:endParaRPr lang="it-IT"/>
        </a:p>
      </dgm:t>
    </dgm:pt>
    <dgm:pt modelId="{23984665-1A5A-4C1B-8BF4-48084154A7A9}" type="pres">
      <dgm:prSet presAssocID="{C6886A3A-EBFB-4BBA-9D6C-76CCA0D82008}" presName="connectorText" presStyleLbl="sibTrans2D1" presStyleIdx="0" presStyleCnt="4"/>
      <dgm:spPr/>
      <dgm:t>
        <a:bodyPr/>
        <a:lstStyle/>
        <a:p>
          <a:endParaRPr lang="it-IT"/>
        </a:p>
      </dgm:t>
    </dgm:pt>
    <dgm:pt modelId="{88353C6B-25E0-4D2B-AEAB-1FEEE94FFFD0}" type="pres">
      <dgm:prSet presAssocID="{FFA031AC-FD8F-4D28-9435-7526B66A795C}" presName="node" presStyleLbl="node1" presStyleIdx="1" presStyleCnt="5">
        <dgm:presLayoutVars>
          <dgm:bulletEnabled val="1"/>
        </dgm:presLayoutVars>
      </dgm:prSet>
      <dgm:spPr/>
      <dgm:t>
        <a:bodyPr/>
        <a:lstStyle/>
        <a:p>
          <a:endParaRPr lang="it-IT"/>
        </a:p>
      </dgm:t>
    </dgm:pt>
    <dgm:pt modelId="{DF42C0A4-0B88-4151-8AD2-9218F4AD52B0}" type="pres">
      <dgm:prSet presAssocID="{537C8C9B-E57D-4A7A-B79F-0CC4325ACA3B}" presName="sibTrans" presStyleLbl="sibTrans2D1" presStyleIdx="1" presStyleCnt="4"/>
      <dgm:spPr/>
      <dgm:t>
        <a:bodyPr/>
        <a:lstStyle/>
        <a:p>
          <a:endParaRPr lang="it-IT"/>
        </a:p>
      </dgm:t>
    </dgm:pt>
    <dgm:pt modelId="{E76B1295-FC6C-4204-9A12-CA00C571E923}" type="pres">
      <dgm:prSet presAssocID="{537C8C9B-E57D-4A7A-B79F-0CC4325ACA3B}" presName="connectorText" presStyleLbl="sibTrans2D1" presStyleIdx="1" presStyleCnt="4"/>
      <dgm:spPr/>
      <dgm:t>
        <a:bodyPr/>
        <a:lstStyle/>
        <a:p>
          <a:endParaRPr lang="it-IT"/>
        </a:p>
      </dgm:t>
    </dgm:pt>
    <dgm:pt modelId="{426F8062-A5B7-4E3D-AB1F-BBDD96452A18}" type="pres">
      <dgm:prSet presAssocID="{1600061C-A2B9-4353-852A-3C2C13D9A669}" presName="node" presStyleLbl="node1" presStyleIdx="2" presStyleCnt="5">
        <dgm:presLayoutVars>
          <dgm:bulletEnabled val="1"/>
        </dgm:presLayoutVars>
      </dgm:prSet>
      <dgm:spPr/>
      <dgm:t>
        <a:bodyPr/>
        <a:lstStyle/>
        <a:p>
          <a:endParaRPr lang="it-IT"/>
        </a:p>
      </dgm:t>
    </dgm:pt>
    <dgm:pt modelId="{4EA01D66-FA2B-4F1B-915A-B2999FC7FBE9}" type="pres">
      <dgm:prSet presAssocID="{7ABF07E6-0511-4B0F-8DCC-E06AB9998FEF}" presName="sibTrans" presStyleLbl="sibTrans2D1" presStyleIdx="2" presStyleCnt="4"/>
      <dgm:spPr/>
      <dgm:t>
        <a:bodyPr/>
        <a:lstStyle/>
        <a:p>
          <a:endParaRPr lang="it-IT"/>
        </a:p>
      </dgm:t>
    </dgm:pt>
    <dgm:pt modelId="{25DED0FD-3ABB-4E5C-97D4-348EABC1E16A}" type="pres">
      <dgm:prSet presAssocID="{7ABF07E6-0511-4B0F-8DCC-E06AB9998FEF}" presName="connectorText" presStyleLbl="sibTrans2D1" presStyleIdx="2" presStyleCnt="4"/>
      <dgm:spPr/>
      <dgm:t>
        <a:bodyPr/>
        <a:lstStyle/>
        <a:p>
          <a:endParaRPr lang="it-IT"/>
        </a:p>
      </dgm:t>
    </dgm:pt>
    <dgm:pt modelId="{B7D322EF-EA76-4BF1-A286-3E5D3883C352}" type="pres">
      <dgm:prSet presAssocID="{8FF30249-AA79-4DFA-92D6-5A5F06D92A4E}" presName="node" presStyleLbl="node1" presStyleIdx="3" presStyleCnt="5">
        <dgm:presLayoutVars>
          <dgm:bulletEnabled val="1"/>
        </dgm:presLayoutVars>
      </dgm:prSet>
      <dgm:spPr/>
      <dgm:t>
        <a:bodyPr/>
        <a:lstStyle/>
        <a:p>
          <a:endParaRPr lang="it-IT"/>
        </a:p>
      </dgm:t>
    </dgm:pt>
    <dgm:pt modelId="{D8A820D8-7CC9-4FF0-BB7A-5BFE92A4EA31}" type="pres">
      <dgm:prSet presAssocID="{745C3D6F-7F9B-4350-AF11-523EDBD089E6}" presName="sibTrans" presStyleLbl="sibTrans2D1" presStyleIdx="3" presStyleCnt="4"/>
      <dgm:spPr/>
      <dgm:t>
        <a:bodyPr/>
        <a:lstStyle/>
        <a:p>
          <a:endParaRPr lang="it-IT"/>
        </a:p>
      </dgm:t>
    </dgm:pt>
    <dgm:pt modelId="{F9FAE42D-5C47-4CB3-BB10-8462E3AB8AC4}" type="pres">
      <dgm:prSet presAssocID="{745C3D6F-7F9B-4350-AF11-523EDBD089E6}" presName="connectorText" presStyleLbl="sibTrans2D1" presStyleIdx="3" presStyleCnt="4"/>
      <dgm:spPr/>
      <dgm:t>
        <a:bodyPr/>
        <a:lstStyle/>
        <a:p>
          <a:endParaRPr lang="it-IT"/>
        </a:p>
      </dgm:t>
    </dgm:pt>
    <dgm:pt modelId="{D820223B-74A7-4075-A903-43E7C6FC601B}" type="pres">
      <dgm:prSet presAssocID="{3627439E-2D5A-4CEB-82FC-6E4ACEAB4DC8}" presName="node" presStyleLbl="node1" presStyleIdx="4" presStyleCnt="5" custScaleX="101365">
        <dgm:presLayoutVars>
          <dgm:bulletEnabled val="1"/>
        </dgm:presLayoutVars>
      </dgm:prSet>
      <dgm:spPr/>
      <dgm:t>
        <a:bodyPr/>
        <a:lstStyle/>
        <a:p>
          <a:endParaRPr lang="it-IT"/>
        </a:p>
      </dgm:t>
    </dgm:pt>
  </dgm:ptLst>
  <dgm:cxnLst>
    <dgm:cxn modelId="{1ED4D272-33C5-495E-B047-E60E6A65D319}" type="presOf" srcId="{7ABF07E6-0511-4B0F-8DCC-E06AB9998FEF}" destId="{25DED0FD-3ABB-4E5C-97D4-348EABC1E16A}" srcOrd="1" destOrd="0" presId="urn:microsoft.com/office/officeart/2005/8/layout/process2"/>
    <dgm:cxn modelId="{23CC16C6-0C29-419A-866A-BE97001CE86E}" srcId="{7A3FE872-D323-452E-8591-A1BB8D26F7FF}" destId="{FFA031AC-FD8F-4D28-9435-7526B66A795C}" srcOrd="1" destOrd="0" parTransId="{DDDC2CCD-9512-44AF-AB34-B9DE4202313D}" sibTransId="{537C8C9B-E57D-4A7A-B79F-0CC4325ACA3B}"/>
    <dgm:cxn modelId="{0D5DD753-D213-4B8E-9104-5C8FD25A3E2A}" type="presOf" srcId="{537C8C9B-E57D-4A7A-B79F-0CC4325ACA3B}" destId="{DF42C0A4-0B88-4151-8AD2-9218F4AD52B0}" srcOrd="0" destOrd="0" presId="urn:microsoft.com/office/officeart/2005/8/layout/process2"/>
    <dgm:cxn modelId="{4EA7A82C-8E94-4429-9AD8-B946FBD3EEC8}" type="presOf" srcId="{3627439E-2D5A-4CEB-82FC-6E4ACEAB4DC8}" destId="{D820223B-74A7-4075-A903-43E7C6FC601B}" srcOrd="0" destOrd="0" presId="urn:microsoft.com/office/officeart/2005/8/layout/process2"/>
    <dgm:cxn modelId="{14B146F8-38E9-45B7-9D17-6D5F7D23A54B}" type="presOf" srcId="{8FF30249-AA79-4DFA-92D6-5A5F06D92A4E}" destId="{B7D322EF-EA76-4BF1-A286-3E5D3883C352}" srcOrd="0" destOrd="0" presId="urn:microsoft.com/office/officeart/2005/8/layout/process2"/>
    <dgm:cxn modelId="{D72B4ACE-3A87-45B7-8190-7226585A0207}" type="presOf" srcId="{FFA031AC-FD8F-4D28-9435-7526B66A795C}" destId="{88353C6B-25E0-4D2B-AEAB-1FEEE94FFFD0}" srcOrd="0" destOrd="0" presId="urn:microsoft.com/office/officeart/2005/8/layout/process2"/>
    <dgm:cxn modelId="{91CCF6D4-5F48-4861-9BAB-0885C84A9F1F}" type="presOf" srcId="{537C8C9B-E57D-4A7A-B79F-0CC4325ACA3B}" destId="{E76B1295-FC6C-4204-9A12-CA00C571E923}" srcOrd="1" destOrd="0" presId="urn:microsoft.com/office/officeart/2005/8/layout/process2"/>
    <dgm:cxn modelId="{F1B6C8F6-3880-40BA-AFB2-B18CC3DC1967}" srcId="{7A3FE872-D323-452E-8591-A1BB8D26F7FF}" destId="{10E0A2A4-AEFC-48D6-9CA5-4D4F865D4DB7}" srcOrd="0" destOrd="0" parTransId="{063CA708-0333-4731-8013-C889559A13E8}" sibTransId="{C6886A3A-EBFB-4BBA-9D6C-76CCA0D82008}"/>
    <dgm:cxn modelId="{7D7B9536-11B8-4B89-887F-D504D325995B}" type="presOf" srcId="{745C3D6F-7F9B-4350-AF11-523EDBD089E6}" destId="{F9FAE42D-5C47-4CB3-BB10-8462E3AB8AC4}" srcOrd="1" destOrd="0" presId="urn:microsoft.com/office/officeart/2005/8/layout/process2"/>
    <dgm:cxn modelId="{EBC7FB3D-A700-4652-B2C4-673CD8197C41}" type="presOf" srcId="{C6886A3A-EBFB-4BBA-9D6C-76CCA0D82008}" destId="{54164813-2DB5-4078-8471-9CEE2CD7704B}" srcOrd="0" destOrd="0" presId="urn:microsoft.com/office/officeart/2005/8/layout/process2"/>
    <dgm:cxn modelId="{8AFC0A0B-EAAC-4E77-8EFA-809189E2A85D}" srcId="{7A3FE872-D323-452E-8591-A1BB8D26F7FF}" destId="{3627439E-2D5A-4CEB-82FC-6E4ACEAB4DC8}" srcOrd="4" destOrd="0" parTransId="{DE7DB043-34FD-454B-8B62-888446F12326}" sibTransId="{B421EAA8-8733-4565-A80E-9CA3A3DFD8CB}"/>
    <dgm:cxn modelId="{39250E66-3894-4CEB-BCA3-DF5FE5BA3F67}" type="presOf" srcId="{1600061C-A2B9-4353-852A-3C2C13D9A669}" destId="{426F8062-A5B7-4E3D-AB1F-BBDD96452A18}" srcOrd="0" destOrd="0" presId="urn:microsoft.com/office/officeart/2005/8/layout/process2"/>
    <dgm:cxn modelId="{E018BAF4-A2FD-4111-951B-D2CE17F1E2BB}" srcId="{7A3FE872-D323-452E-8591-A1BB8D26F7FF}" destId="{8FF30249-AA79-4DFA-92D6-5A5F06D92A4E}" srcOrd="3" destOrd="0" parTransId="{573AC50D-C86E-4D3A-BE2D-820152A2FFD5}" sibTransId="{745C3D6F-7F9B-4350-AF11-523EDBD089E6}"/>
    <dgm:cxn modelId="{E541DBE6-C2BF-4288-A864-881111E3A980}" type="presOf" srcId="{7ABF07E6-0511-4B0F-8DCC-E06AB9998FEF}" destId="{4EA01D66-FA2B-4F1B-915A-B2999FC7FBE9}" srcOrd="0" destOrd="0" presId="urn:microsoft.com/office/officeart/2005/8/layout/process2"/>
    <dgm:cxn modelId="{2EA18467-EC63-4737-8F72-ABCB885BD846}" type="presOf" srcId="{745C3D6F-7F9B-4350-AF11-523EDBD089E6}" destId="{D8A820D8-7CC9-4FF0-BB7A-5BFE92A4EA31}" srcOrd="0" destOrd="0" presId="urn:microsoft.com/office/officeart/2005/8/layout/process2"/>
    <dgm:cxn modelId="{DA58F2BE-684A-463C-A219-4D222FA5A691}" type="presOf" srcId="{7A3FE872-D323-452E-8591-A1BB8D26F7FF}" destId="{54D44CC0-7DFB-4A00-B719-F88F6B11CEEE}" srcOrd="0" destOrd="0" presId="urn:microsoft.com/office/officeart/2005/8/layout/process2"/>
    <dgm:cxn modelId="{3E991C12-90C9-46E8-8A1B-99655A0DE712}" type="presOf" srcId="{10E0A2A4-AEFC-48D6-9CA5-4D4F865D4DB7}" destId="{0912804A-5EEF-4C0B-80B1-B4A47ACC2A8B}" srcOrd="0" destOrd="0" presId="urn:microsoft.com/office/officeart/2005/8/layout/process2"/>
    <dgm:cxn modelId="{36DF4BF2-BF17-4E08-A0D3-BC3E87ADCD8B}" srcId="{7A3FE872-D323-452E-8591-A1BB8D26F7FF}" destId="{1600061C-A2B9-4353-852A-3C2C13D9A669}" srcOrd="2" destOrd="0" parTransId="{EFA11C9D-7E71-4013-85A7-0EB0EBA4FC9F}" sibTransId="{7ABF07E6-0511-4B0F-8DCC-E06AB9998FEF}"/>
    <dgm:cxn modelId="{D36784CC-3134-403E-B7D2-B6E24AE19814}" type="presOf" srcId="{C6886A3A-EBFB-4BBA-9D6C-76CCA0D82008}" destId="{23984665-1A5A-4C1B-8BF4-48084154A7A9}" srcOrd="1" destOrd="0" presId="urn:microsoft.com/office/officeart/2005/8/layout/process2"/>
    <dgm:cxn modelId="{E7AAB9D3-0987-4FA8-88E4-D9F5FF3E8EED}" type="presParOf" srcId="{54D44CC0-7DFB-4A00-B719-F88F6B11CEEE}" destId="{0912804A-5EEF-4C0B-80B1-B4A47ACC2A8B}" srcOrd="0" destOrd="0" presId="urn:microsoft.com/office/officeart/2005/8/layout/process2"/>
    <dgm:cxn modelId="{DFDC1087-D6C4-40F9-8669-D74CBCD37593}" type="presParOf" srcId="{54D44CC0-7DFB-4A00-B719-F88F6B11CEEE}" destId="{54164813-2DB5-4078-8471-9CEE2CD7704B}" srcOrd="1" destOrd="0" presId="urn:microsoft.com/office/officeart/2005/8/layout/process2"/>
    <dgm:cxn modelId="{E9A3F4D7-7A15-4DC6-B5D2-CDAEAE43C2BA}" type="presParOf" srcId="{54164813-2DB5-4078-8471-9CEE2CD7704B}" destId="{23984665-1A5A-4C1B-8BF4-48084154A7A9}" srcOrd="0" destOrd="0" presId="urn:microsoft.com/office/officeart/2005/8/layout/process2"/>
    <dgm:cxn modelId="{A3A2E099-2AE5-4119-8F35-E68C1849B92E}" type="presParOf" srcId="{54D44CC0-7DFB-4A00-B719-F88F6B11CEEE}" destId="{88353C6B-25E0-4D2B-AEAB-1FEEE94FFFD0}" srcOrd="2" destOrd="0" presId="urn:microsoft.com/office/officeart/2005/8/layout/process2"/>
    <dgm:cxn modelId="{0A8A3577-8D9F-4AFE-9F5D-1C4B8690EAD7}" type="presParOf" srcId="{54D44CC0-7DFB-4A00-B719-F88F6B11CEEE}" destId="{DF42C0A4-0B88-4151-8AD2-9218F4AD52B0}" srcOrd="3" destOrd="0" presId="urn:microsoft.com/office/officeart/2005/8/layout/process2"/>
    <dgm:cxn modelId="{A33870E2-27BB-4057-BE3B-2A4950E32A67}" type="presParOf" srcId="{DF42C0A4-0B88-4151-8AD2-9218F4AD52B0}" destId="{E76B1295-FC6C-4204-9A12-CA00C571E923}" srcOrd="0" destOrd="0" presId="urn:microsoft.com/office/officeart/2005/8/layout/process2"/>
    <dgm:cxn modelId="{AA4DE6D7-6D5F-47B2-BDE7-13C54A55AAD1}" type="presParOf" srcId="{54D44CC0-7DFB-4A00-B719-F88F6B11CEEE}" destId="{426F8062-A5B7-4E3D-AB1F-BBDD96452A18}" srcOrd="4" destOrd="0" presId="urn:microsoft.com/office/officeart/2005/8/layout/process2"/>
    <dgm:cxn modelId="{0A65D4CD-8F36-42AF-BAD3-F4ED0C782D42}" type="presParOf" srcId="{54D44CC0-7DFB-4A00-B719-F88F6B11CEEE}" destId="{4EA01D66-FA2B-4F1B-915A-B2999FC7FBE9}" srcOrd="5" destOrd="0" presId="urn:microsoft.com/office/officeart/2005/8/layout/process2"/>
    <dgm:cxn modelId="{60C65A1E-95D9-41CD-AB6B-D252E19FE518}" type="presParOf" srcId="{4EA01D66-FA2B-4F1B-915A-B2999FC7FBE9}" destId="{25DED0FD-3ABB-4E5C-97D4-348EABC1E16A}" srcOrd="0" destOrd="0" presId="urn:microsoft.com/office/officeart/2005/8/layout/process2"/>
    <dgm:cxn modelId="{F9798909-2407-4496-A826-556593BD3527}" type="presParOf" srcId="{54D44CC0-7DFB-4A00-B719-F88F6B11CEEE}" destId="{B7D322EF-EA76-4BF1-A286-3E5D3883C352}" srcOrd="6" destOrd="0" presId="urn:microsoft.com/office/officeart/2005/8/layout/process2"/>
    <dgm:cxn modelId="{BB98EA6A-983F-4454-8AAD-140A64DE9A03}" type="presParOf" srcId="{54D44CC0-7DFB-4A00-B719-F88F6B11CEEE}" destId="{D8A820D8-7CC9-4FF0-BB7A-5BFE92A4EA31}" srcOrd="7" destOrd="0" presId="urn:microsoft.com/office/officeart/2005/8/layout/process2"/>
    <dgm:cxn modelId="{8FBF0F76-018A-4566-8C14-563A7746CB78}" type="presParOf" srcId="{D8A820D8-7CC9-4FF0-BB7A-5BFE92A4EA31}" destId="{F9FAE42D-5C47-4CB3-BB10-8462E3AB8AC4}" srcOrd="0" destOrd="0" presId="urn:microsoft.com/office/officeart/2005/8/layout/process2"/>
    <dgm:cxn modelId="{C6D70841-4F38-4692-8C0A-28829DB21E98}" type="presParOf" srcId="{54D44CC0-7DFB-4A00-B719-F88F6B11CEEE}" destId="{D820223B-74A7-4075-A903-43E7C6FC601B}" srcOrd="8"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D6CD2-4498-4287-A2A4-2E11383637E4}">
      <dsp:nvSpPr>
        <dsp:cNvPr id="0" name=""/>
        <dsp:cNvSpPr/>
      </dsp:nvSpPr>
      <dsp:spPr>
        <a:xfrm>
          <a:off x="930921" y="162"/>
          <a:ext cx="1091566" cy="109156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2676A8-9689-45DD-BBBA-76293CA03C79}">
      <dsp:nvSpPr>
        <dsp:cNvPr id="0" name=""/>
        <dsp:cNvSpPr/>
      </dsp:nvSpPr>
      <dsp:spPr>
        <a:xfrm>
          <a:off x="1163550" y="232791"/>
          <a:ext cx="626308" cy="62630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CDB1C4-430B-40A7-83AC-84D648C00360}">
      <dsp:nvSpPr>
        <dsp:cNvPr id="0" name=""/>
        <dsp:cNvSpPr/>
      </dsp:nvSpPr>
      <dsp:spPr>
        <a:xfrm>
          <a:off x="482672" y="1431725"/>
          <a:ext cx="1988064" cy="715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422400">
            <a:lnSpc>
              <a:spcPct val="100000"/>
            </a:lnSpc>
            <a:spcBef>
              <a:spcPct val="0"/>
            </a:spcBef>
            <a:spcAft>
              <a:spcPct val="35000"/>
            </a:spcAft>
            <a:defRPr cap="all"/>
          </a:pPr>
          <a:r>
            <a:rPr lang="it-IT" sz="3200" kern="1200" dirty="0" err="1" smtClean="0"/>
            <a:t>when</a:t>
          </a:r>
          <a:endParaRPr lang="en-US" sz="3200" kern="1200" dirty="0"/>
        </a:p>
      </dsp:txBody>
      <dsp:txXfrm>
        <a:off x="482672" y="1431725"/>
        <a:ext cx="1988064" cy="715781"/>
      </dsp:txXfrm>
    </dsp:sp>
    <dsp:sp modelId="{DDF77647-90E9-4E88-9CF3-F189D23D3DE4}">
      <dsp:nvSpPr>
        <dsp:cNvPr id="0" name=""/>
        <dsp:cNvSpPr/>
      </dsp:nvSpPr>
      <dsp:spPr>
        <a:xfrm>
          <a:off x="3132834" y="162"/>
          <a:ext cx="1091566" cy="109156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E2E58D-390D-4650-B634-3F604172742E}">
      <dsp:nvSpPr>
        <dsp:cNvPr id="0" name=""/>
        <dsp:cNvSpPr/>
      </dsp:nvSpPr>
      <dsp:spPr>
        <a:xfrm>
          <a:off x="3365463" y="232791"/>
          <a:ext cx="626308" cy="62630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F2C0A3-EFDA-4861-B5EF-E8414894ACDA}">
      <dsp:nvSpPr>
        <dsp:cNvPr id="0" name=""/>
        <dsp:cNvSpPr/>
      </dsp:nvSpPr>
      <dsp:spPr>
        <a:xfrm>
          <a:off x="2783890" y="1431725"/>
          <a:ext cx="1789453" cy="715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422400">
            <a:lnSpc>
              <a:spcPct val="100000"/>
            </a:lnSpc>
            <a:spcBef>
              <a:spcPct val="0"/>
            </a:spcBef>
            <a:spcAft>
              <a:spcPct val="35000"/>
            </a:spcAft>
            <a:defRPr cap="all"/>
          </a:pPr>
          <a:r>
            <a:rPr lang="it-IT" sz="3200" kern="1200" dirty="0" err="1" smtClean="0"/>
            <a:t>who</a:t>
          </a:r>
          <a:endParaRPr lang="en-US" sz="3200" kern="1200" dirty="0"/>
        </a:p>
      </dsp:txBody>
      <dsp:txXfrm>
        <a:off x="2783890" y="1431725"/>
        <a:ext cx="1789453" cy="715781"/>
      </dsp:txXfrm>
    </dsp:sp>
    <dsp:sp modelId="{C853FC29-D8F9-40C6-B8D7-0404EDAB25BE}">
      <dsp:nvSpPr>
        <dsp:cNvPr id="0" name=""/>
        <dsp:cNvSpPr/>
      </dsp:nvSpPr>
      <dsp:spPr>
        <a:xfrm>
          <a:off x="5235441" y="162"/>
          <a:ext cx="1091566" cy="109156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99A986-D4F4-4743-9AEA-0D7E573370B6}">
      <dsp:nvSpPr>
        <dsp:cNvPr id="0" name=""/>
        <dsp:cNvSpPr/>
      </dsp:nvSpPr>
      <dsp:spPr>
        <a:xfrm>
          <a:off x="5468070" y="232791"/>
          <a:ext cx="626308" cy="62630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FF370B-2A90-4527-A0D1-27B1D7538FB1}">
      <dsp:nvSpPr>
        <dsp:cNvPr id="0" name=""/>
        <dsp:cNvSpPr/>
      </dsp:nvSpPr>
      <dsp:spPr>
        <a:xfrm>
          <a:off x="4886498" y="1431725"/>
          <a:ext cx="1789453" cy="715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422400">
            <a:lnSpc>
              <a:spcPct val="100000"/>
            </a:lnSpc>
            <a:spcBef>
              <a:spcPct val="0"/>
            </a:spcBef>
            <a:spcAft>
              <a:spcPct val="35000"/>
            </a:spcAft>
            <a:defRPr cap="all"/>
          </a:pPr>
          <a:r>
            <a:rPr lang="it-IT" sz="3200" kern="1200" dirty="0" err="1" smtClean="0"/>
            <a:t>what</a:t>
          </a:r>
          <a:endParaRPr lang="en-US" sz="3200" kern="1200" dirty="0"/>
        </a:p>
      </dsp:txBody>
      <dsp:txXfrm>
        <a:off x="4886498" y="1431725"/>
        <a:ext cx="1789453" cy="715781"/>
      </dsp:txXfrm>
    </dsp:sp>
    <dsp:sp modelId="{3DF851C6-6891-49A4-B3CB-A6FBE537800A}">
      <dsp:nvSpPr>
        <dsp:cNvPr id="0" name=""/>
        <dsp:cNvSpPr/>
      </dsp:nvSpPr>
      <dsp:spPr>
        <a:xfrm>
          <a:off x="7338049" y="162"/>
          <a:ext cx="1091566" cy="109156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6E0CEC-E8C7-40AF-B493-2A8BF6340809}">
      <dsp:nvSpPr>
        <dsp:cNvPr id="0" name=""/>
        <dsp:cNvSpPr/>
      </dsp:nvSpPr>
      <dsp:spPr>
        <a:xfrm>
          <a:off x="7570678" y="232791"/>
          <a:ext cx="626308" cy="62630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60DEC3-CC84-4E49-B005-5BAA8A72CC5C}">
      <dsp:nvSpPr>
        <dsp:cNvPr id="0" name=""/>
        <dsp:cNvSpPr/>
      </dsp:nvSpPr>
      <dsp:spPr>
        <a:xfrm>
          <a:off x="6989105" y="1431725"/>
          <a:ext cx="1789453" cy="715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422400">
            <a:lnSpc>
              <a:spcPct val="100000"/>
            </a:lnSpc>
            <a:spcBef>
              <a:spcPct val="0"/>
            </a:spcBef>
            <a:spcAft>
              <a:spcPct val="35000"/>
            </a:spcAft>
            <a:defRPr cap="all"/>
          </a:pPr>
          <a:r>
            <a:rPr lang="it-IT" sz="3200" kern="1200" dirty="0" err="1" smtClean="0"/>
            <a:t>how</a:t>
          </a:r>
          <a:endParaRPr lang="en-US" sz="3200" kern="1200" dirty="0"/>
        </a:p>
      </dsp:txBody>
      <dsp:txXfrm>
        <a:off x="6989105" y="1431725"/>
        <a:ext cx="1789453" cy="715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2804A-5EEF-4C0B-80B1-B4A47ACC2A8B}">
      <dsp:nvSpPr>
        <dsp:cNvPr id="0" name=""/>
        <dsp:cNvSpPr/>
      </dsp:nvSpPr>
      <dsp:spPr>
        <a:xfrm>
          <a:off x="1916343" y="521"/>
          <a:ext cx="1768888" cy="609961"/>
        </a:xfrm>
        <a:prstGeom prst="roundRect">
          <a:avLst>
            <a:gd name="adj" fmla="val 1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it-IT" sz="1800" kern="1200" dirty="0" err="1" smtClean="0">
              <a:latin typeface="Century Schoolbook" panose="02040604050505020304" pitchFamily="18" charset="0"/>
            </a:rPr>
            <a:t>Analisis</a:t>
          </a:r>
          <a:endParaRPr lang="it-IT" sz="1800" kern="1200" dirty="0">
            <a:latin typeface="Century Schoolbook" panose="02040604050505020304" pitchFamily="18" charset="0"/>
          </a:endParaRPr>
        </a:p>
      </dsp:txBody>
      <dsp:txXfrm>
        <a:off x="1934208" y="18386"/>
        <a:ext cx="1733158" cy="574231"/>
      </dsp:txXfrm>
    </dsp:sp>
    <dsp:sp modelId="{54164813-2DB5-4078-8471-9CEE2CD7704B}">
      <dsp:nvSpPr>
        <dsp:cNvPr id="0" name=""/>
        <dsp:cNvSpPr/>
      </dsp:nvSpPr>
      <dsp:spPr>
        <a:xfrm rot="5400000">
          <a:off x="2686420" y="625731"/>
          <a:ext cx="228735" cy="274482"/>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kern="1200"/>
        </a:p>
      </dsp:txBody>
      <dsp:txXfrm rot="-5400000">
        <a:off x="2718443" y="648604"/>
        <a:ext cx="164690" cy="160115"/>
      </dsp:txXfrm>
    </dsp:sp>
    <dsp:sp modelId="{88353C6B-25E0-4D2B-AEAB-1FEEE94FFFD0}">
      <dsp:nvSpPr>
        <dsp:cNvPr id="0" name=""/>
        <dsp:cNvSpPr/>
      </dsp:nvSpPr>
      <dsp:spPr>
        <a:xfrm>
          <a:off x="1916343" y="915463"/>
          <a:ext cx="1768888" cy="609961"/>
        </a:xfrm>
        <a:prstGeom prst="roundRect">
          <a:avLst>
            <a:gd name="adj" fmla="val 10000"/>
          </a:avLst>
        </a:prstGeom>
        <a:gradFill rotWithShape="0">
          <a:gsLst>
            <a:gs pos="0">
              <a:schemeClr val="accent1">
                <a:shade val="50000"/>
                <a:hueOff val="133703"/>
                <a:satOff val="3582"/>
                <a:lumOff val="15781"/>
                <a:alphaOff val="0"/>
                <a:satMod val="103000"/>
                <a:lumMod val="102000"/>
                <a:tint val="94000"/>
              </a:schemeClr>
            </a:gs>
            <a:gs pos="50000">
              <a:schemeClr val="accent1">
                <a:shade val="50000"/>
                <a:hueOff val="133703"/>
                <a:satOff val="3582"/>
                <a:lumOff val="15781"/>
                <a:alphaOff val="0"/>
                <a:satMod val="110000"/>
                <a:lumMod val="100000"/>
                <a:shade val="100000"/>
              </a:schemeClr>
            </a:gs>
            <a:gs pos="100000">
              <a:schemeClr val="accent1">
                <a:shade val="50000"/>
                <a:hueOff val="133703"/>
                <a:satOff val="3582"/>
                <a:lumOff val="157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it-IT" sz="1800" kern="1200" dirty="0" smtClean="0">
              <a:latin typeface="Century Schoolbook" panose="02040604050505020304" pitchFamily="18" charset="0"/>
            </a:rPr>
            <a:t>Goal </a:t>
          </a:r>
          <a:r>
            <a:rPr lang="it-IT" sz="1800" kern="1200" dirty="0" err="1" smtClean="0">
              <a:latin typeface="Century Schoolbook" panose="02040604050505020304" pitchFamily="18" charset="0"/>
            </a:rPr>
            <a:t>definition</a:t>
          </a:r>
          <a:endParaRPr lang="it-IT" sz="1800" kern="1200" dirty="0">
            <a:latin typeface="Century Schoolbook" panose="02040604050505020304" pitchFamily="18" charset="0"/>
          </a:endParaRPr>
        </a:p>
      </dsp:txBody>
      <dsp:txXfrm>
        <a:off x="1934208" y="933328"/>
        <a:ext cx="1733158" cy="574231"/>
      </dsp:txXfrm>
    </dsp:sp>
    <dsp:sp modelId="{DF42C0A4-0B88-4151-8AD2-9218F4AD52B0}">
      <dsp:nvSpPr>
        <dsp:cNvPr id="0" name=""/>
        <dsp:cNvSpPr/>
      </dsp:nvSpPr>
      <dsp:spPr>
        <a:xfrm rot="5400000">
          <a:off x="2686420" y="1540674"/>
          <a:ext cx="228735" cy="274482"/>
        </a:xfrm>
        <a:prstGeom prst="rightArrow">
          <a:avLst>
            <a:gd name="adj1" fmla="val 60000"/>
            <a:gd name="adj2" fmla="val 50000"/>
          </a:avLst>
        </a:prstGeom>
        <a:gradFill rotWithShape="0">
          <a:gsLst>
            <a:gs pos="0">
              <a:schemeClr val="accent1">
                <a:shade val="90000"/>
                <a:hueOff val="175458"/>
                <a:satOff val="-1607"/>
                <a:lumOff val="13877"/>
                <a:alphaOff val="0"/>
                <a:satMod val="103000"/>
                <a:lumMod val="102000"/>
                <a:tint val="94000"/>
              </a:schemeClr>
            </a:gs>
            <a:gs pos="50000">
              <a:schemeClr val="accent1">
                <a:shade val="90000"/>
                <a:hueOff val="175458"/>
                <a:satOff val="-1607"/>
                <a:lumOff val="13877"/>
                <a:alphaOff val="0"/>
                <a:satMod val="110000"/>
                <a:lumMod val="100000"/>
                <a:shade val="100000"/>
              </a:schemeClr>
            </a:gs>
            <a:gs pos="100000">
              <a:schemeClr val="accent1">
                <a:shade val="90000"/>
                <a:hueOff val="175458"/>
                <a:satOff val="-1607"/>
                <a:lumOff val="138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kern="1200"/>
        </a:p>
      </dsp:txBody>
      <dsp:txXfrm rot="-5400000">
        <a:off x="2718443" y="1563547"/>
        <a:ext cx="164690" cy="160115"/>
      </dsp:txXfrm>
    </dsp:sp>
    <dsp:sp modelId="{426F8062-A5B7-4E3D-AB1F-BBDD96452A18}">
      <dsp:nvSpPr>
        <dsp:cNvPr id="0" name=""/>
        <dsp:cNvSpPr/>
      </dsp:nvSpPr>
      <dsp:spPr>
        <a:xfrm>
          <a:off x="1916343" y="1830405"/>
          <a:ext cx="1768888" cy="609961"/>
        </a:xfrm>
        <a:prstGeom prst="roundRect">
          <a:avLst>
            <a:gd name="adj" fmla="val 10000"/>
          </a:avLst>
        </a:prstGeom>
        <a:gradFill rotWithShape="0">
          <a:gsLst>
            <a:gs pos="0">
              <a:schemeClr val="accent1">
                <a:shade val="50000"/>
                <a:hueOff val="267407"/>
                <a:satOff val="7164"/>
                <a:lumOff val="31562"/>
                <a:alphaOff val="0"/>
                <a:satMod val="103000"/>
                <a:lumMod val="102000"/>
                <a:tint val="94000"/>
              </a:schemeClr>
            </a:gs>
            <a:gs pos="50000">
              <a:schemeClr val="accent1">
                <a:shade val="50000"/>
                <a:hueOff val="267407"/>
                <a:satOff val="7164"/>
                <a:lumOff val="31562"/>
                <a:alphaOff val="0"/>
                <a:satMod val="110000"/>
                <a:lumMod val="100000"/>
                <a:shade val="100000"/>
              </a:schemeClr>
            </a:gs>
            <a:gs pos="100000">
              <a:schemeClr val="accent1">
                <a:shade val="50000"/>
                <a:hueOff val="267407"/>
                <a:satOff val="7164"/>
                <a:lumOff val="3156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it-IT" sz="1800" kern="1200" dirty="0" err="1" smtClean="0">
              <a:latin typeface="Century Schoolbook" panose="02040604050505020304" pitchFamily="18" charset="0"/>
            </a:rPr>
            <a:t>Guidelines</a:t>
          </a:r>
          <a:endParaRPr lang="it-IT" sz="1800" kern="1200" dirty="0">
            <a:latin typeface="Century Schoolbook" panose="02040604050505020304" pitchFamily="18" charset="0"/>
          </a:endParaRPr>
        </a:p>
      </dsp:txBody>
      <dsp:txXfrm>
        <a:off x="1934208" y="1848270"/>
        <a:ext cx="1733158" cy="574231"/>
      </dsp:txXfrm>
    </dsp:sp>
    <dsp:sp modelId="{4EA01D66-FA2B-4F1B-915A-B2999FC7FBE9}">
      <dsp:nvSpPr>
        <dsp:cNvPr id="0" name=""/>
        <dsp:cNvSpPr/>
      </dsp:nvSpPr>
      <dsp:spPr>
        <a:xfrm rot="5400000">
          <a:off x="2686420" y="2455616"/>
          <a:ext cx="228735" cy="274482"/>
        </a:xfrm>
        <a:prstGeom prst="rightArrow">
          <a:avLst>
            <a:gd name="adj1" fmla="val 60000"/>
            <a:gd name="adj2" fmla="val 50000"/>
          </a:avLst>
        </a:prstGeom>
        <a:gradFill rotWithShape="0">
          <a:gsLst>
            <a:gs pos="0">
              <a:schemeClr val="accent1">
                <a:shade val="90000"/>
                <a:hueOff val="350915"/>
                <a:satOff val="-3215"/>
                <a:lumOff val="27754"/>
                <a:alphaOff val="0"/>
                <a:satMod val="103000"/>
                <a:lumMod val="102000"/>
                <a:tint val="94000"/>
              </a:schemeClr>
            </a:gs>
            <a:gs pos="50000">
              <a:schemeClr val="accent1">
                <a:shade val="90000"/>
                <a:hueOff val="350915"/>
                <a:satOff val="-3215"/>
                <a:lumOff val="27754"/>
                <a:alphaOff val="0"/>
                <a:satMod val="110000"/>
                <a:lumMod val="100000"/>
                <a:shade val="100000"/>
              </a:schemeClr>
            </a:gs>
            <a:gs pos="100000">
              <a:schemeClr val="accent1">
                <a:shade val="90000"/>
                <a:hueOff val="350915"/>
                <a:satOff val="-3215"/>
                <a:lumOff val="277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kern="1200"/>
        </a:p>
      </dsp:txBody>
      <dsp:txXfrm rot="-5400000">
        <a:off x="2718443" y="2478489"/>
        <a:ext cx="164690" cy="160115"/>
      </dsp:txXfrm>
    </dsp:sp>
    <dsp:sp modelId="{B7D322EF-EA76-4BF1-A286-3E5D3883C352}">
      <dsp:nvSpPr>
        <dsp:cNvPr id="0" name=""/>
        <dsp:cNvSpPr/>
      </dsp:nvSpPr>
      <dsp:spPr>
        <a:xfrm>
          <a:off x="1916343" y="2745347"/>
          <a:ext cx="1768888" cy="609961"/>
        </a:xfrm>
        <a:prstGeom prst="roundRect">
          <a:avLst>
            <a:gd name="adj" fmla="val 10000"/>
          </a:avLst>
        </a:prstGeom>
        <a:gradFill rotWithShape="0">
          <a:gsLst>
            <a:gs pos="0">
              <a:schemeClr val="accent1">
                <a:shade val="50000"/>
                <a:hueOff val="267407"/>
                <a:satOff val="7164"/>
                <a:lumOff val="31562"/>
                <a:alphaOff val="0"/>
                <a:satMod val="103000"/>
                <a:lumMod val="102000"/>
                <a:tint val="94000"/>
              </a:schemeClr>
            </a:gs>
            <a:gs pos="50000">
              <a:schemeClr val="accent1">
                <a:shade val="50000"/>
                <a:hueOff val="267407"/>
                <a:satOff val="7164"/>
                <a:lumOff val="31562"/>
                <a:alphaOff val="0"/>
                <a:satMod val="110000"/>
                <a:lumMod val="100000"/>
                <a:shade val="100000"/>
              </a:schemeClr>
            </a:gs>
            <a:gs pos="100000">
              <a:schemeClr val="accent1">
                <a:shade val="50000"/>
                <a:hueOff val="267407"/>
                <a:satOff val="7164"/>
                <a:lumOff val="3156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it-IT" sz="1800" kern="1200" dirty="0" err="1" smtClean="0">
              <a:latin typeface="Century Schoolbook" panose="02040604050505020304" pitchFamily="18" charset="0"/>
            </a:rPr>
            <a:t>Monitoring</a:t>
          </a:r>
          <a:endParaRPr lang="it-IT" sz="1800" kern="1200" dirty="0">
            <a:latin typeface="Century Schoolbook" panose="02040604050505020304" pitchFamily="18" charset="0"/>
          </a:endParaRPr>
        </a:p>
      </dsp:txBody>
      <dsp:txXfrm>
        <a:off x="1934208" y="2763212"/>
        <a:ext cx="1733158" cy="574231"/>
      </dsp:txXfrm>
    </dsp:sp>
    <dsp:sp modelId="{D8A820D8-7CC9-4FF0-BB7A-5BFE92A4EA31}">
      <dsp:nvSpPr>
        <dsp:cNvPr id="0" name=""/>
        <dsp:cNvSpPr/>
      </dsp:nvSpPr>
      <dsp:spPr>
        <a:xfrm rot="5400000">
          <a:off x="2686420" y="3370558"/>
          <a:ext cx="228735" cy="274482"/>
        </a:xfrm>
        <a:prstGeom prst="rightArrow">
          <a:avLst>
            <a:gd name="adj1" fmla="val 60000"/>
            <a:gd name="adj2" fmla="val 50000"/>
          </a:avLst>
        </a:prstGeom>
        <a:gradFill rotWithShape="0">
          <a:gsLst>
            <a:gs pos="0">
              <a:schemeClr val="accent1">
                <a:shade val="90000"/>
                <a:hueOff val="175458"/>
                <a:satOff val="-1607"/>
                <a:lumOff val="13877"/>
                <a:alphaOff val="0"/>
                <a:satMod val="103000"/>
                <a:lumMod val="102000"/>
                <a:tint val="94000"/>
              </a:schemeClr>
            </a:gs>
            <a:gs pos="50000">
              <a:schemeClr val="accent1">
                <a:shade val="90000"/>
                <a:hueOff val="175458"/>
                <a:satOff val="-1607"/>
                <a:lumOff val="13877"/>
                <a:alphaOff val="0"/>
                <a:satMod val="110000"/>
                <a:lumMod val="100000"/>
                <a:shade val="100000"/>
              </a:schemeClr>
            </a:gs>
            <a:gs pos="100000">
              <a:schemeClr val="accent1">
                <a:shade val="90000"/>
                <a:hueOff val="175458"/>
                <a:satOff val="-1607"/>
                <a:lumOff val="138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kern="1200"/>
        </a:p>
      </dsp:txBody>
      <dsp:txXfrm rot="-5400000">
        <a:off x="2718443" y="3393431"/>
        <a:ext cx="164690" cy="160115"/>
      </dsp:txXfrm>
    </dsp:sp>
    <dsp:sp modelId="{D820223B-74A7-4075-A903-43E7C6FC601B}">
      <dsp:nvSpPr>
        <dsp:cNvPr id="0" name=""/>
        <dsp:cNvSpPr/>
      </dsp:nvSpPr>
      <dsp:spPr>
        <a:xfrm>
          <a:off x="1904271" y="3660290"/>
          <a:ext cx="1793033" cy="609961"/>
        </a:xfrm>
        <a:prstGeom prst="roundRect">
          <a:avLst>
            <a:gd name="adj" fmla="val 10000"/>
          </a:avLst>
        </a:prstGeom>
        <a:gradFill rotWithShape="0">
          <a:gsLst>
            <a:gs pos="0">
              <a:schemeClr val="accent1">
                <a:shade val="50000"/>
                <a:hueOff val="133703"/>
                <a:satOff val="3582"/>
                <a:lumOff val="15781"/>
                <a:alphaOff val="0"/>
                <a:satMod val="103000"/>
                <a:lumMod val="102000"/>
                <a:tint val="94000"/>
              </a:schemeClr>
            </a:gs>
            <a:gs pos="50000">
              <a:schemeClr val="accent1">
                <a:shade val="50000"/>
                <a:hueOff val="133703"/>
                <a:satOff val="3582"/>
                <a:lumOff val="15781"/>
                <a:alphaOff val="0"/>
                <a:satMod val="110000"/>
                <a:lumMod val="100000"/>
                <a:shade val="100000"/>
              </a:schemeClr>
            </a:gs>
            <a:gs pos="100000">
              <a:schemeClr val="accent1">
                <a:shade val="50000"/>
                <a:hueOff val="133703"/>
                <a:satOff val="3582"/>
                <a:lumOff val="157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it-IT" sz="1800" kern="1200" dirty="0" err="1" smtClean="0">
              <a:latin typeface="Century Schoolbook" panose="02040604050505020304" pitchFamily="18" charset="0"/>
            </a:rPr>
            <a:t>Check</a:t>
          </a:r>
          <a:r>
            <a:rPr lang="it-IT" sz="1800" kern="1200" dirty="0" smtClean="0">
              <a:latin typeface="Century Schoolbook" panose="02040604050505020304" pitchFamily="18" charset="0"/>
            </a:rPr>
            <a:t> </a:t>
          </a:r>
          <a:r>
            <a:rPr lang="it-IT" sz="1800" kern="1200" dirty="0" err="1" smtClean="0">
              <a:latin typeface="Century Schoolbook" panose="02040604050505020304" pitchFamily="18" charset="0"/>
            </a:rPr>
            <a:t>results</a:t>
          </a:r>
          <a:endParaRPr lang="it-IT" sz="1800" kern="1200" dirty="0">
            <a:latin typeface="Century Schoolbook" panose="02040604050505020304" pitchFamily="18" charset="0"/>
          </a:endParaRPr>
        </a:p>
      </dsp:txBody>
      <dsp:txXfrm>
        <a:off x="1922136" y="3678155"/>
        <a:ext cx="1757303" cy="574231"/>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56381-EBD3-4204-A5E3-BDD5D2F80108}" type="datetimeFigureOut">
              <a:rPr lang="it-IT" smtClean="0"/>
              <a:t>29/07/2020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66A7E-F0CE-4585-91C2-43C1400DCE37}" type="slidenum">
              <a:rPr lang="it-IT" smtClean="0"/>
              <a:t>‹N›</a:t>
            </a:fld>
            <a:endParaRPr lang="it-IT"/>
          </a:p>
        </p:txBody>
      </p:sp>
    </p:spTree>
    <p:extLst>
      <p:ext uri="{BB962C8B-B14F-4D97-AF65-F5344CB8AC3E}">
        <p14:creationId xmlns:p14="http://schemas.microsoft.com/office/powerpoint/2010/main" val="68256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06504B19-7B42-4534-A777-F690D4532EFB}" type="datetimeFigureOut">
              <a:rPr lang="es-ES" smtClean="0"/>
              <a:t>29/07/2020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313189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504B19-7B42-4534-A777-F690D4532EFB}" type="datetimeFigureOut">
              <a:rPr lang="es-ES" smtClean="0"/>
              <a:t>29/07/2020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407172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504B19-7B42-4534-A777-F690D4532EFB}" type="datetimeFigureOut">
              <a:rPr lang="es-ES" smtClean="0"/>
              <a:t>29/07/2020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122491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504B19-7B42-4534-A777-F690D4532EFB}" type="datetimeFigureOut">
              <a:rPr lang="es-ES" smtClean="0"/>
              <a:t>29/07/2020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347185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6504B19-7B42-4534-A777-F690D4532EFB}" type="datetimeFigureOut">
              <a:rPr lang="es-ES" smtClean="0"/>
              <a:t>29/07/2020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156939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06504B19-7B42-4534-A777-F690D4532EFB}" type="datetimeFigureOut">
              <a:rPr lang="es-ES" smtClean="0"/>
              <a:t>29/07/2020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150796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06504B19-7B42-4534-A777-F690D4532EFB}" type="datetimeFigureOut">
              <a:rPr lang="es-ES" smtClean="0"/>
              <a:t>29/07/2020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157712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06504B19-7B42-4534-A777-F690D4532EFB}" type="datetimeFigureOut">
              <a:rPr lang="es-ES" smtClean="0"/>
              <a:t>29/07/2020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428162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6504B19-7B42-4534-A777-F690D4532EFB}" type="datetimeFigureOut">
              <a:rPr lang="es-ES" smtClean="0"/>
              <a:t>29/07/2020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264138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6504B19-7B42-4534-A777-F690D4532EFB}" type="datetimeFigureOut">
              <a:rPr lang="es-ES" smtClean="0"/>
              <a:t>29/07/2020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284738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6504B19-7B42-4534-A777-F690D4532EFB}" type="datetimeFigureOut">
              <a:rPr lang="es-ES" smtClean="0"/>
              <a:t>29/07/2020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256560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04B19-7B42-4534-A777-F690D4532EFB}" type="datetimeFigureOut">
              <a:rPr lang="es-ES" smtClean="0"/>
              <a:t>29/07/2020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7C638-30F8-469F-A340-89079CBD86F9}" type="slidenum">
              <a:rPr lang="es-ES" smtClean="0"/>
              <a:t>‹N›</a:t>
            </a:fld>
            <a:endParaRPr lang="es-ES"/>
          </a:p>
        </p:txBody>
      </p:sp>
    </p:spTree>
    <p:extLst>
      <p:ext uri="{BB962C8B-B14F-4D97-AF65-F5344CB8AC3E}">
        <p14:creationId xmlns:p14="http://schemas.microsoft.com/office/powerpoint/2010/main" val="1292757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www.liceomarconipescara.gov.it/wordpress/2015/10/23/ambienti-digitali-per-lapprendimento-finanziamenti-p-o-n-fse-fesr-2014-202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4.png"/><Relationship Id="rId7" Type="http://schemas.openxmlformats.org/officeDocument/2006/relationships/diagramQuickStyle" Target="../diagrams/quickStyle2.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1.sv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www.createdebate.com/debate/show/The_Rules_6"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www.wired.it/economia/business/2014/06/20/responsabilita-sociale-aziende-ambient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news.biancolavoro.it/riunioni-lavoro-renderle-coinvolgenti/"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866" y="-326865"/>
            <a:ext cx="12224492" cy="7184865"/>
          </a:xfrm>
        </p:spPr>
      </p:pic>
      <p:sp>
        <p:nvSpPr>
          <p:cNvPr id="3" name="Rounded Rectangle 2"/>
          <p:cNvSpPr/>
          <p:nvPr/>
        </p:nvSpPr>
        <p:spPr>
          <a:xfrm>
            <a:off x="1013989" y="2743200"/>
            <a:ext cx="10085560" cy="13036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6600" dirty="0">
                <a:solidFill>
                  <a:schemeClr val="bg1"/>
                </a:solidFill>
              </a:rPr>
              <a:t>MANAGER TRANSITION</a:t>
            </a:r>
            <a:endParaRPr lang="en-IE" sz="6600" dirty="0">
              <a:solidFill>
                <a:schemeClr val="bg1"/>
              </a:solidFill>
            </a:endParaRPr>
          </a:p>
        </p:txBody>
      </p:sp>
    </p:spTree>
    <p:extLst>
      <p:ext uri="{BB962C8B-B14F-4D97-AF65-F5344CB8AC3E}">
        <p14:creationId xmlns:p14="http://schemas.microsoft.com/office/powerpoint/2010/main" val="2847218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ttangolo 1"/>
          <p:cNvSpPr/>
          <p:nvPr/>
        </p:nvSpPr>
        <p:spPr>
          <a:xfrm>
            <a:off x="1069769" y="1500053"/>
            <a:ext cx="5246914" cy="4524315"/>
          </a:xfrm>
          <a:prstGeom prst="rect">
            <a:avLst/>
          </a:prstGeom>
        </p:spPr>
        <p:txBody>
          <a:bodyPr wrap="square">
            <a:spAutoFit/>
          </a:bodyPr>
          <a:lstStyle/>
          <a:p>
            <a:pPr lvl="0">
              <a:defRPr/>
            </a:pPr>
            <a:r>
              <a:rPr lang="en-US" sz="3200">
                <a:solidFill>
                  <a:prstClr val="black"/>
                </a:solidFill>
              </a:rPr>
              <a:t>Individuals with lower job aspirations (low performers) prefer a greater level of detail on how to perform each individual task. </a:t>
            </a:r>
            <a:r>
              <a:rPr lang="en-US" sz="3200" dirty="0">
                <a:solidFill>
                  <a:prstClr val="black"/>
                </a:solidFill>
              </a:rPr>
              <a:t>Generally, according to the latter type of collaborators, it is easier to achieve positive results when the standards are specific.</a:t>
            </a:r>
            <a:endParaRPr lang="it-IT" sz="3200" dirty="0"/>
          </a:p>
        </p:txBody>
      </p:sp>
      <p:pic>
        <p:nvPicPr>
          <p:cNvPr id="3" name="Segnaposto contenuto 9" descr="Immagine che contiene stanza&#10;&#10;Descrizione generata automaticamente">
            <a:extLst>
              <a:ext uri="{FF2B5EF4-FFF2-40B4-BE49-F238E27FC236}">
                <a16:creationId xmlns:a16="http://schemas.microsoft.com/office/drawing/2014/main" id="{3401FD88-D3B8-4456-B263-9381512B837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14642" r="12174"/>
          <a:stretch/>
        </p:blipFill>
        <p:spPr>
          <a:xfrm>
            <a:off x="7106070" y="1211522"/>
            <a:ext cx="4696097" cy="5101379"/>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27434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3624A0C-A2F7-4B2D-B5F1-B435DA8C489A}"/>
              </a:ext>
            </a:extLst>
          </p:cNvPr>
          <p:cNvSpPr txBox="1"/>
          <p:nvPr/>
        </p:nvSpPr>
        <p:spPr>
          <a:xfrm>
            <a:off x="290945" y="2124101"/>
            <a:ext cx="2354284" cy="2554545"/>
          </a:xfrm>
          <a:prstGeom prst="rect">
            <a:avLst/>
          </a:prstGeom>
          <a:noFill/>
        </p:spPr>
        <p:txBody>
          <a:bodyPr wrap="square">
            <a:spAutoFit/>
          </a:bodyPr>
          <a:lstStyle/>
          <a:p>
            <a:pPr lvl="0">
              <a:defRPr/>
            </a:pPr>
            <a:r>
              <a:rPr lang="en-US" sz="3200" b="1" dirty="0">
                <a:solidFill>
                  <a:prstClr val="black"/>
                </a:solidFill>
              </a:rPr>
              <a:t>Relationship between efficacy of delegation and people</a:t>
            </a:r>
            <a:endParaRPr kumimoji="0" lang="it-IT"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ella 1"/>
          <p:cNvGraphicFramePr>
            <a:graphicFrameLocks noGrp="1"/>
          </p:cNvGraphicFramePr>
          <p:nvPr>
            <p:extLst>
              <p:ext uri="{D42A27DB-BD31-4B8C-83A1-F6EECF244321}">
                <p14:modId xmlns:p14="http://schemas.microsoft.com/office/powerpoint/2010/main" val="2935614606"/>
              </p:ext>
            </p:extLst>
          </p:nvPr>
        </p:nvGraphicFramePr>
        <p:xfrm>
          <a:off x="2884713" y="1023870"/>
          <a:ext cx="8383816" cy="4953954"/>
        </p:xfrm>
        <a:graphic>
          <a:graphicData uri="http://schemas.openxmlformats.org/drawingml/2006/table">
            <a:tbl>
              <a:tblPr firstRow="1" firstCol="1" bandRow="1">
                <a:tableStyleId>{5C22544A-7EE6-4342-B048-85BDC9FD1C3A}</a:tableStyleId>
              </a:tblPr>
              <a:tblGrid>
                <a:gridCol w="1676401">
                  <a:extLst>
                    <a:ext uri="{9D8B030D-6E8A-4147-A177-3AD203B41FA5}">
                      <a16:colId xmlns:a16="http://schemas.microsoft.com/office/drawing/2014/main" val="770378186"/>
                    </a:ext>
                  </a:extLst>
                </a:gridCol>
                <a:gridCol w="3320143">
                  <a:extLst>
                    <a:ext uri="{9D8B030D-6E8A-4147-A177-3AD203B41FA5}">
                      <a16:colId xmlns:a16="http://schemas.microsoft.com/office/drawing/2014/main" val="3789624860"/>
                    </a:ext>
                  </a:extLst>
                </a:gridCol>
                <a:gridCol w="3387272">
                  <a:extLst>
                    <a:ext uri="{9D8B030D-6E8A-4147-A177-3AD203B41FA5}">
                      <a16:colId xmlns:a16="http://schemas.microsoft.com/office/drawing/2014/main" val="1152875944"/>
                    </a:ext>
                  </a:extLst>
                </a:gridCol>
              </a:tblGrid>
              <a:tr h="254635">
                <a:tc>
                  <a:txBody>
                    <a:bodyPr/>
                    <a:lstStyle/>
                    <a:p>
                      <a:pPr>
                        <a:lnSpc>
                          <a:spcPct val="107000"/>
                        </a:lnSpc>
                      </a:pPr>
                      <a:endParaRPr lang="it-IT" sz="2000" dirty="0">
                        <a:effectLst/>
                        <a:latin typeface="+mn-lt"/>
                        <a:cs typeface="Times New Roman" panose="02020603050405020304" pitchFamily="18" charset="0"/>
                      </a:endParaRPr>
                    </a:p>
                  </a:txBody>
                  <a:tcPr marL="54610" marR="54610" marT="9525" marB="0"/>
                </a:tc>
                <a:tc>
                  <a:txBody>
                    <a:bodyPr/>
                    <a:lstStyle/>
                    <a:p>
                      <a:pPr algn="ctr">
                        <a:lnSpc>
                          <a:spcPct val="107000"/>
                        </a:lnSpc>
                        <a:spcAft>
                          <a:spcPts val="800"/>
                        </a:spcAft>
                      </a:pPr>
                      <a:r>
                        <a:rPr lang="it-IT" sz="2000">
                          <a:effectLst/>
                          <a:latin typeface="+mn-lt"/>
                        </a:rPr>
                        <a:t>LOW PERFORMANCE: basse aspirazioni lavorative</a:t>
                      </a:r>
                      <a:endParaRPr lang="it-IT" sz="2000">
                        <a:effectLst/>
                        <a:latin typeface="+mn-lt"/>
                        <a:ea typeface="Calibri" panose="020F0502020204030204" pitchFamily="34" charset="0"/>
                        <a:cs typeface="Times New Roman" panose="02020603050405020304" pitchFamily="18" charset="0"/>
                      </a:endParaRPr>
                    </a:p>
                  </a:txBody>
                  <a:tcPr marL="54610" marR="54610" marT="9525" marB="0"/>
                </a:tc>
                <a:tc>
                  <a:txBody>
                    <a:bodyPr/>
                    <a:lstStyle/>
                    <a:p>
                      <a:pPr algn="ctr">
                        <a:lnSpc>
                          <a:spcPct val="107000"/>
                        </a:lnSpc>
                        <a:spcAft>
                          <a:spcPts val="800"/>
                        </a:spcAft>
                      </a:pPr>
                      <a:r>
                        <a:rPr lang="it-IT" sz="2000">
                          <a:effectLst/>
                          <a:latin typeface="+mn-lt"/>
                        </a:rPr>
                        <a:t>HIGH PERFORMANCE: aspirazioni di carriera</a:t>
                      </a:r>
                      <a:endParaRPr lang="it-IT" sz="200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78594485"/>
                  </a:ext>
                </a:extLst>
              </a:tr>
              <a:tr h="254635">
                <a:tc>
                  <a:txBody>
                    <a:bodyPr/>
                    <a:lstStyle/>
                    <a:p>
                      <a:pPr>
                        <a:lnSpc>
                          <a:spcPct val="107000"/>
                        </a:lnSpc>
                        <a:spcAft>
                          <a:spcPts val="800"/>
                        </a:spcAft>
                      </a:pPr>
                      <a:r>
                        <a:rPr lang="it-IT" sz="2000" dirty="0" err="1" smtClean="0">
                          <a:effectLst/>
                          <a:latin typeface="+mn-lt"/>
                        </a:rPr>
                        <a:t>Type</a:t>
                      </a:r>
                      <a:r>
                        <a:rPr lang="it-IT" sz="2000" dirty="0" smtClean="0">
                          <a:effectLst/>
                          <a:latin typeface="+mn-lt"/>
                        </a:rPr>
                        <a:t> of </a:t>
                      </a:r>
                      <a:r>
                        <a:rPr lang="it-IT" sz="2000" dirty="0" err="1" smtClean="0">
                          <a:effectLst/>
                          <a:latin typeface="+mn-lt"/>
                        </a:rPr>
                        <a:t>delegation</a:t>
                      </a:r>
                      <a:endParaRPr lang="it-IT" sz="2000" dirty="0">
                        <a:effectLst/>
                        <a:latin typeface="+mn-lt"/>
                        <a:ea typeface="Calibri" panose="020F0502020204030204" pitchFamily="34" charset="0"/>
                        <a:cs typeface="Times New Roman" panose="02020603050405020304" pitchFamily="18" charset="0"/>
                      </a:endParaRPr>
                    </a:p>
                  </a:txBody>
                  <a:tcPr marL="54610" marR="54610" marT="9525" marB="0"/>
                </a:tc>
                <a:tc>
                  <a:txBody>
                    <a:bodyPr/>
                    <a:lstStyle/>
                    <a:p>
                      <a:pPr marL="342900" lvl="0" indent="-342900">
                        <a:lnSpc>
                          <a:spcPct val="107000"/>
                        </a:lnSpc>
                        <a:spcAft>
                          <a:spcPts val="800"/>
                        </a:spcAft>
                        <a:buFont typeface="Wingdings" panose="05000000000000000000" pitchFamily="2" charset="2"/>
                        <a:buChar char=""/>
                        <a:tabLst>
                          <a:tab pos="457200" algn="l"/>
                        </a:tabLst>
                      </a:pPr>
                      <a:r>
                        <a:rPr lang="en-US" sz="1800" dirty="0" smtClean="0">
                          <a:effectLst/>
                          <a:latin typeface="+mn-lt"/>
                        </a:rPr>
                        <a:t>delegates with a high level of detail on the task</a:t>
                      </a:r>
                      <a:endParaRPr lang="it-IT" sz="1800" dirty="0">
                        <a:effectLst/>
                        <a:latin typeface="+mn-lt"/>
                        <a:ea typeface="Calibri" panose="020F0502020204030204" pitchFamily="34" charset="0"/>
                        <a:cs typeface="Times New Roman" panose="02020603050405020304" pitchFamily="18" charset="0"/>
                      </a:endParaRPr>
                    </a:p>
                  </a:txBody>
                  <a:tcPr marL="54610" marR="54610" marT="9525" marB="0"/>
                </a:tc>
                <a:tc>
                  <a:txBody>
                    <a:bodyPr/>
                    <a:lstStyle/>
                    <a:p>
                      <a:pPr marL="342900" lvl="0" indent="-342900">
                        <a:lnSpc>
                          <a:spcPct val="107000"/>
                        </a:lnSpc>
                        <a:spcAft>
                          <a:spcPts val="800"/>
                        </a:spcAft>
                        <a:buFont typeface="Wingdings" panose="05000000000000000000" pitchFamily="2" charset="2"/>
                        <a:buChar char=""/>
                        <a:tabLst>
                          <a:tab pos="457200" algn="l"/>
                        </a:tabLst>
                      </a:pPr>
                      <a:r>
                        <a:rPr lang="en-US" sz="1800" dirty="0" smtClean="0">
                          <a:effectLst/>
                          <a:latin typeface="+mn-lt"/>
                        </a:rPr>
                        <a:t>even poorly structured proxy with indication of the objectives to be achieved</a:t>
                      </a:r>
                      <a:endParaRPr lang="it-IT" sz="18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82149185"/>
                  </a:ext>
                </a:extLst>
              </a:tr>
              <a:tr h="254635">
                <a:tc>
                  <a:txBody>
                    <a:bodyPr/>
                    <a:lstStyle/>
                    <a:p>
                      <a:pPr>
                        <a:lnSpc>
                          <a:spcPct val="107000"/>
                        </a:lnSpc>
                        <a:spcAft>
                          <a:spcPts val="800"/>
                        </a:spcAft>
                      </a:pPr>
                      <a:r>
                        <a:rPr lang="it-IT" sz="2000" dirty="0" err="1" smtClean="0">
                          <a:effectLst/>
                          <a:latin typeface="+mn-lt"/>
                        </a:rPr>
                        <a:t>Objectives</a:t>
                      </a:r>
                      <a:r>
                        <a:rPr lang="it-IT" sz="2000" dirty="0" smtClean="0">
                          <a:effectLst/>
                          <a:latin typeface="+mn-lt"/>
                        </a:rPr>
                        <a:t> of the </a:t>
                      </a:r>
                      <a:r>
                        <a:rPr lang="it-IT" sz="2000" dirty="0" err="1" smtClean="0">
                          <a:effectLst/>
                          <a:latin typeface="+mn-lt"/>
                        </a:rPr>
                        <a:t>delegation</a:t>
                      </a:r>
                      <a:endParaRPr lang="it-IT" sz="2000" dirty="0">
                        <a:effectLst/>
                        <a:latin typeface="+mn-lt"/>
                        <a:ea typeface="Calibri" panose="020F0502020204030204" pitchFamily="34" charset="0"/>
                        <a:cs typeface="Times New Roman" panose="02020603050405020304" pitchFamily="18" charset="0"/>
                      </a:endParaRPr>
                    </a:p>
                  </a:txBody>
                  <a:tcPr marL="54610" marR="54610" marT="9525" marB="0"/>
                </a:tc>
                <a:tc>
                  <a:txBody>
                    <a:bodyPr/>
                    <a:lstStyle/>
                    <a:p>
                      <a:pPr marL="342900" lvl="0" indent="-342900">
                        <a:lnSpc>
                          <a:spcPct val="107000"/>
                        </a:lnSpc>
                        <a:spcAft>
                          <a:spcPts val="800"/>
                        </a:spcAft>
                        <a:buFont typeface="Wingdings" panose="05000000000000000000" pitchFamily="2" charset="2"/>
                        <a:buChar char=""/>
                        <a:tabLst>
                          <a:tab pos="457200" algn="l"/>
                        </a:tabLst>
                      </a:pPr>
                      <a:r>
                        <a:rPr lang="en-US" sz="1800" dirty="0" smtClean="0">
                          <a:effectLst/>
                          <a:latin typeface="+mn-lt"/>
                        </a:rPr>
                        <a:t>Entrust simple achievement goals and responsibilities to increase self-confidence.</a:t>
                      </a:r>
                      <a:endParaRPr lang="it-IT" sz="1800" dirty="0">
                        <a:effectLst/>
                        <a:latin typeface="+mn-lt"/>
                        <a:ea typeface="Calibri" panose="020F0502020204030204" pitchFamily="34" charset="0"/>
                        <a:cs typeface="Times New Roman" panose="02020603050405020304" pitchFamily="18" charset="0"/>
                      </a:endParaRPr>
                    </a:p>
                  </a:txBody>
                  <a:tcPr marL="54610" marR="54610" marT="9525" marB="0"/>
                </a:tc>
                <a:tc>
                  <a:txBody>
                    <a:bodyPr/>
                    <a:lstStyle/>
                    <a:p>
                      <a:pPr marL="342900" lvl="0" indent="-342900">
                        <a:lnSpc>
                          <a:spcPct val="107000"/>
                        </a:lnSpc>
                        <a:spcAft>
                          <a:spcPts val="800"/>
                        </a:spcAft>
                        <a:buFont typeface="Wingdings" panose="05000000000000000000" pitchFamily="2" charset="2"/>
                        <a:buChar char=""/>
                        <a:tabLst>
                          <a:tab pos="457200" algn="l"/>
                        </a:tabLst>
                      </a:pPr>
                      <a:r>
                        <a:rPr lang="en-US" sz="1800" dirty="0" smtClean="0">
                          <a:effectLst/>
                          <a:latin typeface="+mn-lt"/>
                        </a:rPr>
                        <a:t>Entrust ambitious and challenging goals and responsibilities</a:t>
                      </a:r>
                      <a:endParaRPr lang="it-IT" sz="18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42682953"/>
                  </a:ext>
                </a:extLst>
              </a:tr>
              <a:tr h="0">
                <a:tc>
                  <a:txBody>
                    <a:bodyPr/>
                    <a:lstStyle/>
                    <a:p>
                      <a:pPr>
                        <a:lnSpc>
                          <a:spcPct val="107000"/>
                        </a:lnSpc>
                        <a:spcAft>
                          <a:spcPts val="800"/>
                        </a:spcAft>
                      </a:pPr>
                      <a:r>
                        <a:rPr lang="it-IT" sz="2000" dirty="0" err="1" smtClean="0">
                          <a:effectLst/>
                          <a:latin typeface="+mn-lt"/>
                        </a:rPr>
                        <a:t>Attitude</a:t>
                      </a:r>
                      <a:r>
                        <a:rPr lang="it-IT" sz="2000" dirty="0" smtClean="0">
                          <a:effectLst/>
                          <a:latin typeface="+mn-lt"/>
                        </a:rPr>
                        <a:t> of </a:t>
                      </a:r>
                      <a:r>
                        <a:rPr lang="it-IT" sz="2000" dirty="0" err="1" smtClean="0">
                          <a:effectLst/>
                          <a:latin typeface="+mn-lt"/>
                        </a:rPr>
                        <a:t>people</a:t>
                      </a:r>
                      <a:endParaRPr lang="it-IT" sz="2000" dirty="0">
                        <a:effectLst/>
                        <a:latin typeface="+mn-lt"/>
                        <a:ea typeface="Calibri" panose="020F0502020204030204" pitchFamily="34" charset="0"/>
                        <a:cs typeface="Times New Roman" panose="02020603050405020304" pitchFamily="18" charset="0"/>
                      </a:endParaRPr>
                    </a:p>
                  </a:txBody>
                  <a:tcPr marL="54610" marR="54610" marT="9525" marB="0"/>
                </a:tc>
                <a:tc>
                  <a:txBody>
                    <a:bodyPr/>
                    <a:lstStyle/>
                    <a:p>
                      <a:pPr marL="342900" lvl="0" indent="-342900">
                        <a:lnSpc>
                          <a:spcPct val="107000"/>
                        </a:lnSpc>
                        <a:spcAft>
                          <a:spcPts val="800"/>
                        </a:spcAft>
                        <a:buFont typeface="Wingdings" panose="05000000000000000000" pitchFamily="2" charset="2"/>
                        <a:buChar char=""/>
                        <a:tabLst>
                          <a:tab pos="457200" algn="l"/>
                        </a:tabLst>
                      </a:pPr>
                      <a:r>
                        <a:rPr lang="en-US" sz="1800" dirty="0" smtClean="0">
                          <a:effectLst/>
                          <a:latin typeface="+mn-lt"/>
                        </a:rPr>
                        <a:t>fear of losing your job due to bankruptcy</a:t>
                      </a:r>
                    </a:p>
                    <a:p>
                      <a:pPr marL="342900" lvl="0" indent="-342900">
                        <a:lnSpc>
                          <a:spcPct val="107000"/>
                        </a:lnSpc>
                        <a:spcAft>
                          <a:spcPts val="800"/>
                        </a:spcAft>
                        <a:buFont typeface="Wingdings" panose="05000000000000000000" pitchFamily="2" charset="2"/>
                        <a:buChar char=""/>
                        <a:tabLst>
                          <a:tab pos="457200" algn="l"/>
                        </a:tabLst>
                      </a:pPr>
                      <a:r>
                        <a:rPr lang="en-US" sz="1800" dirty="0" smtClean="0">
                          <a:effectLst/>
                          <a:latin typeface="+mn-lt"/>
                        </a:rPr>
                        <a:t>They focus on sanctions and criticisms associated with bankruptcy</a:t>
                      </a:r>
                    </a:p>
                    <a:p>
                      <a:pPr marL="342900" lvl="0" indent="-342900">
                        <a:lnSpc>
                          <a:spcPct val="107000"/>
                        </a:lnSpc>
                        <a:spcAft>
                          <a:spcPts val="800"/>
                        </a:spcAft>
                        <a:buFont typeface="Wingdings" panose="05000000000000000000" pitchFamily="2" charset="2"/>
                        <a:buChar char=""/>
                        <a:tabLst>
                          <a:tab pos="457200" algn="l"/>
                        </a:tabLst>
                      </a:pPr>
                      <a:r>
                        <a:rPr lang="en-US" sz="1800" dirty="0" smtClean="0">
                          <a:effectLst/>
                          <a:latin typeface="+mn-lt"/>
                        </a:rPr>
                        <a:t>They prefer ambiguity in order not to clearly define responsibilities</a:t>
                      </a:r>
                      <a:endParaRPr lang="it-IT" sz="1800" dirty="0">
                        <a:effectLst/>
                        <a:latin typeface="+mn-lt"/>
                        <a:ea typeface="Calibri" panose="020F0502020204030204" pitchFamily="34" charset="0"/>
                        <a:cs typeface="Times New Roman" panose="02020603050405020304" pitchFamily="18" charset="0"/>
                      </a:endParaRPr>
                    </a:p>
                  </a:txBody>
                  <a:tcPr marL="54610" marR="54610" marT="9525" marB="0"/>
                </a:tc>
                <a:tc>
                  <a:txBody>
                    <a:bodyPr/>
                    <a:lstStyle/>
                    <a:p>
                      <a:pPr marL="342900" lvl="0" indent="-342900">
                        <a:lnSpc>
                          <a:spcPct val="107000"/>
                        </a:lnSpc>
                        <a:spcAft>
                          <a:spcPts val="800"/>
                        </a:spcAft>
                        <a:buFont typeface="Wingdings" panose="05000000000000000000" pitchFamily="2" charset="2"/>
                        <a:buChar char=""/>
                        <a:tabLst>
                          <a:tab pos="457200" algn="l"/>
                        </a:tabLst>
                      </a:pPr>
                      <a:r>
                        <a:rPr lang="en-US" sz="1800" dirty="0" smtClean="0">
                          <a:effectLst/>
                          <a:latin typeface="+mn-lt"/>
                        </a:rPr>
                        <a:t>great self-confidence and ability</a:t>
                      </a:r>
                    </a:p>
                    <a:p>
                      <a:pPr marL="342900" lvl="0" indent="-342900">
                        <a:lnSpc>
                          <a:spcPct val="107000"/>
                        </a:lnSpc>
                        <a:spcAft>
                          <a:spcPts val="800"/>
                        </a:spcAft>
                        <a:buFont typeface="Wingdings" panose="05000000000000000000" pitchFamily="2" charset="2"/>
                        <a:buChar char=""/>
                        <a:tabLst>
                          <a:tab pos="457200" algn="l"/>
                        </a:tabLst>
                      </a:pPr>
                      <a:r>
                        <a:rPr lang="en-US" sz="1800" dirty="0" smtClean="0">
                          <a:effectLst/>
                          <a:latin typeface="+mn-lt"/>
                        </a:rPr>
                        <a:t>They focus on the rewards and satisfactions of success.</a:t>
                      </a:r>
                    </a:p>
                    <a:p>
                      <a:pPr marL="342900" lvl="0" indent="-342900">
                        <a:lnSpc>
                          <a:spcPct val="107000"/>
                        </a:lnSpc>
                        <a:spcAft>
                          <a:spcPts val="800"/>
                        </a:spcAft>
                        <a:buFont typeface="Wingdings" panose="05000000000000000000" pitchFamily="2" charset="2"/>
                        <a:buChar char=""/>
                        <a:tabLst>
                          <a:tab pos="457200" algn="l"/>
                        </a:tabLst>
                      </a:pPr>
                      <a:r>
                        <a:rPr lang="en-US" sz="1800" dirty="0" smtClean="0">
                          <a:effectLst/>
                          <a:latin typeface="+mn-lt"/>
                        </a:rPr>
                        <a:t>They prefer clarity in responsibilities</a:t>
                      </a:r>
                      <a:endParaRPr lang="it-IT" sz="18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02098948"/>
                  </a:ext>
                </a:extLst>
              </a:tr>
            </a:tbl>
          </a:graphicData>
        </a:graphic>
      </p:graphicFrame>
    </p:spTree>
    <p:extLst>
      <p:ext uri="{BB962C8B-B14F-4D97-AF65-F5344CB8AC3E}">
        <p14:creationId xmlns:p14="http://schemas.microsoft.com/office/powerpoint/2010/main" val="2082126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CasellaDiTesto 5"/>
          <p:cNvSpPr txBox="1"/>
          <p:nvPr/>
        </p:nvSpPr>
        <p:spPr>
          <a:xfrm>
            <a:off x="4045637" y="1507490"/>
            <a:ext cx="7841563" cy="4825578"/>
          </a:xfrm>
          <a:prstGeom prst="rect">
            <a:avLst/>
          </a:prstGeom>
        </p:spPr>
        <p:txBody>
          <a:bodyPr vert="horz" lIns="91440" tIns="45720" rIns="91440" bIns="45720" rtlCol="0" anchor="ctr">
            <a:normAutofit/>
          </a:bodyPr>
          <a:lstStyle/>
          <a:p>
            <a:pPr>
              <a:defRPr/>
            </a:pPr>
            <a:r>
              <a:rPr lang="en-US" sz="3200" dirty="0"/>
              <a:t>There are activities that can be delegated </a:t>
            </a:r>
            <a:r>
              <a:rPr lang="en-US" sz="3200" dirty="0" smtClean="0"/>
              <a:t> as:</a:t>
            </a:r>
          </a:p>
          <a:p>
            <a:pPr marL="457200" lvl="0" indent="-228600">
              <a:lnSpc>
                <a:spcPct val="90000"/>
              </a:lnSpc>
              <a:spcAft>
                <a:spcPts val="600"/>
              </a:spcAft>
              <a:buFont typeface="Arial" panose="020B0604020202020204" pitchFamily="34" charset="0"/>
              <a:buChar char="•"/>
            </a:pPr>
            <a:r>
              <a:rPr lang="en-US" sz="3200" dirty="0"/>
              <a:t>Routine activities</a:t>
            </a:r>
          </a:p>
          <a:p>
            <a:pPr marL="457200" lvl="0" indent="-228600">
              <a:lnSpc>
                <a:spcPct val="90000"/>
              </a:lnSpc>
              <a:spcAft>
                <a:spcPts val="600"/>
              </a:spcAft>
              <a:buFont typeface="Arial" panose="020B0604020202020204" pitchFamily="34" charset="0"/>
              <a:buChar char="•"/>
            </a:pPr>
            <a:r>
              <a:rPr lang="en-US" sz="3200" dirty="0"/>
              <a:t>Activities that require special knowledge</a:t>
            </a:r>
          </a:p>
          <a:p>
            <a:pPr marL="457200" lvl="0" indent="-228600">
              <a:lnSpc>
                <a:spcPct val="90000"/>
              </a:lnSpc>
              <a:spcAft>
                <a:spcPts val="600"/>
              </a:spcAft>
              <a:buFont typeface="Arial" panose="020B0604020202020204" pitchFamily="34" charset="0"/>
              <a:buChar char="•"/>
            </a:pPr>
            <a:r>
              <a:rPr lang="en-US" sz="3200" dirty="0"/>
              <a:t>Preparatory activities</a:t>
            </a:r>
          </a:p>
          <a:p>
            <a:pPr marL="457200" lvl="0" indent="-228600">
              <a:lnSpc>
                <a:spcPct val="90000"/>
              </a:lnSpc>
              <a:spcAft>
                <a:spcPts val="600"/>
              </a:spcAft>
              <a:buFont typeface="Arial" panose="020B0604020202020204" pitchFamily="34" charset="0"/>
              <a:buChar char="•"/>
            </a:pPr>
            <a:r>
              <a:rPr lang="en-US" sz="3200" dirty="0"/>
              <a:t> Responsibility on project phases</a:t>
            </a:r>
            <a:endParaRPr lang="en-US" sz="1100" dirty="0"/>
          </a:p>
          <a:p>
            <a:pPr>
              <a:defRPr/>
            </a:pPr>
            <a:r>
              <a:rPr lang="en-US" sz="3200" dirty="0" smtClean="0"/>
              <a:t>and </a:t>
            </a:r>
            <a:r>
              <a:rPr lang="en-US" sz="3200" dirty="0"/>
              <a:t>others that do not lend themselves to delegation</a:t>
            </a:r>
            <a:endParaRPr lang="it-IT" sz="3200" dirty="0"/>
          </a:p>
        </p:txBody>
      </p:sp>
      <p:sp>
        <p:nvSpPr>
          <p:cNvPr id="13" name="Rettangolo 12"/>
          <p:cNvSpPr/>
          <p:nvPr/>
        </p:nvSpPr>
        <p:spPr>
          <a:xfrm>
            <a:off x="1414599" y="4385684"/>
            <a:ext cx="272137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ttangolo 15"/>
          <p:cNvSpPr/>
          <p:nvPr/>
        </p:nvSpPr>
        <p:spPr>
          <a:xfrm>
            <a:off x="1277702" y="4385684"/>
            <a:ext cx="24495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Ovale 9"/>
          <p:cNvSpPr/>
          <p:nvPr/>
        </p:nvSpPr>
        <p:spPr>
          <a:xfrm>
            <a:off x="1550972" y="2233579"/>
            <a:ext cx="1494195" cy="1494195"/>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1" name="Rettangolo 10" descr="Questions"/>
          <p:cNvSpPr/>
          <p:nvPr/>
        </p:nvSpPr>
        <p:spPr>
          <a:xfrm>
            <a:off x="1869407" y="2552014"/>
            <a:ext cx="857325" cy="857325"/>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2" name="Gruppo 11"/>
          <p:cNvGrpSpPr/>
          <p:nvPr/>
        </p:nvGrpSpPr>
        <p:grpSpPr>
          <a:xfrm>
            <a:off x="1073320" y="4193179"/>
            <a:ext cx="2449500" cy="720000"/>
            <a:chOff x="6446266" y="3901480"/>
            <a:chExt cx="2449500" cy="720000"/>
          </a:xfrm>
        </p:grpSpPr>
        <p:sp>
          <p:nvSpPr>
            <p:cNvPr id="14" name="Rettangolo 13"/>
            <p:cNvSpPr/>
            <p:nvPr/>
          </p:nvSpPr>
          <p:spPr>
            <a:xfrm>
              <a:off x="6446266" y="3901480"/>
              <a:ext cx="24495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CasellaDiTesto 17"/>
            <p:cNvSpPr txBox="1"/>
            <p:nvPr/>
          </p:nvSpPr>
          <p:spPr>
            <a:xfrm>
              <a:off x="6446266" y="3901480"/>
              <a:ext cx="24495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022350">
                <a:lnSpc>
                  <a:spcPct val="100000"/>
                </a:lnSpc>
                <a:spcBef>
                  <a:spcPct val="0"/>
                </a:spcBef>
                <a:spcAft>
                  <a:spcPct val="35000"/>
                </a:spcAft>
                <a:defRPr cap="all"/>
              </a:pPr>
              <a:r>
                <a:rPr lang="it-IT" sz="3200" kern="1200" dirty="0" err="1" smtClean="0"/>
                <a:t>what</a:t>
              </a:r>
              <a:endParaRPr lang="en-US" sz="3200" kern="1200" dirty="0"/>
            </a:p>
          </p:txBody>
        </p:sp>
      </p:grpSp>
    </p:spTree>
    <p:extLst>
      <p:ext uri="{BB962C8B-B14F-4D97-AF65-F5344CB8AC3E}">
        <p14:creationId xmlns:p14="http://schemas.microsoft.com/office/powerpoint/2010/main" val="4172964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CasellaDiTesto 5"/>
          <p:cNvSpPr txBox="1"/>
          <p:nvPr/>
        </p:nvSpPr>
        <p:spPr>
          <a:xfrm>
            <a:off x="6434046" y="1115180"/>
            <a:ext cx="4143899" cy="918594"/>
          </a:xfrm>
          <a:prstGeom prst="rect">
            <a:avLst/>
          </a:prstGeom>
        </p:spPr>
        <p:txBody>
          <a:bodyPr vert="horz" lIns="91440" tIns="45720" rIns="91440" bIns="45720" rtlCol="0" anchor="ctr">
            <a:noAutofit/>
          </a:bodyPr>
          <a:lstStyle/>
          <a:p>
            <a:r>
              <a:rPr lang="it-IT" sz="3200" b="1"/>
              <a:t>The </a:t>
            </a:r>
            <a:r>
              <a:rPr lang="it-IT" sz="3200" b="1" dirty="0" err="1"/>
              <a:t>delegation</a:t>
            </a:r>
            <a:r>
              <a:rPr lang="it-IT" sz="3200" b="1" dirty="0"/>
              <a:t> </a:t>
            </a:r>
            <a:r>
              <a:rPr lang="it-IT" sz="3200" b="1" dirty="0" err="1"/>
              <a:t>process</a:t>
            </a:r>
            <a:endParaRPr lang="it-IT" sz="3200" b="1" dirty="0"/>
          </a:p>
        </p:txBody>
      </p:sp>
      <p:sp>
        <p:nvSpPr>
          <p:cNvPr id="13" name="Rettangolo 12"/>
          <p:cNvSpPr/>
          <p:nvPr/>
        </p:nvSpPr>
        <p:spPr>
          <a:xfrm>
            <a:off x="1414599" y="4385684"/>
            <a:ext cx="272137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Ovale 7"/>
          <p:cNvSpPr/>
          <p:nvPr/>
        </p:nvSpPr>
        <p:spPr>
          <a:xfrm>
            <a:off x="1414599" y="2426084"/>
            <a:ext cx="1494195" cy="1494195"/>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9" name="Rettangolo 8" descr="Social Network"/>
          <p:cNvSpPr/>
          <p:nvPr/>
        </p:nvSpPr>
        <p:spPr>
          <a:xfrm>
            <a:off x="1733034" y="2744519"/>
            <a:ext cx="857325" cy="857325"/>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5" name="Gruppo 14"/>
          <p:cNvGrpSpPr/>
          <p:nvPr/>
        </p:nvGrpSpPr>
        <p:grpSpPr>
          <a:xfrm>
            <a:off x="936946" y="4385684"/>
            <a:ext cx="2449500" cy="720000"/>
            <a:chOff x="9324428" y="3901480"/>
            <a:chExt cx="2449500" cy="720000"/>
          </a:xfrm>
        </p:grpSpPr>
        <p:sp>
          <p:nvSpPr>
            <p:cNvPr id="16" name="Rettangolo 15"/>
            <p:cNvSpPr/>
            <p:nvPr/>
          </p:nvSpPr>
          <p:spPr>
            <a:xfrm>
              <a:off x="9324428" y="3901480"/>
              <a:ext cx="24495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CasellaDiTesto 16"/>
            <p:cNvSpPr txBox="1"/>
            <p:nvPr/>
          </p:nvSpPr>
          <p:spPr>
            <a:xfrm>
              <a:off x="9324428" y="3901480"/>
              <a:ext cx="24495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022350">
                <a:lnSpc>
                  <a:spcPct val="100000"/>
                </a:lnSpc>
                <a:spcBef>
                  <a:spcPct val="0"/>
                </a:spcBef>
                <a:spcAft>
                  <a:spcPct val="35000"/>
                </a:spcAft>
                <a:defRPr cap="all"/>
              </a:pPr>
              <a:r>
                <a:rPr lang="it-IT" sz="3200" kern="1200" dirty="0" err="1" smtClean="0"/>
                <a:t>how</a:t>
              </a:r>
              <a:endParaRPr lang="en-US" sz="3200" kern="1200" dirty="0"/>
            </a:p>
          </p:txBody>
        </p:sp>
      </p:grpSp>
      <p:graphicFrame>
        <p:nvGraphicFramePr>
          <p:cNvPr id="18" name="Diagramma 17"/>
          <p:cNvGraphicFramePr/>
          <p:nvPr>
            <p:extLst>
              <p:ext uri="{D42A27DB-BD31-4B8C-83A1-F6EECF244321}">
                <p14:modId xmlns:p14="http://schemas.microsoft.com/office/powerpoint/2010/main" val="3391892651"/>
              </p:ext>
            </p:extLst>
          </p:nvPr>
        </p:nvGraphicFramePr>
        <p:xfrm>
          <a:off x="5390147" y="2033774"/>
          <a:ext cx="5601576" cy="42707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53906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ttangolo 9"/>
          <p:cNvSpPr/>
          <p:nvPr/>
        </p:nvSpPr>
        <p:spPr>
          <a:xfrm>
            <a:off x="1186543" y="1281390"/>
            <a:ext cx="10036630" cy="6001643"/>
          </a:xfrm>
          <a:prstGeom prst="rect">
            <a:avLst/>
          </a:prstGeom>
        </p:spPr>
        <p:txBody>
          <a:bodyPr wrap="square">
            <a:spAutoFit/>
          </a:bodyPr>
          <a:lstStyle/>
          <a:p>
            <a:r>
              <a:rPr lang="en-US" sz="3200" b="1" dirty="0"/>
              <a:t>ANALYSIS</a:t>
            </a:r>
            <a:r>
              <a:rPr lang="en-US" sz="3200" dirty="0"/>
              <a:t>: identify the tasks and areas that can be delegated and identify delegates paying attention to existing workloads</a:t>
            </a:r>
          </a:p>
          <a:p>
            <a:endParaRPr lang="en-US" sz="3200" b="1" dirty="0"/>
          </a:p>
          <a:p>
            <a:r>
              <a:rPr lang="en-US" sz="3200" b="1" dirty="0"/>
              <a:t>OBJECTIVES DEFINITION: </a:t>
            </a:r>
            <a:r>
              <a:rPr lang="en-US" sz="3200" dirty="0"/>
              <a:t>to share objectives clearly and precisely through group or individual meetings</a:t>
            </a:r>
          </a:p>
          <a:p>
            <a:endParaRPr lang="en-US" sz="3200" b="1" dirty="0"/>
          </a:p>
          <a:p>
            <a:r>
              <a:rPr lang="en-US" sz="3200" b="1" dirty="0"/>
              <a:t>GUIDELINES: </a:t>
            </a:r>
            <a:r>
              <a:rPr lang="en-US" sz="3200" dirty="0"/>
              <a:t>to establish the delegate's autonomy boundaries to reduce / eliminate areas of uncertainty, assess risks and financial-technical-organizational resources</a:t>
            </a:r>
          </a:p>
          <a:p>
            <a:endParaRPr lang="en-US" sz="3200" b="1" dirty="0"/>
          </a:p>
          <a:p>
            <a:pPr lvl="0"/>
            <a:endParaRPr lang="it-IT" sz="3200" dirty="0"/>
          </a:p>
        </p:txBody>
      </p:sp>
    </p:spTree>
    <p:extLst>
      <p:ext uri="{BB962C8B-B14F-4D97-AF65-F5344CB8AC3E}">
        <p14:creationId xmlns:p14="http://schemas.microsoft.com/office/powerpoint/2010/main" val="2077974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ttangolo 9"/>
          <p:cNvSpPr/>
          <p:nvPr/>
        </p:nvSpPr>
        <p:spPr>
          <a:xfrm>
            <a:off x="1360714" y="1085447"/>
            <a:ext cx="9884229" cy="3539430"/>
          </a:xfrm>
          <a:prstGeom prst="rect">
            <a:avLst/>
          </a:prstGeom>
        </p:spPr>
        <p:txBody>
          <a:bodyPr wrap="square">
            <a:spAutoFit/>
          </a:bodyPr>
          <a:lstStyle/>
          <a:p>
            <a:pPr lvl="0"/>
            <a:r>
              <a:rPr lang="en-US" sz="3200" b="1" dirty="0"/>
              <a:t>MONITORING: </a:t>
            </a:r>
            <a:r>
              <a:rPr lang="en-US" sz="3200" dirty="0"/>
              <a:t>establish evaluation criteria, deadlines, progress, analysis and reports. The delegator follows the process to encourage and support the delegate</a:t>
            </a:r>
          </a:p>
          <a:p>
            <a:pPr lvl="0"/>
            <a:endParaRPr lang="en-US" sz="3200" b="1" dirty="0"/>
          </a:p>
          <a:p>
            <a:pPr lvl="0"/>
            <a:r>
              <a:rPr lang="en-US" sz="3200" b="1" dirty="0"/>
              <a:t>VERIFICATION OF RESULTS: </a:t>
            </a:r>
            <a:r>
              <a:rPr lang="en-US" sz="3200" dirty="0"/>
              <a:t>verification of the results and consequences / impacts of the achievement or failure to achieve the objectives</a:t>
            </a:r>
            <a:endParaRPr lang="it-IT" sz="3200" dirty="0"/>
          </a:p>
        </p:txBody>
      </p:sp>
    </p:spTree>
    <p:extLst>
      <p:ext uri="{BB962C8B-B14F-4D97-AF65-F5344CB8AC3E}">
        <p14:creationId xmlns:p14="http://schemas.microsoft.com/office/powerpoint/2010/main" val="1941173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ttangolo 5"/>
          <p:cNvSpPr/>
          <p:nvPr/>
        </p:nvSpPr>
        <p:spPr>
          <a:xfrm>
            <a:off x="-204202" y="3392543"/>
            <a:ext cx="3366502" cy="1077218"/>
          </a:xfrm>
          <a:prstGeom prst="rect">
            <a:avLst/>
          </a:prstGeom>
        </p:spPr>
        <p:txBody>
          <a:bodyPr wrap="square">
            <a:spAutoFit/>
          </a:bodyPr>
          <a:lstStyle/>
          <a:p>
            <a:pPr algn="ctr"/>
            <a:r>
              <a:rPr lang="en-US" sz="3200" b="1" dirty="0"/>
              <a:t>DELEGATION STYLES</a:t>
            </a:r>
            <a:endParaRPr lang="it-IT" sz="3200" dirty="0"/>
          </a:p>
        </p:txBody>
      </p:sp>
      <p:graphicFrame>
        <p:nvGraphicFramePr>
          <p:cNvPr id="3" name="Tabella 2"/>
          <p:cNvGraphicFramePr>
            <a:graphicFrameLocks noGrp="1"/>
          </p:cNvGraphicFramePr>
          <p:nvPr>
            <p:extLst>
              <p:ext uri="{D42A27DB-BD31-4B8C-83A1-F6EECF244321}">
                <p14:modId xmlns:p14="http://schemas.microsoft.com/office/powerpoint/2010/main" val="1933588456"/>
              </p:ext>
            </p:extLst>
          </p:nvPr>
        </p:nvGraphicFramePr>
        <p:xfrm>
          <a:off x="3162300" y="1333499"/>
          <a:ext cx="7905750" cy="4818001"/>
        </p:xfrm>
        <a:graphic>
          <a:graphicData uri="http://schemas.openxmlformats.org/drawingml/2006/table">
            <a:tbl>
              <a:tblPr firstRow="1" firstCol="1" bandRow="1">
                <a:tableStyleId>{5C22544A-7EE6-4342-B048-85BDC9FD1C3A}</a:tableStyleId>
              </a:tblPr>
              <a:tblGrid>
                <a:gridCol w="1981200">
                  <a:extLst>
                    <a:ext uri="{9D8B030D-6E8A-4147-A177-3AD203B41FA5}">
                      <a16:colId xmlns:a16="http://schemas.microsoft.com/office/drawing/2014/main" val="456032766"/>
                    </a:ext>
                  </a:extLst>
                </a:gridCol>
                <a:gridCol w="5924550">
                  <a:extLst>
                    <a:ext uri="{9D8B030D-6E8A-4147-A177-3AD203B41FA5}">
                      <a16:colId xmlns:a16="http://schemas.microsoft.com/office/drawing/2014/main" val="953828167"/>
                    </a:ext>
                  </a:extLst>
                </a:gridCol>
              </a:tblGrid>
              <a:tr h="723124">
                <a:tc>
                  <a:txBody>
                    <a:bodyPr/>
                    <a:lstStyle/>
                    <a:p>
                      <a:pPr marL="0" indent="0" algn="ctr">
                        <a:lnSpc>
                          <a:spcPct val="107000"/>
                        </a:lnSpc>
                        <a:spcAft>
                          <a:spcPts val="800"/>
                        </a:spcAft>
                      </a:pPr>
                      <a:r>
                        <a:rPr lang="it-IT" sz="2000" dirty="0">
                          <a:effectLst/>
                          <a:latin typeface="+mn-lt"/>
                        </a:rPr>
                        <a:t>DELEGATION STYLE </a:t>
                      </a:r>
                      <a:endParaRPr lang="it-IT" sz="2000" dirty="0">
                        <a:effectLst/>
                        <a:latin typeface="+mn-lt"/>
                        <a:ea typeface="Calibri" panose="020F0502020204030204" pitchFamily="34" charset="0"/>
                        <a:cs typeface="Times New Roman" panose="02020603050405020304" pitchFamily="18" charset="0"/>
                      </a:endParaRPr>
                    </a:p>
                  </a:txBody>
                  <a:tcPr marL="76200" marR="76200" marT="9525" marB="0"/>
                </a:tc>
                <a:tc>
                  <a:txBody>
                    <a:bodyPr/>
                    <a:lstStyle/>
                    <a:p>
                      <a:pPr marL="0" indent="0" algn="ctr">
                        <a:lnSpc>
                          <a:spcPct val="107000"/>
                        </a:lnSpc>
                        <a:spcAft>
                          <a:spcPts val="800"/>
                        </a:spcAft>
                      </a:pPr>
                      <a:r>
                        <a:rPr lang="it-IT" sz="2000" dirty="0">
                          <a:effectLst/>
                          <a:latin typeface="+mn-lt"/>
                        </a:rPr>
                        <a:t>ADVANTAGES</a:t>
                      </a:r>
                      <a:endParaRPr lang="it-IT" sz="2000" dirty="0">
                        <a:effectLst/>
                        <a:latin typeface="+mn-lt"/>
                        <a:ea typeface="Calibri" panose="020F0502020204030204" pitchFamily="34" charset="0"/>
                        <a:cs typeface="Times New Roman" panose="02020603050405020304" pitchFamily="18" charset="0"/>
                      </a:endParaRPr>
                    </a:p>
                  </a:txBody>
                  <a:tcPr marL="76200" marR="76200" marT="9525" marB="0"/>
                </a:tc>
                <a:extLst>
                  <a:ext uri="{0D108BD9-81ED-4DB2-BD59-A6C34878D82A}">
                    <a16:rowId xmlns:a16="http://schemas.microsoft.com/office/drawing/2014/main" val="356355952"/>
                  </a:ext>
                </a:extLst>
              </a:tr>
              <a:tr h="591327">
                <a:tc>
                  <a:txBody>
                    <a:bodyPr/>
                    <a:lstStyle/>
                    <a:p>
                      <a:pPr marL="0" indent="0">
                        <a:lnSpc>
                          <a:spcPct val="107000"/>
                        </a:lnSpc>
                        <a:spcAft>
                          <a:spcPts val="800"/>
                        </a:spcAft>
                      </a:pPr>
                      <a:r>
                        <a:rPr lang="it-IT" sz="2000" dirty="0">
                          <a:effectLst/>
                          <a:latin typeface="+mn-lt"/>
                        </a:rPr>
                        <a:t>CENTRALIZATION</a:t>
                      </a:r>
                      <a:endParaRPr lang="it-IT" sz="2000" dirty="0">
                        <a:effectLst/>
                        <a:latin typeface="+mn-lt"/>
                        <a:ea typeface="Calibri" panose="020F0502020204030204" pitchFamily="34" charset="0"/>
                        <a:cs typeface="Times New Roman" panose="02020603050405020304" pitchFamily="18" charset="0"/>
                      </a:endParaRPr>
                    </a:p>
                  </a:txBody>
                  <a:tcPr marL="76200" marR="76200" marT="9525" marB="0"/>
                </a:tc>
                <a:tc>
                  <a:txBody>
                    <a:bodyPr/>
                    <a:lstStyle/>
                    <a:p>
                      <a:pPr marL="457200">
                        <a:lnSpc>
                          <a:spcPct val="107000"/>
                        </a:lnSpc>
                        <a:spcAft>
                          <a:spcPts val="800"/>
                        </a:spcAft>
                      </a:pPr>
                      <a:r>
                        <a:rPr lang="it-IT" sz="2000">
                          <a:effectLst/>
                          <a:latin typeface="+mn-lt"/>
                        </a:rPr>
                        <a:t>O Each decision is made by a single manager </a:t>
                      </a:r>
                      <a:endParaRPr lang="it-IT" sz="2000">
                        <a:effectLst/>
                        <a:latin typeface="+mn-lt"/>
                        <a:ea typeface="Calibri" panose="020F0502020204030204" pitchFamily="34" charset="0"/>
                        <a:cs typeface="Times New Roman" panose="02020603050405020304" pitchFamily="18" charset="0"/>
                      </a:endParaRPr>
                    </a:p>
                  </a:txBody>
                  <a:tcPr marL="76200" marR="76200" marT="9525" marB="0"/>
                </a:tc>
                <a:extLst>
                  <a:ext uri="{0D108BD9-81ED-4DB2-BD59-A6C34878D82A}">
                    <a16:rowId xmlns:a16="http://schemas.microsoft.com/office/drawing/2014/main" val="2774826683"/>
                  </a:ext>
                </a:extLst>
              </a:tr>
              <a:tr h="619937">
                <a:tc>
                  <a:txBody>
                    <a:bodyPr/>
                    <a:lstStyle/>
                    <a:p>
                      <a:pPr marL="0" indent="0">
                        <a:lnSpc>
                          <a:spcPct val="107000"/>
                        </a:lnSpc>
                        <a:spcAft>
                          <a:spcPts val="800"/>
                        </a:spcAft>
                      </a:pPr>
                      <a:r>
                        <a:rPr lang="it-IT" sz="2000" dirty="0">
                          <a:effectLst/>
                          <a:latin typeface="+mn-lt"/>
                        </a:rPr>
                        <a:t>REPORT</a:t>
                      </a:r>
                      <a:endParaRPr lang="it-IT" sz="2000" dirty="0">
                        <a:effectLst/>
                        <a:latin typeface="+mn-lt"/>
                        <a:ea typeface="Calibri" panose="020F0502020204030204" pitchFamily="34" charset="0"/>
                        <a:cs typeface="Times New Roman" panose="02020603050405020304" pitchFamily="18" charset="0"/>
                      </a:endParaRPr>
                    </a:p>
                  </a:txBody>
                  <a:tcPr marL="76200" marR="76200" marT="9525" marB="0"/>
                </a:tc>
                <a:tc>
                  <a:txBody>
                    <a:bodyPr/>
                    <a:lstStyle/>
                    <a:p>
                      <a:pPr marL="457200">
                        <a:lnSpc>
                          <a:spcPct val="107000"/>
                        </a:lnSpc>
                        <a:spcAft>
                          <a:spcPts val="800"/>
                        </a:spcAft>
                      </a:pPr>
                      <a:r>
                        <a:rPr lang="en-US" sz="2000">
                          <a:effectLst/>
                          <a:latin typeface="+mn-lt"/>
                        </a:rPr>
                        <a:t>The delegator is constantly informed</a:t>
                      </a:r>
                      <a:endParaRPr lang="it-IT" sz="2000">
                        <a:effectLst/>
                        <a:latin typeface="+mn-lt"/>
                        <a:ea typeface="Calibri" panose="020F0502020204030204" pitchFamily="34" charset="0"/>
                        <a:cs typeface="Times New Roman" panose="02020603050405020304" pitchFamily="18" charset="0"/>
                      </a:endParaRPr>
                    </a:p>
                  </a:txBody>
                  <a:tcPr marL="76200" marR="76200" marT="9525" marB="0"/>
                </a:tc>
                <a:extLst>
                  <a:ext uri="{0D108BD9-81ED-4DB2-BD59-A6C34878D82A}">
                    <a16:rowId xmlns:a16="http://schemas.microsoft.com/office/drawing/2014/main" val="669422997"/>
                  </a:ext>
                </a:extLst>
              </a:tr>
              <a:tr h="693639">
                <a:tc>
                  <a:txBody>
                    <a:bodyPr/>
                    <a:lstStyle/>
                    <a:p>
                      <a:pPr marL="0" indent="0">
                        <a:lnSpc>
                          <a:spcPct val="107000"/>
                        </a:lnSpc>
                        <a:spcAft>
                          <a:spcPts val="800"/>
                        </a:spcAft>
                      </a:pPr>
                      <a:r>
                        <a:rPr lang="it-IT" sz="2000" dirty="0">
                          <a:effectLst/>
                          <a:latin typeface="+mn-lt"/>
                        </a:rPr>
                        <a:t>TALKS</a:t>
                      </a:r>
                      <a:endParaRPr lang="it-IT" sz="2000" dirty="0">
                        <a:effectLst/>
                        <a:latin typeface="+mn-lt"/>
                        <a:ea typeface="Calibri" panose="020F0502020204030204" pitchFamily="34" charset="0"/>
                        <a:cs typeface="Times New Roman" panose="02020603050405020304" pitchFamily="18" charset="0"/>
                      </a:endParaRPr>
                    </a:p>
                  </a:txBody>
                  <a:tcPr marL="76200" marR="76200" marT="9525" marB="0"/>
                </a:tc>
                <a:tc>
                  <a:txBody>
                    <a:bodyPr/>
                    <a:lstStyle/>
                    <a:p>
                      <a:pPr marL="457200">
                        <a:lnSpc>
                          <a:spcPct val="107000"/>
                        </a:lnSpc>
                        <a:spcAft>
                          <a:spcPts val="800"/>
                        </a:spcAft>
                      </a:pPr>
                      <a:r>
                        <a:rPr lang="en-US" sz="2000">
                          <a:effectLst/>
                          <a:latin typeface="+mn-lt"/>
                        </a:rPr>
                        <a:t>A real delegation is not implemented even if the relationship is more direct and informal</a:t>
                      </a:r>
                      <a:endParaRPr lang="it-IT" sz="2000">
                        <a:effectLst/>
                        <a:latin typeface="+mn-lt"/>
                        <a:ea typeface="Calibri" panose="020F0502020204030204" pitchFamily="34" charset="0"/>
                        <a:cs typeface="Times New Roman" panose="02020603050405020304" pitchFamily="18" charset="0"/>
                      </a:endParaRPr>
                    </a:p>
                  </a:txBody>
                  <a:tcPr marL="76200" marR="76200" marT="9525" marB="0"/>
                </a:tc>
                <a:extLst>
                  <a:ext uri="{0D108BD9-81ED-4DB2-BD59-A6C34878D82A}">
                    <a16:rowId xmlns:a16="http://schemas.microsoft.com/office/drawing/2014/main" val="2834186408"/>
                  </a:ext>
                </a:extLst>
              </a:tr>
              <a:tr h="737160">
                <a:tc>
                  <a:txBody>
                    <a:bodyPr/>
                    <a:lstStyle/>
                    <a:p>
                      <a:pPr marL="0" indent="0">
                        <a:lnSpc>
                          <a:spcPct val="107000"/>
                        </a:lnSpc>
                        <a:spcAft>
                          <a:spcPts val="800"/>
                        </a:spcAft>
                      </a:pPr>
                      <a:r>
                        <a:rPr lang="it-IT" sz="2000" dirty="0">
                          <a:effectLst/>
                          <a:latin typeface="+mn-lt"/>
                        </a:rPr>
                        <a:t>OPEN -DOOR </a:t>
                      </a:r>
                      <a:endParaRPr lang="it-IT" sz="2000" dirty="0">
                        <a:effectLst/>
                        <a:latin typeface="+mn-lt"/>
                        <a:ea typeface="Calibri" panose="020F0502020204030204" pitchFamily="34" charset="0"/>
                        <a:cs typeface="Times New Roman" panose="02020603050405020304" pitchFamily="18" charset="0"/>
                      </a:endParaRPr>
                    </a:p>
                  </a:txBody>
                  <a:tcPr marL="76200" marR="76200" marT="9525" marB="0"/>
                </a:tc>
                <a:tc>
                  <a:txBody>
                    <a:bodyPr/>
                    <a:lstStyle/>
                    <a:p>
                      <a:pPr marL="457200">
                        <a:lnSpc>
                          <a:spcPct val="107000"/>
                        </a:lnSpc>
                        <a:spcAft>
                          <a:spcPts val="800"/>
                        </a:spcAft>
                      </a:pPr>
                      <a:r>
                        <a:rPr lang="it-IT" sz="2000" dirty="0">
                          <a:effectLst/>
                          <a:latin typeface="+mn-lt"/>
                        </a:rPr>
                        <a:t>Maximum </a:t>
                      </a:r>
                      <a:r>
                        <a:rPr lang="it-IT" sz="2000" dirty="0" err="1">
                          <a:effectLst/>
                          <a:latin typeface="+mn-lt"/>
                        </a:rPr>
                        <a:t>availability</a:t>
                      </a:r>
                      <a:r>
                        <a:rPr lang="it-IT" sz="2000" dirty="0">
                          <a:effectLst/>
                          <a:latin typeface="+mn-lt"/>
                        </a:rPr>
                        <a:t> of the </a:t>
                      </a:r>
                      <a:r>
                        <a:rPr lang="it-IT" sz="2000" dirty="0" err="1">
                          <a:effectLst/>
                          <a:latin typeface="+mn-lt"/>
                        </a:rPr>
                        <a:t>delegator</a:t>
                      </a:r>
                      <a:endParaRPr lang="it-IT" sz="2000" dirty="0">
                        <a:effectLst/>
                        <a:latin typeface="+mn-lt"/>
                        <a:ea typeface="Calibri" panose="020F0502020204030204" pitchFamily="34" charset="0"/>
                        <a:cs typeface="Times New Roman" panose="02020603050405020304" pitchFamily="18" charset="0"/>
                      </a:endParaRPr>
                    </a:p>
                  </a:txBody>
                  <a:tcPr marL="76200" marR="76200" marT="9525" marB="0"/>
                </a:tc>
                <a:extLst>
                  <a:ext uri="{0D108BD9-81ED-4DB2-BD59-A6C34878D82A}">
                    <a16:rowId xmlns:a16="http://schemas.microsoft.com/office/drawing/2014/main" val="3270776523"/>
                  </a:ext>
                </a:extLst>
              </a:tr>
              <a:tr h="729690">
                <a:tc>
                  <a:txBody>
                    <a:bodyPr/>
                    <a:lstStyle/>
                    <a:p>
                      <a:pPr marL="0" indent="0">
                        <a:lnSpc>
                          <a:spcPct val="107000"/>
                        </a:lnSpc>
                        <a:spcAft>
                          <a:spcPts val="800"/>
                        </a:spcAft>
                      </a:pPr>
                      <a:r>
                        <a:rPr lang="it-IT" sz="2000" dirty="0">
                          <a:effectLst/>
                          <a:latin typeface="+mn-lt"/>
                        </a:rPr>
                        <a:t>NET</a:t>
                      </a:r>
                      <a:endParaRPr lang="it-IT" sz="2000" dirty="0">
                        <a:effectLst/>
                        <a:latin typeface="+mn-lt"/>
                        <a:ea typeface="Calibri" panose="020F0502020204030204" pitchFamily="34" charset="0"/>
                        <a:cs typeface="Times New Roman" panose="02020603050405020304" pitchFamily="18" charset="0"/>
                      </a:endParaRPr>
                    </a:p>
                  </a:txBody>
                  <a:tcPr marL="76200" marR="76200" marT="9525" marB="0"/>
                </a:tc>
                <a:tc>
                  <a:txBody>
                    <a:bodyPr/>
                    <a:lstStyle/>
                    <a:p>
                      <a:pPr marL="457200">
                        <a:lnSpc>
                          <a:spcPct val="107000"/>
                        </a:lnSpc>
                        <a:spcAft>
                          <a:spcPts val="800"/>
                        </a:spcAft>
                      </a:pPr>
                      <a:r>
                        <a:rPr lang="en-US" sz="2000">
                          <a:effectLst/>
                          <a:latin typeface="+mn-lt"/>
                        </a:rPr>
                        <a:t>Situation controlled under IT / management aspects (shared knowledge management systems)</a:t>
                      </a:r>
                      <a:endParaRPr lang="it-IT" sz="2000">
                        <a:effectLst/>
                        <a:latin typeface="+mn-lt"/>
                        <a:ea typeface="Calibri" panose="020F0502020204030204" pitchFamily="34" charset="0"/>
                        <a:cs typeface="Times New Roman" panose="02020603050405020304" pitchFamily="18" charset="0"/>
                      </a:endParaRPr>
                    </a:p>
                  </a:txBody>
                  <a:tcPr marL="76200" marR="76200" marT="9525" marB="0"/>
                </a:tc>
                <a:extLst>
                  <a:ext uri="{0D108BD9-81ED-4DB2-BD59-A6C34878D82A}">
                    <a16:rowId xmlns:a16="http://schemas.microsoft.com/office/drawing/2014/main" val="95041907"/>
                  </a:ext>
                </a:extLst>
              </a:tr>
              <a:tr h="723124">
                <a:tc>
                  <a:txBody>
                    <a:bodyPr/>
                    <a:lstStyle/>
                    <a:p>
                      <a:pPr marL="0" indent="0">
                        <a:lnSpc>
                          <a:spcPct val="107000"/>
                        </a:lnSpc>
                        <a:spcAft>
                          <a:spcPts val="800"/>
                        </a:spcAft>
                      </a:pPr>
                      <a:r>
                        <a:rPr lang="it-IT" sz="2000" dirty="0">
                          <a:effectLst/>
                          <a:latin typeface="+mn-lt"/>
                        </a:rPr>
                        <a:t>TEAM MEETINGS</a:t>
                      </a:r>
                      <a:endParaRPr lang="it-IT" sz="2000" dirty="0">
                        <a:effectLst/>
                        <a:latin typeface="+mn-lt"/>
                        <a:ea typeface="Calibri" panose="020F0502020204030204" pitchFamily="34" charset="0"/>
                        <a:cs typeface="Times New Roman" panose="02020603050405020304" pitchFamily="18" charset="0"/>
                      </a:endParaRPr>
                    </a:p>
                  </a:txBody>
                  <a:tcPr marL="76200" marR="76200" marT="9525" marB="0"/>
                </a:tc>
                <a:tc>
                  <a:txBody>
                    <a:bodyPr/>
                    <a:lstStyle/>
                    <a:p>
                      <a:pPr marL="457200">
                        <a:lnSpc>
                          <a:spcPct val="107000"/>
                        </a:lnSpc>
                        <a:spcAft>
                          <a:spcPts val="800"/>
                        </a:spcAft>
                      </a:pPr>
                      <a:r>
                        <a:rPr lang="it-IT" sz="2000" dirty="0" err="1">
                          <a:effectLst/>
                          <a:latin typeface="+mn-lt"/>
                        </a:rPr>
                        <a:t>Frequent</a:t>
                      </a:r>
                      <a:r>
                        <a:rPr lang="it-IT" sz="2000" dirty="0">
                          <a:effectLst/>
                          <a:latin typeface="+mn-lt"/>
                        </a:rPr>
                        <a:t> </a:t>
                      </a:r>
                      <a:r>
                        <a:rPr lang="it-IT" sz="2000" dirty="0" err="1">
                          <a:effectLst/>
                          <a:latin typeface="+mn-lt"/>
                        </a:rPr>
                        <a:t>group</a:t>
                      </a:r>
                      <a:r>
                        <a:rPr lang="it-IT" sz="2000" dirty="0">
                          <a:effectLst/>
                          <a:latin typeface="+mn-lt"/>
                        </a:rPr>
                        <a:t> / team </a:t>
                      </a:r>
                      <a:r>
                        <a:rPr lang="it-IT" sz="2000" dirty="0" err="1">
                          <a:effectLst/>
                          <a:latin typeface="+mn-lt"/>
                        </a:rPr>
                        <a:t>meetings</a:t>
                      </a:r>
                      <a:r>
                        <a:rPr lang="it-IT" sz="2000" dirty="0">
                          <a:effectLst/>
                          <a:latin typeface="+mn-lt"/>
                        </a:rPr>
                        <a:t> are </a:t>
                      </a:r>
                      <a:r>
                        <a:rPr lang="it-IT" sz="2000" dirty="0" err="1">
                          <a:effectLst/>
                          <a:latin typeface="+mn-lt"/>
                        </a:rPr>
                        <a:t>organized</a:t>
                      </a:r>
                      <a:endParaRPr lang="it-IT" sz="2000" dirty="0">
                        <a:effectLst/>
                        <a:latin typeface="+mn-lt"/>
                        <a:ea typeface="Calibri" panose="020F0502020204030204" pitchFamily="34" charset="0"/>
                        <a:cs typeface="Times New Roman" panose="02020603050405020304" pitchFamily="18" charset="0"/>
                      </a:endParaRPr>
                    </a:p>
                  </a:txBody>
                  <a:tcPr marL="76200" marR="76200" marT="9525" marB="0"/>
                </a:tc>
                <a:extLst>
                  <a:ext uri="{0D108BD9-81ED-4DB2-BD59-A6C34878D82A}">
                    <a16:rowId xmlns:a16="http://schemas.microsoft.com/office/drawing/2014/main" val="3976133105"/>
                  </a:ext>
                </a:extLst>
              </a:tr>
            </a:tbl>
          </a:graphicData>
        </a:graphic>
      </p:graphicFrame>
    </p:spTree>
    <p:extLst>
      <p:ext uri="{BB962C8B-B14F-4D97-AF65-F5344CB8AC3E}">
        <p14:creationId xmlns:p14="http://schemas.microsoft.com/office/powerpoint/2010/main" val="918028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2203247237"/>
              </p:ext>
            </p:extLst>
          </p:nvPr>
        </p:nvGraphicFramePr>
        <p:xfrm>
          <a:off x="1317173" y="2267401"/>
          <a:ext cx="9470571" cy="3749940"/>
        </p:xfrm>
        <a:graphic>
          <a:graphicData uri="http://schemas.openxmlformats.org/drawingml/2006/table">
            <a:tbl>
              <a:tblPr firstRow="1" firstCol="1" bandRow="1">
                <a:tableStyleId>{8799B23B-EC83-4686-B30A-512413B5E67A}</a:tableStyleId>
              </a:tblPr>
              <a:tblGrid>
                <a:gridCol w="2325470">
                  <a:extLst>
                    <a:ext uri="{9D8B030D-6E8A-4147-A177-3AD203B41FA5}">
                      <a16:colId xmlns:a16="http://schemas.microsoft.com/office/drawing/2014/main" val="20000"/>
                    </a:ext>
                  </a:extLst>
                </a:gridCol>
                <a:gridCol w="3554477">
                  <a:extLst>
                    <a:ext uri="{9D8B030D-6E8A-4147-A177-3AD203B41FA5}">
                      <a16:colId xmlns:a16="http://schemas.microsoft.com/office/drawing/2014/main" val="20002"/>
                    </a:ext>
                  </a:extLst>
                </a:gridCol>
                <a:gridCol w="3590624">
                  <a:extLst>
                    <a:ext uri="{9D8B030D-6E8A-4147-A177-3AD203B41FA5}">
                      <a16:colId xmlns:a16="http://schemas.microsoft.com/office/drawing/2014/main" val="20003"/>
                    </a:ext>
                  </a:extLst>
                </a:gridCol>
              </a:tblGrid>
              <a:tr h="0">
                <a:tc>
                  <a:txBody>
                    <a:bodyPr/>
                    <a:lstStyle/>
                    <a:p>
                      <a:pPr algn="l">
                        <a:lnSpc>
                          <a:spcPct val="115000"/>
                        </a:lnSpc>
                        <a:spcAft>
                          <a:spcPts val="0"/>
                        </a:spcAft>
                      </a:pPr>
                      <a:r>
                        <a:rPr lang="it-IT" sz="1800" dirty="0">
                          <a:effectLst/>
                        </a:rPr>
                        <a:t>DELEGATION STYLE </a:t>
                      </a:r>
                      <a:endParaRPr lang="it-IT" sz="1800" dirty="0">
                        <a:effectLst/>
                        <a:latin typeface="Calibri"/>
                        <a:ea typeface="Calibri"/>
                        <a:cs typeface="Times New Roman"/>
                      </a:endParaRPr>
                    </a:p>
                  </a:txBody>
                  <a:tcPr marL="75910" marR="75910" marT="0" marB="0"/>
                </a:tc>
                <a:tc>
                  <a:txBody>
                    <a:bodyPr/>
                    <a:lstStyle/>
                    <a:p>
                      <a:pPr algn="ctr">
                        <a:lnSpc>
                          <a:spcPct val="115000"/>
                        </a:lnSpc>
                        <a:spcAft>
                          <a:spcPts val="0"/>
                        </a:spcAft>
                      </a:pPr>
                      <a:r>
                        <a:rPr lang="it-IT" sz="1800" dirty="0" smtClean="0">
                          <a:effectLst/>
                        </a:rPr>
                        <a:t>ADVANTAGES</a:t>
                      </a:r>
                      <a:endParaRPr lang="it-IT" sz="1800" dirty="0">
                        <a:effectLst/>
                        <a:latin typeface="Calibri"/>
                        <a:ea typeface="Calibri"/>
                        <a:cs typeface="Times New Roman"/>
                      </a:endParaRPr>
                    </a:p>
                  </a:txBody>
                  <a:tcPr marL="75910" marR="75910" marT="0" marB="0"/>
                </a:tc>
                <a:tc>
                  <a:txBody>
                    <a:bodyPr/>
                    <a:lstStyle/>
                    <a:p>
                      <a:pPr algn="ctr">
                        <a:lnSpc>
                          <a:spcPct val="115000"/>
                        </a:lnSpc>
                        <a:spcAft>
                          <a:spcPts val="0"/>
                        </a:spcAft>
                      </a:pPr>
                      <a:r>
                        <a:rPr lang="it-IT" sz="1800" dirty="0" smtClean="0">
                          <a:effectLst/>
                        </a:rPr>
                        <a:t>DISADVANTAGES </a:t>
                      </a:r>
                      <a:endParaRPr lang="it-IT" sz="1800" dirty="0">
                        <a:effectLst/>
                        <a:latin typeface="Calibri"/>
                        <a:ea typeface="Calibri"/>
                        <a:cs typeface="Times New Roman"/>
                      </a:endParaRPr>
                    </a:p>
                  </a:txBody>
                  <a:tcPr marL="75910" marR="75910" marT="0" marB="0"/>
                </a:tc>
                <a:extLst>
                  <a:ext uri="{0D108BD9-81ED-4DB2-BD59-A6C34878D82A}">
                    <a16:rowId xmlns:a16="http://schemas.microsoft.com/office/drawing/2014/main" val="10000"/>
                  </a:ext>
                </a:extLst>
              </a:tr>
              <a:tr h="493942">
                <a:tc>
                  <a:txBody>
                    <a:bodyPr/>
                    <a:lstStyle/>
                    <a:p>
                      <a:pPr>
                        <a:lnSpc>
                          <a:spcPct val="115000"/>
                        </a:lnSpc>
                        <a:spcAft>
                          <a:spcPts val="0"/>
                        </a:spcAft>
                      </a:pPr>
                      <a:r>
                        <a:rPr lang="it-IT" sz="1600" dirty="0" smtClean="0">
                          <a:effectLst/>
                        </a:rPr>
                        <a:t>CENTRALIZATION</a:t>
                      </a:r>
                      <a:endParaRPr lang="it-IT" sz="1600" dirty="0">
                        <a:effectLst/>
                        <a:latin typeface="Calibri"/>
                        <a:ea typeface="Calibri"/>
                        <a:cs typeface="Times New Roman"/>
                      </a:endParaRPr>
                    </a:p>
                  </a:txBody>
                  <a:tcPr marL="75910" marR="75910" marT="0" marB="0"/>
                </a:tc>
                <a:tc>
                  <a:txBody>
                    <a:bodyPr/>
                    <a:lstStyle/>
                    <a:p>
                      <a:pPr>
                        <a:lnSpc>
                          <a:spcPct val="115000"/>
                        </a:lnSpc>
                        <a:spcAft>
                          <a:spcPts val="0"/>
                        </a:spcAft>
                      </a:pPr>
                      <a:r>
                        <a:rPr lang="it-IT" sz="1600" dirty="0" err="1" smtClean="0">
                          <a:effectLst/>
                        </a:rPr>
                        <a:t>total</a:t>
                      </a:r>
                      <a:r>
                        <a:rPr lang="it-IT" sz="1600" dirty="0" smtClean="0">
                          <a:effectLst/>
                        </a:rPr>
                        <a:t> control</a:t>
                      </a:r>
                      <a:endParaRPr lang="it-IT" sz="1600" dirty="0">
                        <a:effectLst/>
                        <a:latin typeface="Calibri"/>
                        <a:ea typeface="Calibri"/>
                        <a:cs typeface="Times New Roman"/>
                      </a:endParaRPr>
                    </a:p>
                  </a:txBody>
                  <a:tcPr marL="75910" marR="75910" marT="0" marB="0"/>
                </a:tc>
                <a:tc>
                  <a:txBody>
                    <a:bodyPr/>
                    <a:lstStyle/>
                    <a:p>
                      <a:pPr>
                        <a:lnSpc>
                          <a:spcPct val="115000"/>
                        </a:lnSpc>
                        <a:spcAft>
                          <a:spcPts val="0"/>
                        </a:spcAft>
                      </a:pPr>
                      <a:r>
                        <a:rPr lang="en-US" sz="1600" dirty="0" smtClean="0">
                          <a:effectLst/>
                        </a:rPr>
                        <a:t>culture of distrust and non-growth of the delegate</a:t>
                      </a:r>
                      <a:endParaRPr lang="it-IT" sz="1600" dirty="0">
                        <a:effectLst/>
                        <a:latin typeface="Calibri"/>
                        <a:ea typeface="Calibri"/>
                        <a:cs typeface="Times New Roman"/>
                      </a:endParaRPr>
                    </a:p>
                  </a:txBody>
                  <a:tcPr marL="75910" marR="75910" marT="0" marB="0"/>
                </a:tc>
                <a:extLst>
                  <a:ext uri="{0D108BD9-81ED-4DB2-BD59-A6C34878D82A}">
                    <a16:rowId xmlns:a16="http://schemas.microsoft.com/office/drawing/2014/main" val="10001"/>
                  </a:ext>
                </a:extLst>
              </a:tr>
              <a:tr h="515259">
                <a:tc>
                  <a:txBody>
                    <a:bodyPr/>
                    <a:lstStyle/>
                    <a:p>
                      <a:pPr>
                        <a:lnSpc>
                          <a:spcPct val="115000"/>
                        </a:lnSpc>
                        <a:spcAft>
                          <a:spcPts val="0"/>
                        </a:spcAft>
                      </a:pPr>
                      <a:r>
                        <a:rPr lang="it-IT" sz="1600" dirty="0" smtClean="0">
                          <a:effectLst/>
                        </a:rPr>
                        <a:t>REPORT</a:t>
                      </a:r>
                      <a:endParaRPr lang="it-IT" sz="1600" dirty="0">
                        <a:effectLst/>
                        <a:latin typeface="Calibri"/>
                        <a:ea typeface="Calibri"/>
                        <a:cs typeface="Times New Roman"/>
                      </a:endParaRPr>
                    </a:p>
                  </a:txBody>
                  <a:tcPr marL="75910" marR="75910" marT="0" marB="0"/>
                </a:tc>
                <a:tc>
                  <a:txBody>
                    <a:bodyPr/>
                    <a:lstStyle/>
                    <a:p>
                      <a:pPr>
                        <a:lnSpc>
                          <a:spcPct val="115000"/>
                        </a:lnSpc>
                        <a:spcAft>
                          <a:spcPts val="0"/>
                        </a:spcAft>
                      </a:pPr>
                      <a:r>
                        <a:rPr lang="en-US" sz="1600" dirty="0" smtClean="0">
                          <a:effectLst/>
                        </a:rPr>
                        <a:t>the delegate is committed to reporting on his work constantly</a:t>
                      </a:r>
                      <a:endParaRPr lang="it-IT" sz="1600" dirty="0">
                        <a:effectLst/>
                        <a:latin typeface="Calibri"/>
                        <a:ea typeface="Calibri"/>
                        <a:cs typeface="Times New Roman"/>
                      </a:endParaRPr>
                    </a:p>
                  </a:txBody>
                  <a:tcPr marL="75910" marR="75910" marT="0" marB="0"/>
                </a:tc>
                <a:tc>
                  <a:txBody>
                    <a:bodyPr/>
                    <a:lstStyle/>
                    <a:p>
                      <a:pPr>
                        <a:lnSpc>
                          <a:spcPct val="115000"/>
                        </a:lnSpc>
                        <a:spcAft>
                          <a:spcPts val="0"/>
                        </a:spcAft>
                      </a:pPr>
                      <a:r>
                        <a:rPr lang="en-US" sz="1600" dirty="0" smtClean="0">
                          <a:effectLst/>
                        </a:rPr>
                        <a:t>low motivation of the delegate</a:t>
                      </a:r>
                      <a:endParaRPr lang="it-IT" sz="1600" dirty="0">
                        <a:effectLst/>
                        <a:latin typeface="Calibri"/>
                        <a:ea typeface="Calibri"/>
                        <a:cs typeface="Times New Roman"/>
                      </a:endParaRPr>
                    </a:p>
                  </a:txBody>
                  <a:tcPr marL="75910" marR="75910" marT="0" marB="0"/>
                </a:tc>
                <a:extLst>
                  <a:ext uri="{0D108BD9-81ED-4DB2-BD59-A6C34878D82A}">
                    <a16:rowId xmlns:a16="http://schemas.microsoft.com/office/drawing/2014/main" val="10002"/>
                  </a:ext>
                </a:extLst>
              </a:tr>
              <a:tr h="501353">
                <a:tc>
                  <a:txBody>
                    <a:bodyPr/>
                    <a:lstStyle/>
                    <a:p>
                      <a:pPr>
                        <a:lnSpc>
                          <a:spcPct val="115000"/>
                        </a:lnSpc>
                        <a:spcAft>
                          <a:spcPts val="0"/>
                        </a:spcAft>
                      </a:pPr>
                      <a:r>
                        <a:rPr lang="it-IT" sz="1600" dirty="0" smtClean="0">
                          <a:effectLst/>
                        </a:rPr>
                        <a:t>TALKS</a:t>
                      </a:r>
                      <a:endParaRPr lang="it-IT" sz="1600" dirty="0">
                        <a:effectLst/>
                        <a:latin typeface="Calibri"/>
                        <a:ea typeface="Calibri"/>
                        <a:cs typeface="Times New Roman"/>
                      </a:endParaRPr>
                    </a:p>
                  </a:txBody>
                  <a:tcPr marL="75910" marR="75910" marT="0" marB="0"/>
                </a:tc>
                <a:tc>
                  <a:txBody>
                    <a:bodyPr/>
                    <a:lstStyle/>
                    <a:p>
                      <a:pPr>
                        <a:lnSpc>
                          <a:spcPct val="115000"/>
                        </a:lnSpc>
                        <a:spcAft>
                          <a:spcPts val="0"/>
                        </a:spcAft>
                      </a:pPr>
                      <a:r>
                        <a:rPr lang="en-US" sz="1600" dirty="0" smtClean="0">
                          <a:effectLst/>
                        </a:rPr>
                        <a:t>the delegator always has climate control</a:t>
                      </a:r>
                      <a:endParaRPr lang="it-IT" sz="1600" dirty="0">
                        <a:effectLst/>
                        <a:latin typeface="Calibri"/>
                        <a:ea typeface="Calibri"/>
                        <a:cs typeface="Times New Roman"/>
                      </a:endParaRPr>
                    </a:p>
                  </a:txBody>
                  <a:tcPr marL="75910" marR="75910" marT="0" marB="0"/>
                </a:tc>
                <a:tc>
                  <a:txBody>
                    <a:bodyPr/>
                    <a:lstStyle/>
                    <a:p>
                      <a:pPr>
                        <a:lnSpc>
                          <a:spcPct val="115000"/>
                        </a:lnSpc>
                        <a:spcAft>
                          <a:spcPts val="0"/>
                        </a:spcAft>
                      </a:pPr>
                      <a:r>
                        <a:rPr lang="en-US" sz="1600" dirty="0" smtClean="0">
                          <a:effectLst/>
                        </a:rPr>
                        <a:t>runs the risk of being emotionally involved</a:t>
                      </a:r>
                      <a:endParaRPr lang="it-IT" sz="1600" dirty="0">
                        <a:effectLst/>
                        <a:latin typeface="Calibri"/>
                        <a:ea typeface="Calibri"/>
                        <a:cs typeface="Times New Roman"/>
                      </a:endParaRPr>
                    </a:p>
                  </a:txBody>
                  <a:tcPr marL="75910" marR="75910" marT="0" marB="0"/>
                </a:tc>
                <a:extLst>
                  <a:ext uri="{0D108BD9-81ED-4DB2-BD59-A6C34878D82A}">
                    <a16:rowId xmlns:a16="http://schemas.microsoft.com/office/drawing/2014/main" val="10003"/>
                  </a:ext>
                </a:extLst>
              </a:tr>
              <a:tr h="496318">
                <a:tc>
                  <a:txBody>
                    <a:bodyPr/>
                    <a:lstStyle/>
                    <a:p>
                      <a:pPr>
                        <a:lnSpc>
                          <a:spcPct val="115000"/>
                        </a:lnSpc>
                        <a:spcAft>
                          <a:spcPts val="0"/>
                        </a:spcAft>
                      </a:pPr>
                      <a:r>
                        <a:rPr lang="it-IT" sz="1600" dirty="0">
                          <a:effectLst/>
                        </a:rPr>
                        <a:t>OPEN -DOOR </a:t>
                      </a:r>
                      <a:endParaRPr lang="it-IT" sz="1600" dirty="0">
                        <a:effectLst/>
                        <a:latin typeface="Calibri"/>
                        <a:ea typeface="Calibri"/>
                        <a:cs typeface="Times New Roman"/>
                      </a:endParaRPr>
                    </a:p>
                  </a:txBody>
                  <a:tcPr marL="75910" marR="75910" marT="0" marB="0"/>
                </a:tc>
                <a:tc>
                  <a:txBody>
                    <a:bodyPr/>
                    <a:lstStyle/>
                    <a:p>
                      <a:pPr>
                        <a:lnSpc>
                          <a:spcPct val="115000"/>
                        </a:lnSpc>
                        <a:spcAft>
                          <a:spcPts val="0"/>
                        </a:spcAft>
                      </a:pPr>
                      <a:r>
                        <a:rPr lang="it-IT" sz="1600" dirty="0" err="1" smtClean="0">
                          <a:effectLst/>
                        </a:rPr>
                        <a:t>Delegates</a:t>
                      </a:r>
                      <a:r>
                        <a:rPr lang="it-IT" sz="1600" dirty="0" smtClean="0">
                          <a:effectLst/>
                        </a:rPr>
                        <a:t> </a:t>
                      </a:r>
                      <a:r>
                        <a:rPr lang="it-IT" sz="1600" dirty="0" err="1" smtClean="0">
                          <a:effectLst/>
                        </a:rPr>
                        <a:t>feel</a:t>
                      </a:r>
                      <a:r>
                        <a:rPr lang="it-IT" sz="1600" dirty="0" smtClean="0">
                          <a:effectLst/>
                        </a:rPr>
                        <a:t> </a:t>
                      </a:r>
                      <a:r>
                        <a:rPr lang="it-IT" sz="1600" dirty="0" err="1" smtClean="0">
                          <a:effectLst/>
                        </a:rPr>
                        <a:t>supported</a:t>
                      </a:r>
                      <a:endParaRPr lang="it-IT" sz="1600" dirty="0">
                        <a:effectLst/>
                        <a:latin typeface="Calibri"/>
                        <a:ea typeface="Calibri"/>
                        <a:cs typeface="Times New Roman"/>
                      </a:endParaRPr>
                    </a:p>
                  </a:txBody>
                  <a:tcPr marL="75910" marR="75910" marT="0" marB="0"/>
                </a:tc>
                <a:tc>
                  <a:txBody>
                    <a:bodyPr/>
                    <a:lstStyle/>
                    <a:p>
                      <a:pPr>
                        <a:lnSpc>
                          <a:spcPct val="115000"/>
                        </a:lnSpc>
                        <a:spcAft>
                          <a:spcPts val="0"/>
                        </a:spcAft>
                      </a:pPr>
                      <a:r>
                        <a:rPr lang="en-US" sz="1600" dirty="0" smtClean="0">
                          <a:effectLst/>
                        </a:rPr>
                        <a:t>delegates feel protected / supported and find it hard to take the initiative</a:t>
                      </a:r>
                      <a:endParaRPr lang="it-IT" sz="1600" dirty="0">
                        <a:effectLst/>
                        <a:latin typeface="Calibri"/>
                        <a:ea typeface="Calibri"/>
                        <a:cs typeface="Times New Roman"/>
                      </a:endParaRPr>
                    </a:p>
                  </a:txBody>
                  <a:tcPr marL="75910" marR="75910" marT="0" marB="0"/>
                </a:tc>
                <a:extLst>
                  <a:ext uri="{0D108BD9-81ED-4DB2-BD59-A6C34878D82A}">
                    <a16:rowId xmlns:a16="http://schemas.microsoft.com/office/drawing/2014/main" val="10004"/>
                  </a:ext>
                </a:extLst>
              </a:tr>
              <a:tr h="498045">
                <a:tc>
                  <a:txBody>
                    <a:bodyPr/>
                    <a:lstStyle/>
                    <a:p>
                      <a:pPr>
                        <a:lnSpc>
                          <a:spcPct val="115000"/>
                        </a:lnSpc>
                        <a:spcAft>
                          <a:spcPts val="0"/>
                        </a:spcAft>
                      </a:pPr>
                      <a:r>
                        <a:rPr lang="it-IT" sz="1600" dirty="0" smtClean="0">
                          <a:effectLst/>
                        </a:rPr>
                        <a:t>NET</a:t>
                      </a:r>
                      <a:endParaRPr lang="it-IT" sz="1600" dirty="0">
                        <a:effectLst/>
                        <a:latin typeface="Calibri"/>
                        <a:ea typeface="Calibri"/>
                        <a:cs typeface="Times New Roman"/>
                      </a:endParaRPr>
                    </a:p>
                  </a:txBody>
                  <a:tcPr marL="75910" marR="75910" marT="0" marB="0"/>
                </a:tc>
                <a:tc>
                  <a:txBody>
                    <a:bodyPr/>
                    <a:lstStyle/>
                    <a:p>
                      <a:pPr>
                        <a:lnSpc>
                          <a:spcPct val="115000"/>
                        </a:lnSpc>
                        <a:spcAft>
                          <a:spcPts val="0"/>
                        </a:spcAft>
                      </a:pPr>
                      <a:r>
                        <a:rPr lang="en-US" sz="1600" dirty="0" smtClean="0">
                          <a:effectLst/>
                        </a:rPr>
                        <a:t>the delegator can check in real time the progress of the activities / projects</a:t>
                      </a:r>
                      <a:endParaRPr lang="it-IT" sz="1600" dirty="0">
                        <a:effectLst/>
                        <a:latin typeface="Calibri"/>
                        <a:ea typeface="Calibri"/>
                        <a:cs typeface="Times New Roman"/>
                      </a:endParaRPr>
                    </a:p>
                  </a:txBody>
                  <a:tcPr marL="75910" marR="75910" marT="0" marB="0"/>
                </a:tc>
                <a:tc>
                  <a:txBody>
                    <a:bodyPr/>
                    <a:lstStyle/>
                    <a:p>
                      <a:pPr>
                        <a:lnSpc>
                          <a:spcPct val="115000"/>
                        </a:lnSpc>
                        <a:spcAft>
                          <a:spcPts val="0"/>
                        </a:spcAft>
                      </a:pPr>
                      <a:r>
                        <a:rPr lang="en-US" sz="1600" dirty="0" smtClean="0">
                          <a:effectLst/>
                        </a:rPr>
                        <a:t>it has a partial and inaccurate vision, it is sufficient only on available computer data</a:t>
                      </a:r>
                      <a:endParaRPr lang="it-IT" sz="1600" dirty="0">
                        <a:effectLst/>
                        <a:latin typeface="Calibri"/>
                        <a:ea typeface="Calibri"/>
                        <a:cs typeface="Times New Roman"/>
                      </a:endParaRPr>
                    </a:p>
                  </a:txBody>
                  <a:tcPr marL="75910" marR="75910" marT="0" marB="0"/>
                </a:tc>
                <a:extLst>
                  <a:ext uri="{0D108BD9-81ED-4DB2-BD59-A6C34878D82A}">
                    <a16:rowId xmlns:a16="http://schemas.microsoft.com/office/drawing/2014/main" val="10005"/>
                  </a:ext>
                </a:extLst>
              </a:tr>
              <a:tr h="349896">
                <a:tc>
                  <a:txBody>
                    <a:bodyPr/>
                    <a:lstStyle/>
                    <a:p>
                      <a:pPr>
                        <a:lnSpc>
                          <a:spcPct val="115000"/>
                        </a:lnSpc>
                        <a:spcAft>
                          <a:spcPts val="0"/>
                        </a:spcAft>
                      </a:pPr>
                      <a:r>
                        <a:rPr lang="it-IT" sz="1600" dirty="0" smtClean="0">
                          <a:effectLst/>
                        </a:rPr>
                        <a:t>TEAM MEETINGS</a:t>
                      </a:r>
                      <a:endParaRPr lang="it-IT" sz="1600" dirty="0">
                        <a:effectLst/>
                        <a:latin typeface="Calibri"/>
                        <a:ea typeface="Calibri"/>
                        <a:cs typeface="Times New Roman"/>
                      </a:endParaRPr>
                    </a:p>
                  </a:txBody>
                  <a:tcPr marL="75910" marR="75910" marT="0" marB="0"/>
                </a:tc>
                <a:tc>
                  <a:txBody>
                    <a:bodyPr/>
                    <a:lstStyle/>
                    <a:p>
                      <a:pPr>
                        <a:lnSpc>
                          <a:spcPct val="115000"/>
                        </a:lnSpc>
                        <a:spcAft>
                          <a:spcPts val="0"/>
                        </a:spcAft>
                      </a:pPr>
                      <a:r>
                        <a:rPr lang="it-IT" sz="1600" dirty="0" err="1" smtClean="0">
                          <a:effectLst/>
                        </a:rPr>
                        <a:t>greater</a:t>
                      </a:r>
                      <a:r>
                        <a:rPr lang="it-IT" sz="1600" dirty="0" smtClean="0">
                          <a:effectLst/>
                        </a:rPr>
                        <a:t> </a:t>
                      </a:r>
                      <a:r>
                        <a:rPr lang="it-IT" sz="1600" dirty="0" err="1" smtClean="0">
                          <a:effectLst/>
                        </a:rPr>
                        <a:t>sense</a:t>
                      </a:r>
                      <a:r>
                        <a:rPr lang="it-IT" sz="1600" dirty="0" smtClean="0">
                          <a:effectLst/>
                        </a:rPr>
                        <a:t> of team</a:t>
                      </a:r>
                      <a:endParaRPr lang="it-IT" sz="1600" dirty="0">
                        <a:effectLst/>
                        <a:latin typeface="Calibri"/>
                        <a:ea typeface="Calibri"/>
                        <a:cs typeface="Times New Roman"/>
                      </a:endParaRPr>
                    </a:p>
                  </a:txBody>
                  <a:tcPr marL="75910" marR="75910" marT="0" marB="0"/>
                </a:tc>
                <a:tc>
                  <a:txBody>
                    <a:bodyPr/>
                    <a:lstStyle/>
                    <a:p>
                      <a:pPr>
                        <a:lnSpc>
                          <a:spcPct val="115000"/>
                        </a:lnSpc>
                        <a:spcAft>
                          <a:spcPts val="0"/>
                        </a:spcAft>
                      </a:pPr>
                      <a:r>
                        <a:rPr lang="it-IT" sz="1600" dirty="0" err="1" smtClean="0">
                          <a:effectLst/>
                        </a:rPr>
                        <a:t>individual</a:t>
                      </a:r>
                      <a:r>
                        <a:rPr lang="it-IT" sz="1600" dirty="0" smtClean="0">
                          <a:effectLst/>
                        </a:rPr>
                        <a:t> </a:t>
                      </a:r>
                      <a:r>
                        <a:rPr lang="it-IT" sz="1600" dirty="0" err="1" smtClean="0">
                          <a:effectLst/>
                        </a:rPr>
                        <a:t>responsibility</a:t>
                      </a:r>
                      <a:r>
                        <a:rPr lang="it-IT" sz="1600" dirty="0" smtClean="0">
                          <a:effectLst/>
                        </a:rPr>
                        <a:t> </a:t>
                      </a:r>
                      <a:r>
                        <a:rPr lang="it-IT" sz="1600" dirty="0" err="1" smtClean="0">
                          <a:effectLst/>
                        </a:rPr>
                        <a:t>is</a:t>
                      </a:r>
                      <a:r>
                        <a:rPr lang="it-IT" sz="1600" dirty="0" smtClean="0">
                          <a:effectLst/>
                        </a:rPr>
                        <a:t> </a:t>
                      </a:r>
                      <a:r>
                        <a:rPr lang="it-IT" sz="1600" dirty="0" err="1" smtClean="0">
                          <a:effectLst/>
                        </a:rPr>
                        <a:t>mitigated</a:t>
                      </a:r>
                      <a:endParaRPr lang="it-IT" sz="1600" dirty="0">
                        <a:effectLst/>
                        <a:latin typeface="Calibri"/>
                        <a:ea typeface="Calibri"/>
                        <a:cs typeface="Times New Roman"/>
                      </a:endParaRPr>
                    </a:p>
                  </a:txBody>
                  <a:tcPr marL="75910" marR="75910" marT="0" marB="0"/>
                </a:tc>
                <a:extLst>
                  <a:ext uri="{0D108BD9-81ED-4DB2-BD59-A6C34878D82A}">
                    <a16:rowId xmlns:a16="http://schemas.microsoft.com/office/drawing/2014/main" val="10006"/>
                  </a:ext>
                </a:extLst>
              </a:tr>
            </a:tbl>
          </a:graphicData>
        </a:graphic>
      </p:graphicFrame>
      <p:sp>
        <p:nvSpPr>
          <p:cNvPr id="6" name="Rettangolo 5"/>
          <p:cNvSpPr/>
          <p:nvPr/>
        </p:nvSpPr>
        <p:spPr>
          <a:xfrm>
            <a:off x="1317172" y="1432299"/>
            <a:ext cx="9470571" cy="584775"/>
          </a:xfrm>
          <a:prstGeom prst="rect">
            <a:avLst/>
          </a:prstGeom>
        </p:spPr>
        <p:txBody>
          <a:bodyPr wrap="square">
            <a:spAutoFit/>
          </a:bodyPr>
          <a:lstStyle/>
          <a:p>
            <a:pPr algn="ctr"/>
            <a:r>
              <a:rPr lang="en-US" sz="3200" b="1" dirty="0"/>
              <a:t>STYLES OF DELEGATION: advantages and disadvantages</a:t>
            </a:r>
            <a:endParaRPr lang="it-IT" sz="3200" dirty="0"/>
          </a:p>
        </p:txBody>
      </p:sp>
    </p:spTree>
    <p:extLst>
      <p:ext uri="{BB962C8B-B14F-4D97-AF65-F5344CB8AC3E}">
        <p14:creationId xmlns:p14="http://schemas.microsoft.com/office/powerpoint/2010/main" val="1421169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 name="Segnaposto contenuto 5">
            <a:extLst>
              <a:ext uri="{FF2B5EF4-FFF2-40B4-BE49-F238E27FC236}">
                <a16:creationId xmlns:a16="http://schemas.microsoft.com/office/drawing/2014/main" id="{D3D4449C-B05F-4A0B-B50C-70FFF6B3346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22515" y="2242865"/>
            <a:ext cx="2766243" cy="3225940"/>
          </a:xfrm>
          <a:prstGeom prst="rect">
            <a:avLst/>
          </a:prstGeom>
        </p:spPr>
      </p:pic>
      <p:sp>
        <p:nvSpPr>
          <p:cNvPr id="4" name="CasellaDiTesto 3"/>
          <p:cNvSpPr txBox="1"/>
          <p:nvPr/>
        </p:nvSpPr>
        <p:spPr>
          <a:xfrm>
            <a:off x="4114800" y="962526"/>
            <a:ext cx="8077199" cy="5786618"/>
          </a:xfrm>
          <a:prstGeom prst="rect">
            <a:avLst/>
          </a:prstGeom>
        </p:spPr>
        <p:txBody>
          <a:bodyPr vert="horz" lIns="91440" tIns="45720" rIns="91440" bIns="45720" rtlCol="0" anchor="ctr">
            <a:normAutofit lnSpcReduction="10000"/>
          </a:bodyPr>
          <a:lstStyle/>
          <a:p>
            <a:pPr marL="114300" lvl="0">
              <a:lnSpc>
                <a:spcPct val="90000"/>
              </a:lnSpc>
              <a:spcAft>
                <a:spcPts val="600"/>
              </a:spcAft>
            </a:pPr>
            <a:r>
              <a:rPr lang="en-US" sz="3200" b="1" dirty="0">
                <a:solidFill>
                  <a:srgbClr val="000000"/>
                </a:solidFill>
              </a:rPr>
              <a:t>The Good </a:t>
            </a:r>
            <a:r>
              <a:rPr lang="en-US" sz="3200" b="1" dirty="0" smtClean="0">
                <a:solidFill>
                  <a:srgbClr val="000000"/>
                </a:solidFill>
              </a:rPr>
              <a:t>Rules</a:t>
            </a:r>
          </a:p>
          <a:p>
            <a:pPr marL="342900" indent="-228600">
              <a:lnSpc>
                <a:spcPct val="90000"/>
              </a:lnSpc>
              <a:spcAft>
                <a:spcPts val="600"/>
              </a:spcAft>
              <a:buFont typeface="Arial" panose="020B0604020202020204" pitchFamily="34" charset="0"/>
              <a:buChar char="•"/>
            </a:pPr>
            <a:r>
              <a:rPr lang="en-US" sz="3200" dirty="0">
                <a:solidFill>
                  <a:srgbClr val="000000"/>
                </a:solidFill>
              </a:rPr>
              <a:t>schedule periodic but not too frequent meetings</a:t>
            </a:r>
          </a:p>
          <a:p>
            <a:pPr marL="342900" lvl="0" indent="-228600">
              <a:spcAft>
                <a:spcPts val="600"/>
              </a:spcAft>
              <a:buFont typeface="Arial" panose="020B0604020202020204" pitchFamily="34" charset="0"/>
              <a:buChar char="•"/>
            </a:pPr>
            <a:r>
              <a:rPr lang="en-US" sz="3200" dirty="0">
                <a:solidFill>
                  <a:srgbClr val="000000"/>
                </a:solidFill>
              </a:rPr>
              <a:t>delegate at least 80% of ineffective activities</a:t>
            </a:r>
          </a:p>
          <a:p>
            <a:pPr marL="342900" lvl="0" indent="-228600">
              <a:spcAft>
                <a:spcPts val="600"/>
              </a:spcAft>
              <a:buFont typeface="Arial" panose="020B0604020202020204" pitchFamily="34" charset="0"/>
              <a:buChar char="•"/>
            </a:pPr>
            <a:r>
              <a:rPr lang="en-US" sz="3200" dirty="0">
                <a:solidFill>
                  <a:srgbClr val="000000"/>
                </a:solidFill>
              </a:rPr>
              <a:t>support delegates</a:t>
            </a:r>
          </a:p>
          <a:p>
            <a:pPr marL="342900" lvl="0" indent="-228600">
              <a:spcAft>
                <a:spcPts val="600"/>
              </a:spcAft>
              <a:buFont typeface="Arial" panose="020B0604020202020204" pitchFamily="34" charset="0"/>
              <a:buChar char="•"/>
            </a:pPr>
            <a:r>
              <a:rPr lang="en-US" sz="3200" dirty="0">
                <a:solidFill>
                  <a:srgbClr val="000000"/>
                </a:solidFill>
              </a:rPr>
              <a:t>do not solve problems for the delegate</a:t>
            </a:r>
          </a:p>
          <a:p>
            <a:pPr marL="342900" lvl="0" indent="-228600">
              <a:spcAft>
                <a:spcPts val="600"/>
              </a:spcAft>
              <a:buFont typeface="Arial" panose="020B0604020202020204" pitchFamily="34" charset="0"/>
              <a:buChar char="•"/>
            </a:pPr>
            <a:r>
              <a:rPr lang="en-US" sz="3200" dirty="0">
                <a:solidFill>
                  <a:srgbClr val="000000"/>
                </a:solidFill>
              </a:rPr>
              <a:t>progressively thin the matches</a:t>
            </a:r>
          </a:p>
          <a:p>
            <a:pPr marL="342900" lvl="0" indent="-228600">
              <a:spcAft>
                <a:spcPts val="600"/>
              </a:spcAft>
              <a:buFont typeface="Arial" panose="020B0604020202020204" pitchFamily="34" charset="0"/>
              <a:buChar char="•"/>
            </a:pPr>
            <a:r>
              <a:rPr lang="en-US" sz="3200" dirty="0">
                <a:solidFill>
                  <a:srgbClr val="000000"/>
                </a:solidFill>
              </a:rPr>
              <a:t>ask for and provide feedback</a:t>
            </a:r>
          </a:p>
          <a:p>
            <a:pPr marL="342900" lvl="0" indent="-228600">
              <a:spcAft>
                <a:spcPts val="600"/>
              </a:spcAft>
              <a:buFont typeface="Arial" panose="020B0604020202020204" pitchFamily="34" charset="0"/>
              <a:buChar char="•"/>
            </a:pPr>
            <a:r>
              <a:rPr lang="en-US" sz="3200" dirty="0">
                <a:solidFill>
                  <a:srgbClr val="000000"/>
                </a:solidFill>
              </a:rPr>
              <a:t>pay attention to communication</a:t>
            </a:r>
          </a:p>
          <a:p>
            <a:pPr marL="342900" lvl="0" indent="-228600">
              <a:spcAft>
                <a:spcPts val="600"/>
              </a:spcAft>
              <a:buFont typeface="Arial" panose="020B0604020202020204" pitchFamily="34" charset="0"/>
              <a:buChar char="•"/>
            </a:pPr>
            <a:r>
              <a:rPr lang="en-US" sz="3200" dirty="0">
                <a:solidFill>
                  <a:srgbClr val="000000"/>
                </a:solidFill>
              </a:rPr>
              <a:t>believe in delegation as a process</a:t>
            </a:r>
          </a:p>
          <a:p>
            <a:pPr marL="342900" lvl="0" indent="-228600">
              <a:spcAft>
                <a:spcPts val="600"/>
              </a:spcAft>
              <a:buFont typeface="Arial" panose="020B0604020202020204" pitchFamily="34" charset="0"/>
              <a:buChar char="•"/>
            </a:pPr>
            <a:r>
              <a:rPr lang="en-US" sz="3200" dirty="0">
                <a:solidFill>
                  <a:srgbClr val="000000"/>
                </a:solidFill>
              </a:rPr>
              <a:t>always remember to celebrate success</a:t>
            </a:r>
          </a:p>
        </p:txBody>
      </p:sp>
    </p:spTree>
    <p:extLst>
      <p:ext uri="{BB962C8B-B14F-4D97-AF65-F5344CB8AC3E}">
        <p14:creationId xmlns:p14="http://schemas.microsoft.com/office/powerpoint/2010/main" val="1851060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72159" y="3602037"/>
            <a:ext cx="10927471" cy="2634639"/>
          </a:xfrm>
        </p:spPr>
        <p:txBody>
          <a:bodyPr>
            <a:normAutofit/>
          </a:bodyPr>
          <a:lstStyle/>
          <a:p>
            <a:pPr algn="l"/>
            <a:r>
              <a:rPr lang="it-IT" dirty="0"/>
              <a:t>-Peter </a:t>
            </a:r>
            <a:r>
              <a:rPr lang="it-IT" dirty="0" err="1"/>
              <a:t>Drucker</a:t>
            </a:r>
            <a:r>
              <a:rPr lang="it-IT" dirty="0"/>
              <a:t>: “Management by </a:t>
            </a:r>
            <a:r>
              <a:rPr lang="it-IT" dirty="0" err="1"/>
              <a:t>objectives</a:t>
            </a:r>
            <a:r>
              <a:rPr lang="it-IT" dirty="0"/>
              <a:t>, la guida per obiettivi, e la missione etica del manager.» The </a:t>
            </a:r>
            <a:r>
              <a:rPr lang="it-IT" dirty="0" err="1"/>
              <a:t>Practice</a:t>
            </a:r>
            <a:r>
              <a:rPr lang="it-IT" dirty="0"/>
              <a:t> of management ( 1954) </a:t>
            </a:r>
          </a:p>
          <a:p>
            <a:pPr algn="l"/>
            <a:r>
              <a:rPr lang="it-IT" dirty="0"/>
              <a:t> </a:t>
            </a:r>
            <a:r>
              <a:rPr lang="it-IT" dirty="0" smtClean="0"/>
              <a:t>-</a:t>
            </a:r>
            <a:r>
              <a:rPr lang="it-IT" dirty="0"/>
              <a:t>Peter F. </a:t>
            </a:r>
            <a:r>
              <a:rPr lang="it-IT" dirty="0" err="1"/>
              <a:t>Drucker</a:t>
            </a:r>
            <a:r>
              <a:rPr lang="it-IT" dirty="0"/>
              <a:t> -Le sfide di management del XXI secolo -2016 </a:t>
            </a:r>
          </a:p>
          <a:p>
            <a:pPr algn="l"/>
            <a:r>
              <a:rPr lang="it-IT" dirty="0"/>
              <a:t> </a:t>
            </a:r>
            <a:r>
              <a:rPr lang="it-IT" dirty="0" smtClean="0"/>
              <a:t>-</a:t>
            </a:r>
            <a:r>
              <a:rPr lang="it-IT" dirty="0"/>
              <a:t>Teoria sul bisogno di motivazioni di David </a:t>
            </a:r>
            <a:r>
              <a:rPr lang="it-IT" dirty="0" err="1"/>
              <a:t>McClelland</a:t>
            </a:r>
            <a:r>
              <a:rPr lang="it-IT" dirty="0"/>
              <a:t> (1961): </a:t>
            </a:r>
          </a:p>
          <a:p>
            <a:pPr algn="l"/>
            <a:r>
              <a:rPr lang="it-IT" dirty="0"/>
              <a:t> </a:t>
            </a:r>
            <a:r>
              <a:rPr lang="it-IT" dirty="0" smtClean="0"/>
              <a:t>-</a:t>
            </a:r>
            <a:r>
              <a:rPr lang="it-IT" dirty="0"/>
              <a:t>Stephen R. </a:t>
            </a:r>
            <a:r>
              <a:rPr lang="it-IT" dirty="0" err="1"/>
              <a:t>Covey</a:t>
            </a:r>
            <a:r>
              <a:rPr lang="it-IT" dirty="0"/>
              <a:t> -Le sette regole per avere successo, Franco Angeli 2016 </a:t>
            </a:r>
          </a:p>
          <a:p>
            <a:pPr algn="l"/>
            <a:r>
              <a:rPr lang="it-IT" dirty="0"/>
              <a:t> </a:t>
            </a:r>
            <a:r>
              <a:rPr lang="it-IT" dirty="0" smtClean="0"/>
              <a:t>-</a:t>
            </a:r>
            <a:r>
              <a:rPr lang="it-IT" dirty="0"/>
              <a:t>Brian Tracy-Delegare e Coordinare- la biblioteca del successo- </a:t>
            </a:r>
            <a:r>
              <a:rPr lang="it-IT" dirty="0" err="1"/>
              <a:t>Gribaudi</a:t>
            </a:r>
            <a:r>
              <a:rPr lang="it-IT" dirty="0"/>
              <a:t> Edizioni 2015 </a:t>
            </a:r>
          </a:p>
          <a:p>
            <a:endParaRPr lang="es-ES" dirty="0"/>
          </a:p>
        </p:txBody>
      </p:sp>
      <p:sp>
        <p:nvSpPr>
          <p:cNvPr id="4" name="Título 1"/>
          <p:cNvSpPr txBox="1">
            <a:spLocks/>
          </p:cNvSpPr>
          <p:nvPr/>
        </p:nvSpPr>
        <p:spPr>
          <a:xfrm>
            <a:off x="1491343" y="1862592"/>
            <a:ext cx="9144000" cy="10112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5400" dirty="0">
                <a:latin typeface="+mn-lt"/>
              </a:rPr>
              <a:t>Bibliography</a:t>
            </a:r>
          </a:p>
        </p:txBody>
      </p:sp>
    </p:spTree>
    <p:extLst>
      <p:ext uri="{BB962C8B-B14F-4D97-AF65-F5344CB8AC3E}">
        <p14:creationId xmlns:p14="http://schemas.microsoft.com/office/powerpoint/2010/main" val="164284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870352" y="598054"/>
            <a:ext cx="9144000" cy="1286164"/>
          </a:xfrm>
        </p:spPr>
        <p:txBody>
          <a:bodyPr>
            <a:normAutofit/>
          </a:bodyPr>
          <a:lstStyle/>
          <a:p>
            <a:r>
              <a:rPr lang="en-US" sz="4000" b="1" dirty="0">
                <a:latin typeface="+mn-lt"/>
                <a:ea typeface="+mn-ea"/>
                <a:cs typeface="+mn-cs"/>
              </a:rPr>
              <a:t>Delegation </a:t>
            </a:r>
            <a:r>
              <a:rPr lang="en-US" sz="4000" b="1" dirty="0" smtClean="0">
                <a:latin typeface="+mn-lt"/>
                <a:ea typeface="+mn-ea"/>
                <a:cs typeface="+mn-cs"/>
              </a:rPr>
              <a:t>Style</a:t>
            </a:r>
            <a:br>
              <a:rPr lang="en-US" sz="4000" b="1" dirty="0" smtClean="0">
                <a:latin typeface="+mn-lt"/>
                <a:ea typeface="+mn-ea"/>
                <a:cs typeface="+mn-cs"/>
              </a:rPr>
            </a:br>
            <a:r>
              <a:rPr lang="en-US" sz="3200" b="1" dirty="0"/>
              <a:t>Objectives of the Module</a:t>
            </a:r>
            <a:endParaRPr lang="en-IE" sz="3200" b="1" dirty="0">
              <a:latin typeface="+mn-lt"/>
              <a:ea typeface="+mn-ea"/>
              <a:cs typeface="+mn-cs"/>
            </a:endParaRPr>
          </a:p>
        </p:txBody>
      </p:sp>
      <p:sp>
        <p:nvSpPr>
          <p:cNvPr id="7" name="Subtítulo 2"/>
          <p:cNvSpPr>
            <a:spLocks noGrp="1"/>
          </p:cNvSpPr>
          <p:nvPr>
            <p:ph type="subTitle" idx="1"/>
          </p:nvPr>
        </p:nvSpPr>
        <p:spPr>
          <a:xfrm>
            <a:off x="1524000" y="2753360"/>
            <a:ext cx="9144000" cy="2504440"/>
          </a:xfrm>
        </p:spPr>
        <p:txBody>
          <a:bodyPr>
            <a:noAutofit/>
          </a:bodyPr>
          <a:lstStyle/>
          <a:p>
            <a:pPr marL="457200" indent="-457200" algn="l">
              <a:buFont typeface="Arial" panose="020B0604020202020204" pitchFamily="34" charset="0"/>
              <a:buChar char="•"/>
            </a:pPr>
            <a:r>
              <a:rPr lang="en-US" sz="3200" dirty="0"/>
              <a:t>Learn the main methods and tools for </a:t>
            </a:r>
            <a:r>
              <a:rPr lang="en-US" sz="3200" dirty="0" smtClean="0"/>
              <a:t>delegation</a:t>
            </a:r>
          </a:p>
          <a:p>
            <a:pPr marL="457200" indent="-457200" algn="l">
              <a:buFont typeface="Arial" panose="020B0604020202020204" pitchFamily="34" charset="0"/>
              <a:buChar char="•"/>
            </a:pPr>
            <a:r>
              <a:rPr lang="en-US" sz="3200" dirty="0"/>
              <a:t>Recognize priorities and delegable activities</a:t>
            </a:r>
            <a:endParaRPr lang="es-ES" sz="3200" dirty="0"/>
          </a:p>
        </p:txBody>
      </p:sp>
      <p:graphicFrame>
        <p:nvGraphicFramePr>
          <p:cNvPr id="8" name="CasellaDiTesto 2">
            <a:extLst>
              <a:ext uri="{FF2B5EF4-FFF2-40B4-BE49-F238E27FC236}">
                <a16:creationId xmlns:a16="http://schemas.microsoft.com/office/drawing/2014/main" id="{FBA8B156-CE4B-49BC-A2A5-B0946471A451}"/>
              </a:ext>
            </a:extLst>
          </p:cNvPr>
          <p:cNvGraphicFramePr/>
          <p:nvPr>
            <p:extLst>
              <p:ext uri="{D42A27DB-BD31-4B8C-83A1-F6EECF244321}">
                <p14:modId xmlns:p14="http://schemas.microsoft.com/office/powerpoint/2010/main" val="2408594930"/>
              </p:ext>
            </p:extLst>
          </p:nvPr>
        </p:nvGraphicFramePr>
        <p:xfrm>
          <a:off x="1406769" y="4360984"/>
          <a:ext cx="9261231" cy="2147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4901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643962"/>
            <a:ext cx="12191999" cy="8621448"/>
          </a:xfrm>
        </p:spPr>
      </p:pic>
    </p:spTree>
    <p:extLst>
      <p:ext uri="{BB962C8B-B14F-4D97-AF65-F5344CB8AC3E}">
        <p14:creationId xmlns:p14="http://schemas.microsoft.com/office/powerpoint/2010/main" val="169450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CasellaDiTesto 5"/>
          <p:cNvSpPr txBox="1"/>
          <p:nvPr/>
        </p:nvSpPr>
        <p:spPr>
          <a:xfrm>
            <a:off x="4812631" y="1507490"/>
            <a:ext cx="7074569" cy="4825578"/>
          </a:xfrm>
          <a:prstGeom prst="rect">
            <a:avLst/>
          </a:prstGeom>
        </p:spPr>
        <p:txBody>
          <a:bodyPr vert="horz" lIns="91440" tIns="45720" rIns="91440" bIns="45720" rtlCol="0" anchor="ctr">
            <a:normAutofit/>
          </a:bodyPr>
          <a:lstStyle/>
          <a:p>
            <a:r>
              <a:rPr lang="en-US" sz="3200" dirty="0"/>
              <a:t>To get rid of activities that can be carried out by others, the first thing to do is to check the times used for very important, strategic, unimportant activities and the time that is dedicated to each and what is their value.</a:t>
            </a:r>
            <a:endParaRPr lang="it-IT" sz="3200" dirty="0"/>
          </a:p>
        </p:txBody>
      </p:sp>
      <p:sp>
        <p:nvSpPr>
          <p:cNvPr id="10" name="Ovale 9"/>
          <p:cNvSpPr/>
          <p:nvPr/>
        </p:nvSpPr>
        <p:spPr>
          <a:xfrm>
            <a:off x="2066288" y="2426084"/>
            <a:ext cx="1494195" cy="1494195"/>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11" name="Rettangolo 10" descr="Captain"/>
          <p:cNvSpPr/>
          <p:nvPr/>
        </p:nvSpPr>
        <p:spPr>
          <a:xfrm>
            <a:off x="2346621" y="2744519"/>
            <a:ext cx="857325" cy="857325"/>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2" name="Gruppo 11"/>
          <p:cNvGrpSpPr/>
          <p:nvPr/>
        </p:nvGrpSpPr>
        <p:grpSpPr>
          <a:xfrm>
            <a:off x="1414599" y="4385684"/>
            <a:ext cx="2721370" cy="720000"/>
            <a:chOff x="418071" y="3901480"/>
            <a:chExt cx="2721370" cy="720000"/>
          </a:xfrm>
        </p:grpSpPr>
        <p:sp>
          <p:nvSpPr>
            <p:cNvPr id="13" name="Rettangolo 12"/>
            <p:cNvSpPr/>
            <p:nvPr/>
          </p:nvSpPr>
          <p:spPr>
            <a:xfrm>
              <a:off x="418071" y="3901480"/>
              <a:ext cx="272137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CasellaDiTesto 13"/>
            <p:cNvSpPr txBox="1"/>
            <p:nvPr/>
          </p:nvSpPr>
          <p:spPr>
            <a:xfrm>
              <a:off x="418071" y="3901480"/>
              <a:ext cx="272137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022350">
                <a:lnSpc>
                  <a:spcPct val="100000"/>
                </a:lnSpc>
                <a:spcBef>
                  <a:spcPct val="0"/>
                </a:spcBef>
                <a:spcAft>
                  <a:spcPct val="35000"/>
                </a:spcAft>
                <a:defRPr cap="all"/>
              </a:pPr>
              <a:r>
                <a:rPr lang="it-IT" sz="3200" kern="1200" dirty="0" err="1" smtClean="0"/>
                <a:t>when</a:t>
              </a:r>
              <a:endParaRPr lang="en-US" sz="3200" kern="1200" dirty="0"/>
            </a:p>
          </p:txBody>
        </p:sp>
      </p:grpSp>
    </p:spTree>
    <p:extLst>
      <p:ext uri="{BB962C8B-B14F-4D97-AF65-F5344CB8AC3E}">
        <p14:creationId xmlns:p14="http://schemas.microsoft.com/office/powerpoint/2010/main" val="779605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5878286" y="1122363"/>
            <a:ext cx="5323114" cy="4625294"/>
          </a:xfrm>
        </p:spPr>
        <p:txBody>
          <a:bodyPr>
            <a:normAutofit fontScale="90000"/>
          </a:bodyPr>
          <a:lstStyle/>
          <a:p>
            <a:pPr algn="l"/>
            <a:r>
              <a:rPr lang="es-ES" sz="4400" dirty="0">
                <a:latin typeface="+mn-lt"/>
              </a:rPr>
              <a:t/>
            </a:r>
            <a:br>
              <a:rPr lang="es-ES" sz="4400" dirty="0">
                <a:latin typeface="+mn-lt"/>
              </a:rPr>
            </a:br>
            <a:r>
              <a:rPr lang="es-ES" sz="4400" dirty="0">
                <a:latin typeface="+mn-lt"/>
              </a:rPr>
              <a:t/>
            </a:r>
            <a:br>
              <a:rPr lang="es-ES" sz="4400" dirty="0">
                <a:latin typeface="+mn-lt"/>
              </a:rPr>
            </a:br>
            <a:r>
              <a:rPr lang="en-US" sz="3600" dirty="0">
                <a:latin typeface="+mn-lt"/>
              </a:rPr>
              <a:t>Delegating means assigning tasks and related responsibilities to other people, giving them the tools they need to perform them, demanding that they respond to the results achieved. </a:t>
            </a:r>
            <a:r>
              <a:rPr lang="en-US" sz="3600" dirty="0" smtClean="0">
                <a:latin typeface="+mn-lt"/>
              </a:rPr>
              <a:t/>
            </a:r>
            <a:br>
              <a:rPr lang="en-US" sz="3600" dirty="0" smtClean="0">
                <a:latin typeface="+mn-lt"/>
              </a:rPr>
            </a:br>
            <a:r>
              <a:rPr lang="en-US" sz="3600" dirty="0">
                <a:latin typeface="+mn-lt"/>
              </a:rPr>
              <a:t/>
            </a:r>
            <a:br>
              <a:rPr lang="en-US" sz="3600" dirty="0">
                <a:latin typeface="+mn-lt"/>
              </a:rPr>
            </a:br>
            <a:r>
              <a:rPr lang="en-US" sz="3600" dirty="0" smtClean="0">
                <a:latin typeface="+mn-lt"/>
              </a:rPr>
              <a:t>There </a:t>
            </a:r>
            <a:r>
              <a:rPr lang="en-US" sz="3600" dirty="0">
                <a:latin typeface="+mn-lt"/>
              </a:rPr>
              <a:t>are two types of delegation</a:t>
            </a:r>
            <a:endParaRPr lang="es-ES" dirty="0"/>
          </a:p>
        </p:txBody>
      </p:sp>
      <p:pic>
        <p:nvPicPr>
          <p:cNvPr id="3" name="Segnaposto contenuto 11">
            <a:extLst>
              <a:ext uri="{FF2B5EF4-FFF2-40B4-BE49-F238E27FC236}">
                <a16:creationId xmlns:a16="http://schemas.microsoft.com/office/drawing/2014/main" id="{6DB58ED0-9195-4873-B437-D9B69F62DE94}"/>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25104" r="22916" b="-1"/>
          <a:stretch/>
        </p:blipFill>
        <p:spPr>
          <a:xfrm>
            <a:off x="426927" y="1122363"/>
            <a:ext cx="5078617" cy="5447025"/>
          </a:xfrm>
          <a:prstGeom prst="rect">
            <a:avLst/>
          </a:prstGeom>
        </p:spPr>
      </p:pic>
    </p:spTree>
    <p:extLst>
      <p:ext uri="{BB962C8B-B14F-4D97-AF65-F5344CB8AC3E}">
        <p14:creationId xmlns:p14="http://schemas.microsoft.com/office/powerpoint/2010/main" val="1865657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625294"/>
          </a:xfrm>
        </p:spPr>
        <p:txBody>
          <a:bodyPr>
            <a:normAutofit fontScale="90000"/>
          </a:bodyPr>
          <a:lstStyle/>
          <a:p>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dirty="0"/>
              <a:t/>
            </a:r>
            <a:br>
              <a:rPr lang="es-ES" dirty="0"/>
            </a:br>
            <a:endParaRPr lang="es-ES" dirty="0"/>
          </a:p>
        </p:txBody>
      </p:sp>
      <p:sp>
        <p:nvSpPr>
          <p:cNvPr id="5" name="CasellaDiTesto 4">
            <a:extLst>
              <a:ext uri="{FF2B5EF4-FFF2-40B4-BE49-F238E27FC236}">
                <a16:creationId xmlns:a16="http://schemas.microsoft.com/office/drawing/2014/main" id="{693F25DB-D0D3-466C-BE6D-88B90B454985}"/>
              </a:ext>
            </a:extLst>
          </p:cNvPr>
          <p:cNvSpPr txBox="1"/>
          <p:nvPr/>
        </p:nvSpPr>
        <p:spPr>
          <a:xfrm rot="10800000" flipV="1">
            <a:off x="111760" y="1096575"/>
            <a:ext cx="5632548" cy="5016758"/>
          </a:xfrm>
          <a:prstGeom prst="rect">
            <a:avLst/>
          </a:prstGeom>
          <a:noFill/>
        </p:spPr>
        <p:txBody>
          <a:bodyPr wrap="square">
            <a:spAutoFit/>
          </a:bodyPr>
          <a:lstStyle/>
          <a:p>
            <a:r>
              <a:rPr lang="en-US" sz="3200" b="1" dirty="0" smtClean="0">
                <a:solidFill>
                  <a:prstClr val="black"/>
                </a:solidFill>
              </a:rPr>
              <a:t>Delegation </a:t>
            </a:r>
            <a:r>
              <a:rPr lang="en-US" sz="3200" b="1" dirty="0">
                <a:solidFill>
                  <a:prstClr val="black"/>
                </a:solidFill>
              </a:rPr>
              <a:t>with Control</a:t>
            </a:r>
          </a:p>
          <a:p>
            <a:r>
              <a:rPr lang="en-US" sz="3200" dirty="0">
                <a:solidFill>
                  <a:prstClr val="black"/>
                </a:solidFill>
              </a:rPr>
              <a:t>Assign to others the realization of a task-assignment by defining times and ways for example: attendance recording, data entry in the company management defining methods and times for insertion, control and verification before sending the </a:t>
            </a:r>
            <a:r>
              <a:rPr lang="en-US" sz="3200" dirty="0" err="1">
                <a:solidFill>
                  <a:prstClr val="black"/>
                </a:solidFill>
              </a:rPr>
              <a:t>payslips</a:t>
            </a:r>
            <a:r>
              <a:rPr lang="en-US" sz="3200" dirty="0">
                <a:solidFill>
                  <a:prstClr val="black"/>
                </a:solidFill>
              </a:rPr>
              <a:t> ...</a:t>
            </a:r>
            <a:endParaRPr lang="it-IT" sz="4000" b="1" dirty="0"/>
          </a:p>
        </p:txBody>
      </p:sp>
      <p:sp>
        <p:nvSpPr>
          <p:cNvPr id="6" name="CasellaDiTesto 5"/>
          <p:cNvSpPr txBox="1"/>
          <p:nvPr/>
        </p:nvSpPr>
        <p:spPr>
          <a:xfrm>
            <a:off x="6385409" y="1584115"/>
            <a:ext cx="5474026" cy="5273885"/>
          </a:xfrm>
          <a:prstGeom prst="rect">
            <a:avLst/>
          </a:prstGeom>
        </p:spPr>
        <p:txBody>
          <a:bodyPr vert="horz" lIns="91440" tIns="45720" rIns="91440" bIns="45720" rtlCol="0" anchor="ctr">
            <a:normAutofit/>
          </a:bodyPr>
          <a:lstStyle/>
          <a:p>
            <a:pPr>
              <a:lnSpc>
                <a:spcPct val="120000"/>
              </a:lnSpc>
              <a:spcBef>
                <a:spcPts val="600"/>
              </a:spcBef>
              <a:spcAft>
                <a:spcPts val="600"/>
              </a:spcAft>
            </a:pPr>
            <a:r>
              <a:rPr lang="it-IT" sz="3200" b="1" dirty="0" err="1" smtClean="0">
                <a:solidFill>
                  <a:srgbClr val="000000"/>
                </a:solidFill>
              </a:rPr>
              <a:t>Delegation</a:t>
            </a:r>
            <a:r>
              <a:rPr lang="it-IT" sz="3200" b="1" dirty="0" smtClean="0">
                <a:solidFill>
                  <a:srgbClr val="000000"/>
                </a:solidFill>
              </a:rPr>
              <a:t> with </a:t>
            </a:r>
            <a:r>
              <a:rPr lang="it-IT" sz="3200" b="1" dirty="0" err="1" smtClean="0">
                <a:solidFill>
                  <a:srgbClr val="000000"/>
                </a:solidFill>
              </a:rPr>
              <a:t>responsabiity</a:t>
            </a:r>
            <a:r>
              <a:rPr lang="it-IT" sz="3200" b="1" dirty="0" smtClean="0">
                <a:solidFill>
                  <a:srgbClr val="000000"/>
                </a:solidFill>
              </a:rPr>
              <a:t> </a:t>
            </a:r>
            <a:r>
              <a:rPr lang="en-US" sz="3200" dirty="0" smtClean="0">
                <a:ln w="0"/>
                <a:solidFill>
                  <a:srgbClr val="000000"/>
                </a:solidFill>
              </a:rPr>
              <a:t>Assign </a:t>
            </a:r>
            <a:r>
              <a:rPr lang="en-US" sz="3200" dirty="0">
                <a:ln w="0"/>
                <a:solidFill>
                  <a:srgbClr val="000000"/>
                </a:solidFill>
              </a:rPr>
              <a:t>responsibility for achieving results to others</a:t>
            </a:r>
          </a:p>
          <a:p>
            <a:r>
              <a:rPr lang="en-US" sz="3200" dirty="0" smtClean="0">
                <a:ln w="0"/>
                <a:solidFill>
                  <a:srgbClr val="000000"/>
                </a:solidFill>
              </a:rPr>
              <a:t>- Complex </a:t>
            </a:r>
            <a:r>
              <a:rPr lang="en-US" sz="3200" dirty="0">
                <a:ln w="0"/>
                <a:solidFill>
                  <a:srgbClr val="000000"/>
                </a:solidFill>
              </a:rPr>
              <a:t>activities</a:t>
            </a:r>
          </a:p>
          <a:p>
            <a:r>
              <a:rPr lang="en-US" sz="3200" dirty="0" smtClean="0">
                <a:ln w="0"/>
                <a:solidFill>
                  <a:srgbClr val="000000"/>
                </a:solidFill>
              </a:rPr>
              <a:t>- Strong </a:t>
            </a:r>
            <a:r>
              <a:rPr lang="en-US" sz="3200" dirty="0">
                <a:ln w="0"/>
                <a:solidFill>
                  <a:srgbClr val="000000"/>
                </a:solidFill>
              </a:rPr>
              <a:t>result orientation</a:t>
            </a:r>
          </a:p>
          <a:p>
            <a:r>
              <a:rPr lang="en-US" sz="3200" dirty="0" smtClean="0">
                <a:ln w="0"/>
                <a:solidFill>
                  <a:srgbClr val="000000"/>
                </a:solidFill>
              </a:rPr>
              <a:t>- Independence</a:t>
            </a:r>
            <a:endParaRPr lang="en-US" sz="3200" dirty="0">
              <a:ln w="0"/>
              <a:solidFill>
                <a:srgbClr val="000000"/>
              </a:solidFill>
            </a:endParaRPr>
          </a:p>
          <a:p>
            <a:endParaRPr lang="en-US" sz="3200" dirty="0" smtClean="0">
              <a:ln w="0"/>
              <a:solidFill>
                <a:srgbClr val="000000"/>
              </a:solidFill>
            </a:endParaRPr>
          </a:p>
          <a:p>
            <a:r>
              <a:rPr lang="en-US" sz="3200" dirty="0" smtClean="0">
                <a:ln w="0"/>
                <a:solidFill>
                  <a:srgbClr val="000000"/>
                </a:solidFill>
              </a:rPr>
              <a:t>It </a:t>
            </a:r>
            <a:r>
              <a:rPr lang="en-US" sz="3200" dirty="0">
                <a:ln w="0"/>
                <a:solidFill>
                  <a:srgbClr val="000000"/>
                </a:solidFill>
              </a:rPr>
              <a:t>involves longer times, is more effective over time</a:t>
            </a:r>
            <a:endParaRPr lang="it-IT" sz="3200" dirty="0">
              <a:ln w="0"/>
              <a:solidFill>
                <a:srgbClr val="000000"/>
              </a:solidFill>
            </a:endParaRPr>
          </a:p>
        </p:txBody>
      </p:sp>
    </p:spTree>
    <p:extLst>
      <p:ext uri="{BB962C8B-B14F-4D97-AF65-F5344CB8AC3E}">
        <p14:creationId xmlns:p14="http://schemas.microsoft.com/office/powerpoint/2010/main" val="1319827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CasellaDiTesto 5"/>
          <p:cNvSpPr txBox="1"/>
          <p:nvPr/>
        </p:nvSpPr>
        <p:spPr>
          <a:xfrm>
            <a:off x="4572001" y="1473200"/>
            <a:ext cx="7315200" cy="4859868"/>
          </a:xfrm>
          <a:prstGeom prst="rect">
            <a:avLst/>
          </a:prstGeom>
        </p:spPr>
        <p:txBody>
          <a:bodyPr vert="horz" lIns="91440" tIns="45720" rIns="91440" bIns="45720" rtlCol="0" anchor="ctr">
            <a:normAutofit/>
          </a:bodyPr>
          <a:lstStyle/>
          <a:p>
            <a:r>
              <a:rPr lang="en-US" sz="3200" dirty="0"/>
              <a:t>People to whom to delegate responsibilities and tasks must possess technical, relational and behavioral characteristics and skills.</a:t>
            </a:r>
            <a:endParaRPr lang="it-IT" sz="3200" dirty="0"/>
          </a:p>
          <a:p>
            <a:endParaRPr lang="it-IT" sz="3200" dirty="0"/>
          </a:p>
        </p:txBody>
      </p:sp>
      <p:sp>
        <p:nvSpPr>
          <p:cNvPr id="13" name="Rettangolo 12"/>
          <p:cNvSpPr/>
          <p:nvPr/>
        </p:nvSpPr>
        <p:spPr>
          <a:xfrm>
            <a:off x="1414599" y="4385684"/>
            <a:ext cx="272137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Ovale 7"/>
          <p:cNvSpPr/>
          <p:nvPr/>
        </p:nvSpPr>
        <p:spPr>
          <a:xfrm>
            <a:off x="1755355" y="2426084"/>
            <a:ext cx="1494195" cy="1494195"/>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9" name="Rettangolo 8" descr="Office Worker"/>
          <p:cNvSpPr/>
          <p:nvPr/>
        </p:nvSpPr>
        <p:spPr>
          <a:xfrm>
            <a:off x="2073790" y="2744519"/>
            <a:ext cx="857325" cy="857325"/>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5" name="Gruppo 14"/>
          <p:cNvGrpSpPr/>
          <p:nvPr/>
        </p:nvGrpSpPr>
        <p:grpSpPr>
          <a:xfrm>
            <a:off x="1277702" y="4385684"/>
            <a:ext cx="2449500" cy="720000"/>
            <a:chOff x="3568103" y="3901480"/>
            <a:chExt cx="2449500" cy="720000"/>
          </a:xfrm>
        </p:grpSpPr>
        <p:sp>
          <p:nvSpPr>
            <p:cNvPr id="16" name="Rettangolo 15"/>
            <p:cNvSpPr/>
            <p:nvPr/>
          </p:nvSpPr>
          <p:spPr>
            <a:xfrm>
              <a:off x="3568103" y="3901480"/>
              <a:ext cx="24495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CasellaDiTesto 16"/>
            <p:cNvSpPr txBox="1"/>
            <p:nvPr/>
          </p:nvSpPr>
          <p:spPr>
            <a:xfrm>
              <a:off x="3568103" y="3901480"/>
              <a:ext cx="24495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022350">
                <a:lnSpc>
                  <a:spcPct val="100000"/>
                </a:lnSpc>
                <a:spcBef>
                  <a:spcPct val="0"/>
                </a:spcBef>
                <a:spcAft>
                  <a:spcPct val="35000"/>
                </a:spcAft>
                <a:defRPr cap="all"/>
              </a:pPr>
              <a:r>
                <a:rPr lang="it-IT" sz="3200" kern="1200" dirty="0" err="1" smtClean="0"/>
                <a:t>who</a:t>
              </a:r>
              <a:endParaRPr lang="en-US" sz="3200" kern="1200" dirty="0"/>
            </a:p>
          </p:txBody>
        </p:sp>
      </p:grpSp>
    </p:spTree>
    <p:extLst>
      <p:ext uri="{BB962C8B-B14F-4D97-AF65-F5344CB8AC3E}">
        <p14:creationId xmlns:p14="http://schemas.microsoft.com/office/powerpoint/2010/main" val="1204620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Fumetto 1 3"/>
          <p:cNvSpPr/>
          <p:nvPr/>
        </p:nvSpPr>
        <p:spPr>
          <a:xfrm>
            <a:off x="8241475" y="1785048"/>
            <a:ext cx="2446317" cy="1033154"/>
          </a:xfrm>
          <a:prstGeom prst="wedgeRectCallout">
            <a:avLst>
              <a:gd name="adj1" fmla="val -29426"/>
              <a:gd name="adj2" fmla="val 71900"/>
            </a:avLst>
          </a:prstGeom>
          <a:gradFill>
            <a:gsLst>
              <a:gs pos="5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Which proves to be the most competent and prepared (not always ..)</a:t>
            </a:r>
            <a:endParaRPr lang="it-IT" dirty="0">
              <a:solidFill>
                <a:schemeClr val="tx1"/>
              </a:solidFill>
            </a:endParaRPr>
          </a:p>
        </p:txBody>
      </p:sp>
      <p:sp>
        <p:nvSpPr>
          <p:cNvPr id="5" name="Fumetto 1 4"/>
          <p:cNvSpPr/>
          <p:nvPr/>
        </p:nvSpPr>
        <p:spPr>
          <a:xfrm>
            <a:off x="1020952" y="1450351"/>
            <a:ext cx="2790700" cy="1033154"/>
          </a:xfrm>
          <a:prstGeom prst="wedgeRectCallout">
            <a:avLst>
              <a:gd name="adj1" fmla="val -6125"/>
              <a:gd name="adj2" fmla="val 81094"/>
            </a:avLst>
          </a:prstGeom>
          <a:gradFill>
            <a:gsLst>
              <a:gs pos="5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To those who show enthusiasm and motivation</a:t>
            </a:r>
            <a:endParaRPr lang="it-IT" dirty="0">
              <a:solidFill>
                <a:schemeClr val="tx1"/>
              </a:solidFill>
            </a:endParaRPr>
          </a:p>
        </p:txBody>
      </p:sp>
      <p:sp>
        <p:nvSpPr>
          <p:cNvPr id="6" name="Fumetto 1 5"/>
          <p:cNvSpPr/>
          <p:nvPr/>
        </p:nvSpPr>
        <p:spPr>
          <a:xfrm>
            <a:off x="7897090" y="3942444"/>
            <a:ext cx="2446317" cy="1033154"/>
          </a:xfrm>
          <a:prstGeom prst="wedgeRectCallout">
            <a:avLst>
              <a:gd name="adj1" fmla="val -65833"/>
              <a:gd name="adj2" fmla="val 16726"/>
            </a:avLst>
          </a:prstGeom>
          <a:gradFill>
            <a:gsLst>
              <a:gs pos="59000">
                <a:schemeClr val="accent1">
                  <a:lumMod val="5000"/>
                  <a:lumOff val="95000"/>
                </a:schemeClr>
              </a:gs>
              <a:gs pos="98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To whom it assumes its responsibilities</a:t>
            </a:r>
            <a:endParaRPr lang="it-IT" dirty="0">
              <a:solidFill>
                <a:schemeClr val="tx1"/>
              </a:solidFill>
            </a:endParaRPr>
          </a:p>
        </p:txBody>
      </p:sp>
      <p:sp>
        <p:nvSpPr>
          <p:cNvPr id="7" name="Fumetto 1 6"/>
          <p:cNvSpPr/>
          <p:nvPr/>
        </p:nvSpPr>
        <p:spPr>
          <a:xfrm>
            <a:off x="1365335" y="4061321"/>
            <a:ext cx="2446317" cy="1033154"/>
          </a:xfrm>
          <a:prstGeom prst="wedgeRectCallout">
            <a:avLst>
              <a:gd name="adj1" fmla="val 63292"/>
              <a:gd name="adj2" fmla="val 10979"/>
            </a:avLst>
          </a:prstGeom>
          <a:gradFill>
            <a:gsLst>
              <a:gs pos="67000">
                <a:schemeClr val="accent1">
                  <a:lumMod val="5000"/>
                  <a:lumOff val="95000"/>
                </a:schemeClr>
              </a:gs>
              <a:gs pos="100000">
                <a:schemeClr val="accent1">
                  <a:lumMod val="45000"/>
                  <a:lumOff val="55000"/>
                </a:schemeClr>
              </a:gs>
              <a:gs pos="97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To those who can question themselves</a:t>
            </a:r>
            <a:endParaRPr lang="it-IT" dirty="0">
              <a:solidFill>
                <a:schemeClr val="bg1"/>
              </a:solidFill>
            </a:endParaRPr>
          </a:p>
        </p:txBody>
      </p:sp>
      <p:sp>
        <p:nvSpPr>
          <p:cNvPr id="8" name="Fumetto 1 7"/>
          <p:cNvSpPr/>
          <p:nvPr/>
        </p:nvSpPr>
        <p:spPr>
          <a:xfrm>
            <a:off x="4792797" y="582465"/>
            <a:ext cx="2446317" cy="1033154"/>
          </a:xfrm>
          <a:prstGeom prst="wedgeRectCallout">
            <a:avLst>
              <a:gd name="adj1" fmla="val -21174"/>
              <a:gd name="adj2" fmla="val 79944"/>
            </a:avLst>
          </a:prstGeom>
          <a:gradFill>
            <a:gsLst>
              <a:gs pos="5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To those who show the will to learn and grow</a:t>
            </a:r>
            <a:endParaRPr lang="it-IT" dirty="0">
              <a:solidFill>
                <a:schemeClr val="tx1"/>
              </a:solidFill>
            </a:endParaRPr>
          </a:p>
        </p:txBody>
      </p:sp>
      <p:sp>
        <p:nvSpPr>
          <p:cNvPr id="9" name="Fumetto 1 8"/>
          <p:cNvSpPr/>
          <p:nvPr/>
        </p:nvSpPr>
        <p:spPr>
          <a:xfrm>
            <a:off x="4985655" y="5510490"/>
            <a:ext cx="2446317" cy="1033154"/>
          </a:xfrm>
          <a:prstGeom prst="wedgeRectCallout">
            <a:avLst>
              <a:gd name="adj1" fmla="val -19232"/>
              <a:gd name="adj2" fmla="val -70631"/>
            </a:avLst>
          </a:prstGeom>
          <a:gradFill>
            <a:gsLst>
              <a:gs pos="63000">
                <a:schemeClr val="accent1">
                  <a:lumMod val="5000"/>
                  <a:lumOff val="95000"/>
                </a:schemeClr>
              </a:gs>
              <a:gs pos="99000">
                <a:schemeClr val="accent1">
                  <a:lumMod val="45000"/>
                  <a:lumOff val="55000"/>
                </a:schemeClr>
              </a:gs>
              <a:gs pos="99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For those who know how to withstand pressure and stressful situations</a:t>
            </a:r>
            <a:endParaRPr lang="it-IT" dirty="0">
              <a:solidFill>
                <a:schemeClr val="tx1"/>
              </a:solidFill>
            </a:endParaRPr>
          </a:p>
        </p:txBody>
      </p:sp>
      <p:pic>
        <p:nvPicPr>
          <p:cNvPr id="10" name="Immagine 9">
            <a:extLst>
              <a:ext uri="{FF2B5EF4-FFF2-40B4-BE49-F238E27FC236}">
                <a16:creationId xmlns:a16="http://schemas.microsoft.com/office/drawing/2014/main" id="{2C90547A-3602-4C5E-8EE0-1FE339BAAD70}"/>
              </a:ext>
            </a:extLst>
          </p:cNvPr>
          <p:cNvPicPr>
            <a:picLocks noChangeAspect="1"/>
          </p:cNvPicPr>
          <p:nvPr/>
        </p:nvPicPr>
        <p:blipFill rotWithShape="1">
          <a:blip r:embed="rId3"/>
          <a:srcRect l="31402" t="-9716" r="48950" b="4453"/>
          <a:stretch/>
        </p:blipFill>
        <p:spPr>
          <a:xfrm>
            <a:off x="4626429" y="2141951"/>
            <a:ext cx="2779055" cy="2833647"/>
          </a:xfrm>
          <a:prstGeom prst="rect">
            <a:avLst/>
          </a:prstGeom>
        </p:spPr>
      </p:pic>
      <p:sp>
        <p:nvSpPr>
          <p:cNvPr id="2" name="Rectangle 1"/>
          <p:cNvSpPr>
            <a:spLocks noChangeArrowheads="1"/>
          </p:cNvSpPr>
          <p:nvPr/>
        </p:nvSpPr>
        <p:spPr bwMode="auto">
          <a:xfrm>
            <a:off x="4792797" y="3898380"/>
            <a:ext cx="2446317" cy="1077218"/>
          </a:xfrm>
          <a:prstGeom prst="rect">
            <a:avLst/>
          </a:prstGeom>
          <a:solidFill>
            <a:schemeClr val="bg1">
              <a:lumMod val="75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3200" b="0" i="0" u="none" strike="noStrike" cap="none" normalizeH="0" baseline="0" smtClean="0">
                <a:ln>
                  <a:noFill/>
                </a:ln>
                <a:solidFill>
                  <a:schemeClr val="tx1"/>
                </a:solidFill>
                <a:effectLst/>
              </a:rPr>
              <a:t>To whom to delegate </a:t>
            </a:r>
          </a:p>
        </p:txBody>
      </p:sp>
    </p:spTree>
    <p:extLst>
      <p:ext uri="{BB962C8B-B14F-4D97-AF65-F5344CB8AC3E}">
        <p14:creationId xmlns:p14="http://schemas.microsoft.com/office/powerpoint/2010/main" val="288049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ttangolo 1"/>
          <p:cNvSpPr/>
          <p:nvPr/>
        </p:nvSpPr>
        <p:spPr>
          <a:xfrm>
            <a:off x="6084126" y="1773462"/>
            <a:ext cx="5211392" cy="4031873"/>
          </a:xfrm>
          <a:prstGeom prst="rect">
            <a:avLst/>
          </a:prstGeom>
        </p:spPr>
        <p:txBody>
          <a:bodyPr wrap="square">
            <a:spAutoFit/>
          </a:bodyPr>
          <a:lstStyle/>
          <a:p>
            <a:r>
              <a:rPr lang="en-US" sz="3200" dirty="0"/>
              <a:t>Those who delegate must evaluate which competences the delegate possesses, which competences must be implemented and acquired and the suitable tools to enhance the missing competences</a:t>
            </a:r>
            <a:endParaRPr lang="it-IT" sz="3200" dirty="0"/>
          </a:p>
        </p:txBody>
      </p:sp>
      <p:pic>
        <p:nvPicPr>
          <p:cNvPr id="3" name="Segnaposto contenuto 7">
            <a:extLst>
              <a:ext uri="{FF2B5EF4-FFF2-40B4-BE49-F238E27FC236}">
                <a16:creationId xmlns:a16="http://schemas.microsoft.com/office/drawing/2014/main" id="{63BAEAB0-24F6-421C-A53B-361DEF94E791}"/>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22131" r="34048" b="1"/>
          <a:stretch/>
        </p:blipFill>
        <p:spPr>
          <a:xfrm>
            <a:off x="335829" y="1065887"/>
            <a:ext cx="5078618" cy="5447025"/>
          </a:xfrm>
          <a:prstGeom prst="rect">
            <a:avLst/>
          </a:prstGeom>
        </p:spPr>
      </p:pic>
    </p:spTree>
    <p:extLst>
      <p:ext uri="{BB962C8B-B14F-4D97-AF65-F5344CB8AC3E}">
        <p14:creationId xmlns:p14="http://schemas.microsoft.com/office/powerpoint/2010/main" val="112204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ttangolo 1"/>
          <p:cNvSpPr/>
          <p:nvPr/>
        </p:nvSpPr>
        <p:spPr>
          <a:xfrm>
            <a:off x="1404256" y="1005841"/>
            <a:ext cx="9884229" cy="5016758"/>
          </a:xfrm>
          <a:prstGeom prst="rect">
            <a:avLst/>
          </a:prstGeom>
        </p:spPr>
        <p:txBody>
          <a:bodyPr wrap="square">
            <a:spAutoFit/>
          </a:bodyPr>
          <a:lstStyle/>
          <a:p>
            <a:pPr lvl="0">
              <a:defRPr/>
            </a:pPr>
            <a:r>
              <a:rPr lang="en-US" sz="3200" dirty="0">
                <a:solidFill>
                  <a:prstClr val="black"/>
                </a:solidFill>
              </a:rPr>
              <a:t>The effectiveness of the delegation also depends on the maturity and motivation of the manager's collaborators.</a:t>
            </a:r>
          </a:p>
          <a:p>
            <a:pPr lvl="0">
              <a:defRPr/>
            </a:pPr>
            <a:r>
              <a:rPr lang="en-US" sz="3200" dirty="0">
                <a:solidFill>
                  <a:prstClr val="black"/>
                </a:solidFill>
              </a:rPr>
              <a:t>According to </a:t>
            </a:r>
            <a:r>
              <a:rPr lang="en-US" sz="3200" b="1" i="1" dirty="0">
                <a:solidFill>
                  <a:prstClr val="black"/>
                </a:solidFill>
              </a:rPr>
              <a:t>David McClelland's theory of the need for motivation (1961):</a:t>
            </a:r>
          </a:p>
          <a:p>
            <a:pPr lvl="0">
              <a:defRPr/>
            </a:pPr>
            <a:endParaRPr lang="en-US" sz="3200" dirty="0">
              <a:solidFill>
                <a:prstClr val="black"/>
              </a:solidFill>
            </a:endParaRPr>
          </a:p>
          <a:p>
            <a:pPr lvl="0">
              <a:defRPr/>
            </a:pPr>
            <a:r>
              <a:rPr lang="en-US" sz="3200" dirty="0" smtClean="0">
                <a:solidFill>
                  <a:prstClr val="black"/>
                </a:solidFill>
              </a:rPr>
              <a:t>Individuals </a:t>
            </a:r>
            <a:r>
              <a:rPr lang="en-US" sz="3200" dirty="0">
                <a:solidFill>
                  <a:prstClr val="black"/>
                </a:solidFill>
              </a:rPr>
              <a:t>who aim to make a career (high performers) prefer to receive proxies on even poorly structured activities, but with very specific objectives and responsibilities, so that the feedback on their performance is measurable and well defined.</a:t>
            </a:r>
            <a:endParaRPr lang="it-IT" sz="3200" dirty="0"/>
          </a:p>
        </p:txBody>
      </p:sp>
    </p:spTree>
    <p:extLst>
      <p:ext uri="{BB962C8B-B14F-4D97-AF65-F5344CB8AC3E}">
        <p14:creationId xmlns:p14="http://schemas.microsoft.com/office/powerpoint/2010/main" val="40723853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957</TotalTime>
  <Words>880</Words>
  <Application>Microsoft Office PowerPoint</Application>
  <PresentationFormat>Widescreen</PresentationFormat>
  <Paragraphs>126</Paragraphs>
  <Slides>20</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20</vt:i4>
      </vt:variant>
    </vt:vector>
  </HeadingPairs>
  <TitlesOfParts>
    <vt:vector size="27" baseType="lpstr">
      <vt:lpstr>Arial</vt:lpstr>
      <vt:lpstr>Calibri</vt:lpstr>
      <vt:lpstr>Calibri Light</vt:lpstr>
      <vt:lpstr>Century Schoolbook</vt:lpstr>
      <vt:lpstr>Times New Roman</vt:lpstr>
      <vt:lpstr>Wingdings</vt:lpstr>
      <vt:lpstr>Tema de Office</vt:lpstr>
      <vt:lpstr>Presentazione standard di PowerPoint</vt:lpstr>
      <vt:lpstr>Delegation Style Objectives of the Module</vt:lpstr>
      <vt:lpstr>Presentazione standard di PowerPoint</vt:lpstr>
      <vt:lpstr>  Delegating means assigning tasks and related responsibilities to other people, giving them the tools they need to perform them, demanding that they respond to the results achieved.   There are two types of delegation</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Andrea D'Amore</cp:lastModifiedBy>
  <cp:revision>70</cp:revision>
  <dcterms:created xsi:type="dcterms:W3CDTF">2020-01-14T09:37:24Z</dcterms:created>
  <dcterms:modified xsi:type="dcterms:W3CDTF">2020-07-29T09:49:02Z</dcterms:modified>
</cp:coreProperties>
</file>