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6" roundtripDataSignature="AMtx7mgdizf8Jud4NNSLxfm28O+iWFnb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FFF5012-F02A-4A47-A4D2-F5BB02DB311F}">
  <a:tblStyle styleId="{6FFF5012-F02A-4A47-A4D2-F5BB02DB311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Esta tb se podría modificar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Esta tb se podría modificar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4" name="Google Shape;214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2" name="Google Shape;222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Esta se podria reducir y poner fotos</a:t>
            </a:r>
            <a:endParaRPr/>
          </a:p>
        </p:txBody>
      </p:sp>
      <p:sp>
        <p:nvSpPr>
          <p:cNvPr id="145" name="Google Shape;145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3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Relationship Id="rId4" Type="http://schemas.openxmlformats.org/officeDocument/2006/relationships/hyperlink" Target="https://coachfederation.org/app/uploads/2017/11/SampleCoachingAgreement.pdf" TargetMode="External"/><Relationship Id="rId5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Relationship Id="rId4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jpg"/><Relationship Id="rId4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g"/><Relationship Id="rId4" Type="http://schemas.openxmlformats.org/officeDocument/2006/relationships/hyperlink" Target="https://certifiedcoach.org/" TargetMode="External"/><Relationship Id="rId5" Type="http://schemas.openxmlformats.org/officeDocument/2006/relationships/hyperlink" Target="https://tim-coaching.com/" TargetMode="External"/><Relationship Id="rId6" Type="http://schemas.openxmlformats.org/officeDocument/2006/relationships/hyperlink" Target="http://www.payperthink.es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12.pn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89" name="Google Shape;89;p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5866" y="-326865"/>
            <a:ext cx="12224492" cy="718486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1412342" y="2743200"/>
            <a:ext cx="9153052" cy="1303699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12700">
            <a:solidFill>
              <a:srgbClr val="AC5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COACHING</a:t>
            </a:r>
            <a:endParaRPr b="0" i="0" sz="6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"/>
          <p:cNvSpPr txBox="1"/>
          <p:nvPr>
            <p:ph type="ctrTitle"/>
          </p:nvPr>
        </p:nvSpPr>
        <p:spPr>
          <a:xfrm>
            <a:off x="838200" y="1572304"/>
            <a:ext cx="10825716" cy="52856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GB" sz="3200">
                <a:latin typeface="Calibri"/>
                <a:ea typeface="Calibri"/>
                <a:cs typeface="Calibri"/>
                <a:sym typeface="Calibri"/>
              </a:rPr>
              <a:t>Planning</a:t>
            </a:r>
            <a:r>
              <a:rPr lang="en-GB" sz="3200">
                <a:latin typeface="Calibri"/>
                <a:ea typeface="Calibri"/>
                <a:cs typeface="Calibri"/>
                <a:sym typeface="Calibri"/>
              </a:rPr>
              <a:t>: Outline strategic business plan, break it down into action steps, and plan the coaching process. </a:t>
            </a:r>
            <a:br>
              <a:rPr lang="en-GB" sz="320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3200">
                <a:latin typeface="Calibri"/>
                <a:ea typeface="Calibri"/>
                <a:cs typeface="Calibri"/>
                <a:sym typeface="Calibri"/>
              </a:rPr>
            </a:br>
            <a:r>
              <a:rPr b="1" lang="en-GB" sz="3200">
                <a:latin typeface="Calibri"/>
                <a:ea typeface="Calibri"/>
                <a:cs typeface="Calibri"/>
                <a:sym typeface="Calibri"/>
              </a:rPr>
              <a:t>Executive Selection</a:t>
            </a:r>
            <a:r>
              <a:rPr lang="en-GB" sz="3200">
                <a:latin typeface="Calibri"/>
                <a:ea typeface="Calibri"/>
                <a:cs typeface="Calibri"/>
                <a:sym typeface="Calibri"/>
              </a:rPr>
              <a:t>: Assess eligibility, orient executives to the program, and determine matching characteristics. </a:t>
            </a:r>
            <a:br>
              <a:rPr lang="en-GB" sz="320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3200">
                <a:latin typeface="Calibri"/>
                <a:ea typeface="Calibri"/>
                <a:cs typeface="Calibri"/>
                <a:sym typeface="Calibri"/>
              </a:rPr>
            </a:br>
            <a:r>
              <a:rPr b="1" lang="en-GB" sz="3200">
                <a:latin typeface="Calibri"/>
                <a:ea typeface="Calibri"/>
                <a:cs typeface="Calibri"/>
                <a:sym typeface="Calibri"/>
              </a:rPr>
              <a:t>Coach Sourcing</a:t>
            </a:r>
            <a:r>
              <a:rPr lang="en-GB" sz="3200">
                <a:latin typeface="Calibri"/>
                <a:ea typeface="Calibri"/>
                <a:cs typeface="Calibri"/>
                <a:sym typeface="Calibri"/>
              </a:rPr>
              <a:t>: Identify internal or external coaches, assess qualifications, determine matching characteristics, orient to the program, and contract with the organization </a:t>
            </a:r>
            <a:r>
              <a:rPr b="1" lang="en-GB" sz="3200">
                <a:latin typeface="Calibri"/>
                <a:ea typeface="Calibri"/>
                <a:cs typeface="Calibri"/>
                <a:sym typeface="Calibri"/>
              </a:rPr>
              <a:t>6 </a:t>
            </a:r>
            <a:r>
              <a:rPr lang="en-GB" sz="3200">
                <a:latin typeface="Calibri"/>
                <a:ea typeface="Calibri"/>
                <a:cs typeface="Calibri"/>
                <a:sym typeface="Calibri"/>
              </a:rPr>
              <a:t>and the program.</a:t>
            </a:r>
            <a:br>
              <a:rPr lang="en-GB" sz="32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3200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3200"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0"/>
          <p:cNvSpPr txBox="1"/>
          <p:nvPr/>
        </p:nvSpPr>
        <p:spPr>
          <a:xfrm>
            <a:off x="838200" y="864418"/>
            <a:ext cx="1098171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Phases of a Strategic Coaching Program (1)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"/>
          <p:cNvSpPr txBox="1"/>
          <p:nvPr>
            <p:ph type="ctrTitle"/>
          </p:nvPr>
        </p:nvSpPr>
        <p:spPr>
          <a:xfrm>
            <a:off x="838200" y="1572304"/>
            <a:ext cx="10825716" cy="52856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br>
              <a:rPr lang="en-GB" sz="3200"/>
            </a:br>
            <a:br>
              <a:rPr lang="en-GB" sz="3200"/>
            </a:br>
            <a:r>
              <a:rPr b="1" lang="en-GB" sz="3200">
                <a:latin typeface="Calibri"/>
                <a:ea typeface="Calibri"/>
                <a:cs typeface="Calibri"/>
                <a:sym typeface="Calibri"/>
              </a:rPr>
              <a:t>Matching</a:t>
            </a:r>
            <a:r>
              <a:rPr lang="en-GB" sz="3200">
                <a:latin typeface="Calibri"/>
                <a:ea typeface="Calibri"/>
                <a:cs typeface="Calibri"/>
                <a:sym typeface="Calibri"/>
              </a:rPr>
              <a:t> Match coaches to executives, conduct initial meetings, and determine acceptability of the matches. </a:t>
            </a:r>
            <a:br>
              <a:rPr lang="en-GB" sz="320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3200">
                <a:latin typeface="Calibri"/>
                <a:ea typeface="Calibri"/>
                <a:cs typeface="Calibri"/>
                <a:sym typeface="Calibri"/>
              </a:rPr>
            </a:br>
            <a:r>
              <a:rPr b="1" lang="en-GB" sz="3200">
                <a:latin typeface="Calibri"/>
                <a:ea typeface="Calibri"/>
                <a:cs typeface="Calibri"/>
                <a:sym typeface="Calibri"/>
              </a:rPr>
              <a:t>Coaching Engagement</a:t>
            </a:r>
            <a:r>
              <a:rPr lang="en-GB" sz="3200">
                <a:latin typeface="Calibri"/>
                <a:ea typeface="Calibri"/>
                <a:cs typeface="Calibri"/>
                <a:sym typeface="Calibri"/>
              </a:rPr>
              <a:t> Review assessment data, create development plans, monitor coaching sessions, and conduct periodic program meetings. </a:t>
            </a:r>
            <a:br>
              <a:rPr lang="en-GB" sz="320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3200">
                <a:latin typeface="Calibri"/>
                <a:ea typeface="Calibri"/>
                <a:cs typeface="Calibri"/>
                <a:sym typeface="Calibri"/>
              </a:rPr>
            </a:br>
            <a:r>
              <a:rPr b="1" lang="en-GB" sz="3200">
                <a:latin typeface="Calibri"/>
                <a:ea typeface="Calibri"/>
                <a:cs typeface="Calibri"/>
                <a:sym typeface="Calibri"/>
              </a:rPr>
              <a:t>Evaluation</a:t>
            </a:r>
            <a:r>
              <a:rPr lang="en-GB" sz="3200">
                <a:latin typeface="Calibri"/>
                <a:ea typeface="Calibri"/>
                <a:cs typeface="Calibri"/>
                <a:sym typeface="Calibri"/>
              </a:rPr>
              <a:t> Assess effectives, participant reactions, ROI, etc. of individual engagements and overall program. This data helps in developing the planning phase of the next program cycle.  </a:t>
            </a:r>
            <a:br>
              <a:rPr lang="en-GB" sz="3200"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1"/>
          <p:cNvSpPr txBox="1"/>
          <p:nvPr/>
        </p:nvSpPr>
        <p:spPr>
          <a:xfrm>
            <a:off x="838200" y="864418"/>
            <a:ext cx="1098171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Phases of a Strategic Coaching Program (2)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"/>
          <p:cNvSpPr txBox="1"/>
          <p:nvPr>
            <p:ph type="ctrTitle"/>
          </p:nvPr>
        </p:nvSpPr>
        <p:spPr>
          <a:xfrm>
            <a:off x="838200" y="1888100"/>
            <a:ext cx="10909003" cy="496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2"/>
          <p:cNvSpPr txBox="1"/>
          <p:nvPr/>
        </p:nvSpPr>
        <p:spPr>
          <a:xfrm>
            <a:off x="754912" y="1180214"/>
            <a:ext cx="1090900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Strategic Coaching Process </a:t>
            </a:r>
            <a:endParaRPr/>
          </a:p>
        </p:txBody>
      </p:sp>
      <p:sp>
        <p:nvSpPr>
          <p:cNvPr id="178" name="Google Shape;178;p12"/>
          <p:cNvSpPr txBox="1"/>
          <p:nvPr/>
        </p:nvSpPr>
        <p:spPr>
          <a:xfrm>
            <a:off x="6209414" y="1572304"/>
            <a:ext cx="5592726" cy="52856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2"/>
          <p:cNvSpPr/>
          <p:nvPr/>
        </p:nvSpPr>
        <p:spPr>
          <a:xfrm>
            <a:off x="913237" y="3975837"/>
            <a:ext cx="1765392" cy="794426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Framework</a:t>
            </a:r>
            <a:endParaRPr/>
          </a:p>
        </p:txBody>
      </p:sp>
      <p:sp>
        <p:nvSpPr>
          <p:cNvPr id="180" name="Google Shape;180;p12"/>
          <p:cNvSpPr/>
          <p:nvPr/>
        </p:nvSpPr>
        <p:spPr>
          <a:xfrm>
            <a:off x="2678629" y="3975837"/>
            <a:ext cx="1765392" cy="794426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Contracting Coach</a:t>
            </a:r>
            <a:endParaRPr/>
          </a:p>
        </p:txBody>
      </p:sp>
      <p:sp>
        <p:nvSpPr>
          <p:cNvPr id="181" name="Google Shape;181;p12"/>
          <p:cNvSpPr/>
          <p:nvPr/>
        </p:nvSpPr>
        <p:spPr>
          <a:xfrm>
            <a:off x="4444021" y="3975837"/>
            <a:ext cx="1765392" cy="794426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Comprenhensive Assesment </a:t>
            </a:r>
            <a:endParaRPr/>
          </a:p>
        </p:txBody>
      </p:sp>
      <p:sp>
        <p:nvSpPr>
          <p:cNvPr id="182" name="Google Shape;182;p12"/>
          <p:cNvSpPr/>
          <p:nvPr/>
        </p:nvSpPr>
        <p:spPr>
          <a:xfrm>
            <a:off x="6209413" y="3975837"/>
            <a:ext cx="1765392" cy="794426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Action Planning</a:t>
            </a:r>
            <a:endParaRPr/>
          </a:p>
        </p:txBody>
      </p:sp>
      <p:sp>
        <p:nvSpPr>
          <p:cNvPr id="183" name="Google Shape;183;p12"/>
          <p:cNvSpPr/>
          <p:nvPr/>
        </p:nvSpPr>
        <p:spPr>
          <a:xfrm>
            <a:off x="7974805" y="3975837"/>
            <a:ext cx="1765392" cy="794426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Active Learning</a:t>
            </a:r>
            <a:endParaRPr/>
          </a:p>
        </p:txBody>
      </p:sp>
      <p:sp>
        <p:nvSpPr>
          <p:cNvPr id="184" name="Google Shape;184;p12"/>
          <p:cNvSpPr/>
          <p:nvPr/>
        </p:nvSpPr>
        <p:spPr>
          <a:xfrm>
            <a:off x="9740197" y="3975837"/>
            <a:ext cx="1765392" cy="794426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Feedback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"/>
          <p:cNvSpPr txBox="1"/>
          <p:nvPr>
            <p:ph type="ctrTitle"/>
          </p:nvPr>
        </p:nvSpPr>
        <p:spPr>
          <a:xfrm>
            <a:off x="838200" y="1572304"/>
            <a:ext cx="4608444" cy="52856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200">
                <a:latin typeface="Calibri"/>
                <a:ea typeface="Calibri"/>
                <a:cs typeface="Calibri"/>
                <a:sym typeface="Calibri"/>
              </a:rPr>
              <a:t>Where executive coaching becomes strategic is in the preparation that precedes the actual coaching process.</a:t>
            </a:r>
            <a:br>
              <a:rPr lang="en-GB" sz="320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320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3200"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3"/>
          <p:cNvSpPr txBox="1"/>
          <p:nvPr/>
        </p:nvSpPr>
        <p:spPr>
          <a:xfrm>
            <a:off x="754912" y="1180214"/>
            <a:ext cx="1090900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Framework for the Process</a:t>
            </a:r>
            <a:endParaRPr b="1" sz="4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3"/>
          <p:cNvSpPr/>
          <p:nvPr/>
        </p:nvSpPr>
        <p:spPr>
          <a:xfrm>
            <a:off x="5864858" y="2503084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3"/>
          <p:cNvSpPr txBox="1"/>
          <p:nvPr/>
        </p:nvSpPr>
        <p:spPr>
          <a:xfrm>
            <a:off x="6392942" y="1534157"/>
            <a:ext cx="5567916" cy="52856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b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key business challenges facing your organization today? In the next two to five years?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br>
              <a:rPr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business goals are you trying to achieve?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br>
              <a:rPr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core values best define a common framework for how business results are achieved in your organization?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"/>
          <p:cNvSpPr txBox="1"/>
          <p:nvPr>
            <p:ph type="ctrTitle"/>
          </p:nvPr>
        </p:nvSpPr>
        <p:spPr>
          <a:xfrm>
            <a:off x="6639366" y="1951483"/>
            <a:ext cx="5552634" cy="4832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br>
              <a:rPr lang="en-GB" sz="20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Sample of a Coaching Contract</a:t>
            </a:r>
            <a:br>
              <a:rPr lang="en-GB" sz="360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360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360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360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360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360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200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2000"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4"/>
          <p:cNvSpPr txBox="1"/>
          <p:nvPr/>
        </p:nvSpPr>
        <p:spPr>
          <a:xfrm>
            <a:off x="528084" y="1042130"/>
            <a:ext cx="1090900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Careful Contracting the Coach</a:t>
            </a:r>
            <a:endParaRPr b="1" sz="4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4"/>
          <p:cNvSpPr txBox="1"/>
          <p:nvPr/>
        </p:nvSpPr>
        <p:spPr>
          <a:xfrm>
            <a:off x="8358093" y="2327053"/>
            <a:ext cx="5592726" cy="52856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b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4"/>
          <p:cNvSpPr txBox="1"/>
          <p:nvPr/>
        </p:nvSpPr>
        <p:spPr>
          <a:xfrm>
            <a:off x="528084" y="1724704"/>
            <a:ext cx="6015151" cy="52856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b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Attendees should typically include: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Senior-level human resource</a:t>
            </a:r>
            <a:endParaRPr/>
          </a:p>
          <a:p>
            <a:pPr indent="-254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executive coach</a:t>
            </a:r>
            <a:endParaRPr/>
          </a:p>
          <a:p>
            <a:pPr indent="-254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executive receiving the coaching. </a:t>
            </a:r>
            <a:b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b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28183" y="3915801"/>
            <a:ext cx="3175000" cy="210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"/>
          <p:cNvSpPr txBox="1"/>
          <p:nvPr>
            <p:ph type="ctrTitle"/>
          </p:nvPr>
        </p:nvSpPr>
        <p:spPr>
          <a:xfrm>
            <a:off x="838200" y="1572304"/>
            <a:ext cx="10825716" cy="52856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br>
              <a:rPr lang="en-GB" sz="32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3200">
                <a:latin typeface="Calibri"/>
                <a:ea typeface="Calibri"/>
                <a:cs typeface="Calibri"/>
                <a:sym typeface="Calibri"/>
              </a:rPr>
              <a:t>The goal is to identify coaching needs in the business context</a:t>
            </a:r>
            <a:br>
              <a:rPr lang="en-GB" sz="320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32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3200">
                <a:latin typeface="Calibri"/>
                <a:ea typeface="Calibri"/>
                <a:cs typeface="Calibri"/>
                <a:sym typeface="Calibri"/>
              </a:rPr>
              <a:t>Face-to-face interviews with key stakeholders, such as direct reports, peers, bosses, and customers, and by shadowing the executive during his/her daily work</a:t>
            </a:r>
            <a:br>
              <a:rPr lang="en-GB" sz="3200">
                <a:latin typeface="Calibri"/>
                <a:ea typeface="Calibri"/>
                <a:cs typeface="Calibri"/>
                <a:sym typeface="Calibri"/>
              </a:rPr>
            </a:br>
            <a:br>
              <a:rPr b="1" lang="en-GB" sz="32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3200">
                <a:latin typeface="Calibri"/>
                <a:ea typeface="Calibri"/>
                <a:cs typeface="Calibri"/>
                <a:sym typeface="Calibri"/>
              </a:rPr>
              <a:t>Feedback gathered is both quantitative and qualitative</a:t>
            </a:r>
            <a:br>
              <a:rPr lang="en-GB" sz="320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320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3200">
                <a:latin typeface="Calibri"/>
                <a:ea typeface="Calibri"/>
                <a:cs typeface="Calibri"/>
                <a:sym typeface="Calibri"/>
              </a:rPr>
            </a:br>
            <a:br>
              <a:rPr b="1" lang="en-GB" sz="2000">
                <a:latin typeface="Calibri"/>
                <a:ea typeface="Calibri"/>
                <a:cs typeface="Calibri"/>
                <a:sym typeface="Calibri"/>
              </a:rPr>
            </a:b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5"/>
          <p:cNvSpPr txBox="1"/>
          <p:nvPr/>
        </p:nvSpPr>
        <p:spPr>
          <a:xfrm>
            <a:off x="754912" y="1180214"/>
            <a:ext cx="1090900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Comprehensive Assessment</a:t>
            </a:r>
            <a:endParaRPr b="1" sz="4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5"/>
          <p:cNvSpPr txBox="1"/>
          <p:nvPr/>
        </p:nvSpPr>
        <p:spPr>
          <a:xfrm>
            <a:off x="6379535" y="2350123"/>
            <a:ext cx="5541335" cy="4899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b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b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"/>
          <p:cNvSpPr txBox="1"/>
          <p:nvPr/>
        </p:nvSpPr>
        <p:spPr>
          <a:xfrm>
            <a:off x="632900" y="1180214"/>
            <a:ext cx="1090900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Action Plan </a:t>
            </a:r>
            <a:endParaRPr b="1" sz="4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6"/>
          <p:cNvSpPr txBox="1"/>
          <p:nvPr/>
        </p:nvSpPr>
        <p:spPr>
          <a:xfrm>
            <a:off x="176180" y="1534157"/>
            <a:ext cx="7300913" cy="5201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Identification of strengths and their contribution to the goal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 Areas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 for active learning or experiential development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process to follow-up with stakeholders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mile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tones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20904" y="2646359"/>
            <a:ext cx="2921000" cy="292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"/>
          <p:cNvSpPr txBox="1"/>
          <p:nvPr/>
        </p:nvSpPr>
        <p:spPr>
          <a:xfrm>
            <a:off x="549955" y="1089392"/>
            <a:ext cx="1090900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Feedback</a:t>
            </a:r>
            <a:endParaRPr b="1" sz="4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7"/>
          <p:cNvSpPr txBox="1"/>
          <p:nvPr/>
        </p:nvSpPr>
        <p:spPr>
          <a:xfrm>
            <a:off x="6458857" y="1797278"/>
            <a:ext cx="5183188" cy="823912"/>
          </a:xfrm>
          <a:prstGeom prst="rect">
            <a:avLst/>
          </a:prstGeom>
          <a:solidFill>
            <a:schemeClr val="accent1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GB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Stages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7"/>
          <p:cNvSpPr txBox="1"/>
          <p:nvPr/>
        </p:nvSpPr>
        <p:spPr>
          <a:xfrm>
            <a:off x="549955" y="3120570"/>
            <a:ext cx="4893355" cy="286986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5"/>
              <a:buFont typeface="Arial"/>
              <a:buChar char="•"/>
            </a:pPr>
            <a:r>
              <a:rPr lang="en-GB" sz="240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Agree on targets and review ground rules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5"/>
              <a:buFont typeface="Arial"/>
              <a:buChar char="•"/>
            </a:pPr>
            <a:r>
              <a:rPr lang="en-GB" sz="240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Preparing executives for feedback and flow process,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5"/>
              <a:buFont typeface="Arial"/>
              <a:buChar char="•"/>
            </a:pPr>
            <a:r>
              <a:rPr lang="en-GB" sz="240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Constant referring to the framework of business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37"/>
              <a:buFont typeface="Arial"/>
              <a:buNone/>
            </a:pPr>
            <a:r>
              <a:t/>
            </a:r>
            <a:endParaRPr sz="323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37"/>
              <a:buFont typeface="Arial"/>
              <a:buNone/>
            </a:pPr>
            <a:r>
              <a:t/>
            </a:r>
            <a:endParaRPr sz="323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37"/>
              <a:buFont typeface="Arial"/>
              <a:buNone/>
            </a:pPr>
            <a:r>
              <a:t/>
            </a:r>
            <a:endParaRPr sz="323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37"/>
              <a:buFont typeface="Arial"/>
              <a:buNone/>
            </a:pPr>
            <a:r>
              <a:t/>
            </a:r>
            <a:endParaRPr sz="323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7"/>
          <p:cNvSpPr txBox="1"/>
          <p:nvPr/>
        </p:nvSpPr>
        <p:spPr>
          <a:xfrm>
            <a:off x="6458857" y="3120570"/>
            <a:ext cx="5183188" cy="302143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75"/>
              <a:buFont typeface="Arial"/>
              <a:buChar char="•"/>
            </a:pPr>
            <a:r>
              <a:rPr lang="en-GB" sz="237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Establish rapport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75"/>
              <a:buFont typeface="Arial"/>
              <a:buChar char="•"/>
            </a:pPr>
            <a:r>
              <a:rPr lang="en-GB" sz="237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coaching objectives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75"/>
              <a:buFont typeface="Arial"/>
              <a:buChar char="•"/>
            </a:pPr>
            <a:r>
              <a:rPr lang="en-GB" sz="237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results with executive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75"/>
              <a:buFont typeface="Arial"/>
              <a:buChar char="•"/>
            </a:pPr>
            <a:r>
              <a:rPr lang="en-GB" sz="237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 surprises or frustrations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75"/>
              <a:buFont typeface="Arial"/>
              <a:buChar char="•"/>
            </a:pPr>
            <a:r>
              <a:rPr lang="en-GB" sz="237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Highlight strengths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75"/>
              <a:buFont typeface="Arial"/>
              <a:buChar char="•"/>
            </a:pPr>
            <a:r>
              <a:rPr lang="en-GB" sz="237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development needs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75"/>
              <a:buFont typeface="Arial"/>
              <a:buChar char="•"/>
            </a:pPr>
            <a:r>
              <a:rPr lang="en-GB" sz="237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Agree on areas of improvement</a:t>
            </a:r>
            <a:endParaRPr/>
          </a:p>
        </p:txBody>
      </p:sp>
      <p:sp>
        <p:nvSpPr>
          <p:cNvPr id="228" name="Google Shape;228;p17"/>
          <p:cNvSpPr txBox="1"/>
          <p:nvPr/>
        </p:nvSpPr>
        <p:spPr>
          <a:xfrm>
            <a:off x="549955" y="1797278"/>
            <a:ext cx="5183188" cy="823912"/>
          </a:xfrm>
          <a:prstGeom prst="rect">
            <a:avLst/>
          </a:prstGeom>
          <a:solidFill>
            <a:schemeClr val="accent1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GB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Overview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"/>
          <p:cNvSpPr txBox="1"/>
          <p:nvPr>
            <p:ph type="ctrTitle"/>
          </p:nvPr>
        </p:nvSpPr>
        <p:spPr>
          <a:xfrm>
            <a:off x="838200" y="1572304"/>
            <a:ext cx="6097438" cy="52856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rPr lang="en-GB" sz="2500">
                <a:latin typeface="Calibri"/>
                <a:ea typeface="Calibri"/>
                <a:cs typeface="Calibri"/>
                <a:sym typeface="Calibri"/>
              </a:rPr>
              <a:t>Approximately six months after the feedback session</a:t>
            </a:r>
            <a:br>
              <a:rPr lang="en-GB" sz="250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25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2500">
                <a:latin typeface="Calibri"/>
                <a:ea typeface="Calibri"/>
                <a:cs typeface="Calibri"/>
                <a:sym typeface="Calibri"/>
              </a:rPr>
              <a:t>Evaluation of the impact of the process in the individual</a:t>
            </a:r>
            <a:br>
              <a:rPr lang="en-GB" sz="250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25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2500">
                <a:latin typeface="Calibri"/>
                <a:ea typeface="Calibri"/>
                <a:cs typeface="Calibri"/>
                <a:sym typeface="Calibri"/>
              </a:rPr>
              <a:t>Identify areas where improvement is still needed and introduce midcourse corrections</a:t>
            </a:r>
            <a:br>
              <a:rPr lang="en-GB" sz="250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25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2500">
                <a:latin typeface="Calibri"/>
                <a:ea typeface="Calibri"/>
                <a:cs typeface="Calibri"/>
                <a:sym typeface="Calibri"/>
              </a:rPr>
              <a:t>Follow-up is a critical factor in the success of the entire coaching process. </a:t>
            </a:r>
            <a:br>
              <a:rPr lang="en-GB" sz="250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25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2500">
                <a:latin typeface="Calibri"/>
                <a:ea typeface="Calibri"/>
                <a:cs typeface="Calibri"/>
                <a:sym typeface="Calibri"/>
              </a:rPr>
              <a:t>Additionally, to ensure overall quality, assessment of the coach is essential.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8"/>
          <p:cNvSpPr txBox="1"/>
          <p:nvPr/>
        </p:nvSpPr>
        <p:spPr>
          <a:xfrm>
            <a:off x="754912" y="1180214"/>
            <a:ext cx="1090900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Reviewing</a:t>
            </a:r>
            <a:endParaRPr b="1" sz="4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59650" y="2815663"/>
            <a:ext cx="3302000" cy="219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9"/>
          <p:cNvSpPr txBox="1"/>
          <p:nvPr>
            <p:ph type="ctrTitle"/>
          </p:nvPr>
        </p:nvSpPr>
        <p:spPr>
          <a:xfrm>
            <a:off x="754912" y="1572304"/>
            <a:ext cx="10909004" cy="52856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200">
                <a:latin typeface="Calibri"/>
                <a:ea typeface="Calibri"/>
                <a:cs typeface="Calibri"/>
                <a:sym typeface="Calibri"/>
              </a:rPr>
              <a:t>International Association of Coaching </a:t>
            </a:r>
            <a:r>
              <a:rPr lang="en-GB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https://certifiedcoach.org/</a:t>
            </a:r>
            <a:br>
              <a:rPr lang="en-GB" sz="32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3200">
                <a:latin typeface="Calibri"/>
                <a:ea typeface="Calibri"/>
                <a:cs typeface="Calibri"/>
                <a:sym typeface="Calibri"/>
              </a:rPr>
              <a:t>Talent in Motion </a:t>
            </a:r>
            <a:r>
              <a:rPr lang="en-GB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https://tim-coaching.com/</a:t>
            </a:r>
            <a:br>
              <a:rPr lang="en-GB" sz="32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3200">
                <a:latin typeface="Calibri"/>
                <a:ea typeface="Calibri"/>
                <a:cs typeface="Calibri"/>
                <a:sym typeface="Calibri"/>
              </a:rPr>
              <a:t>Payperthink. </a:t>
            </a:r>
            <a:r>
              <a:rPr lang="en-GB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http://www.payperthink.es/</a:t>
            </a:r>
            <a:br>
              <a:rPr lang="en-GB" sz="320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320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320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320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320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320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3200">
                <a:latin typeface="Calibri"/>
                <a:ea typeface="Calibri"/>
                <a:cs typeface="Calibri"/>
                <a:sym typeface="Calibri"/>
              </a:rPr>
            </a:b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9"/>
          <p:cNvSpPr txBox="1"/>
          <p:nvPr/>
        </p:nvSpPr>
        <p:spPr>
          <a:xfrm>
            <a:off x="754912" y="1180214"/>
            <a:ext cx="1090900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 b="1" sz="4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>
            <p:ph type="ctrTitle"/>
          </p:nvPr>
        </p:nvSpPr>
        <p:spPr>
          <a:xfrm>
            <a:off x="1393371" y="57082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b="1" lang="en-GB"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STRATEGIC COACHING</a:t>
            </a:r>
            <a:br>
              <a:rPr b="1" lang="en-GB"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lang="en-GB"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4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2500" y="2721634"/>
            <a:ext cx="266700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49" name="Google Shape;249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5866" y="-326865"/>
            <a:ext cx="12224492" cy="7184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>
            <p:ph type="ctrTitle"/>
          </p:nvPr>
        </p:nvSpPr>
        <p:spPr>
          <a:xfrm>
            <a:off x="6096000" y="1432766"/>
            <a:ext cx="5551967" cy="52856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br>
              <a:rPr lang="en-GB" sz="2000"/>
            </a:br>
            <a:br>
              <a:rPr lang="en-GB" sz="200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200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200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200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200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200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200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200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200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2000"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6096000" y="1572304"/>
            <a:ext cx="5257800" cy="52856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 b="0" i="0" sz="6000" u="none" cap="none" strike="noStrike">
              <a:solidFill>
                <a:srgbClr val="0066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754912" y="1180214"/>
            <a:ext cx="1090900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What’s Professional Coaching?</a:t>
            </a:r>
            <a:endParaRPr/>
          </a:p>
        </p:txBody>
      </p:sp>
      <p:pic>
        <p:nvPicPr>
          <p:cNvPr id="105" name="Google Shape;10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0333" y="3965944"/>
            <a:ext cx="3397103" cy="226473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 txBox="1"/>
          <p:nvPr/>
        </p:nvSpPr>
        <p:spPr>
          <a:xfrm>
            <a:off x="754912" y="1724704"/>
            <a:ext cx="10909004" cy="52856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lang="en-GB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Coaching is a form of development in which an experienced person, called “the coach”, supports a learner or client in achieving a specific personal or professional goal by providing training and guidance.</a:t>
            </a:r>
            <a:br>
              <a:rPr b="0" lang="en-GB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lang="en-GB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lang="en-GB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lang="en-GB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lang="en-GB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lang="en-GB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lang="en-GB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80051" y="4367552"/>
            <a:ext cx="4994353" cy="1426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>
            <p:ph type="ctrTitle"/>
          </p:nvPr>
        </p:nvSpPr>
        <p:spPr>
          <a:xfrm>
            <a:off x="838200" y="2092569"/>
            <a:ext cx="10742428" cy="46071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GB" sz="3200">
                <a:latin typeface="Calibri"/>
                <a:ea typeface="Calibri"/>
                <a:cs typeface="Calibri"/>
                <a:sym typeface="Calibri"/>
              </a:rPr>
              <a:t>A general classification differentiates these types of coaching</a:t>
            </a:r>
            <a:br>
              <a:rPr b="1" lang="en-GB" sz="32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3200">
                <a:latin typeface="Calibri"/>
                <a:ea typeface="Calibri"/>
                <a:cs typeface="Calibri"/>
                <a:sym typeface="Calibri"/>
              </a:rPr>
              <a:t>Individual Coaching and Group/Organisation Coaching</a:t>
            </a:r>
            <a:br>
              <a:rPr lang="en-GB" sz="320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320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320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320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320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320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320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3200">
                <a:latin typeface="Calibri"/>
                <a:ea typeface="Calibri"/>
                <a:cs typeface="Calibri"/>
                <a:sym typeface="Calibri"/>
              </a:rPr>
            </a:b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6096000" y="1572304"/>
            <a:ext cx="5257800" cy="52856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 sz="6000">
              <a:solidFill>
                <a:srgbClr val="0066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754912" y="1215385"/>
            <a:ext cx="10825716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Types of Professional Coaching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6" name="Google Shape;116;p4"/>
          <p:cNvGraphicFramePr/>
          <p:nvPr/>
        </p:nvGraphicFramePr>
        <p:xfrm>
          <a:off x="1604513" y="360579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{6FFF5012-F02A-4A47-A4D2-F5BB02DB311F}</a:tableStyleId>
              </a:tblPr>
              <a:tblGrid>
                <a:gridCol w="4277750"/>
                <a:gridCol w="4277750"/>
              </a:tblGrid>
              <a:tr h="55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Individual Coaching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Groups / Organisation Coaching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accent2"/>
                    </a:solidFill>
                  </a:tcPr>
                </a:tc>
              </a:tr>
              <a:tr h="55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Career Coaching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Executive Coaching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7CAAC"/>
                    </a:solidFill>
                  </a:tcPr>
                </a:tc>
              </a:tr>
              <a:tr h="55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Life Coaching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Strategic Coaching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4B081"/>
                    </a:solidFill>
                  </a:tcPr>
                </a:tc>
              </a:tr>
              <a:tr h="55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Personal Coaching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Systemic Coaching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7CAA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/>
          <p:nvPr>
            <p:ph type="ctrTitle"/>
          </p:nvPr>
        </p:nvSpPr>
        <p:spPr>
          <a:xfrm>
            <a:off x="838199" y="1572304"/>
            <a:ext cx="7619569" cy="49837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br>
              <a:rPr b="1" lang="en-GB" sz="4000">
                <a:latin typeface="Calibri"/>
                <a:ea typeface="Calibri"/>
                <a:cs typeface="Calibri"/>
                <a:sym typeface="Calibri"/>
              </a:rPr>
            </a:br>
            <a:r>
              <a:rPr b="1" lang="en-GB"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What’s Strategic Coaching</a:t>
            </a:r>
            <a:br>
              <a:rPr b="1" lang="en-GB"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lang="en-GB" sz="3200">
                <a:solidFill>
                  <a:schemeClr val="dk2"/>
                </a:solidFill>
              </a:rPr>
            </a:br>
            <a:r>
              <a:rPr lang="en-GB" sz="3200">
                <a:latin typeface="Calibri"/>
                <a:ea typeface="Calibri"/>
                <a:cs typeface="Calibri"/>
                <a:sym typeface="Calibri"/>
              </a:rPr>
              <a:t>It is an integrated approach to coaching and executive development. It aligns the development needs of the coachee to the strategic needs of the organization. </a:t>
            </a:r>
            <a:br>
              <a:rPr lang="en-GB" sz="320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32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3200">
                <a:latin typeface="Calibri"/>
                <a:ea typeface="Calibri"/>
                <a:cs typeface="Calibri"/>
                <a:sym typeface="Calibri"/>
              </a:rPr>
              <a:t>The coachee develop and improve performance directly linked to organisation strategy that eventually cascades down to the entire organisation</a:t>
            </a:r>
            <a:endParaRPr sz="3200"/>
          </a:p>
        </p:txBody>
      </p:sp>
      <p:pic>
        <p:nvPicPr>
          <p:cNvPr id="123" name="Google Shape;12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57769" y="3202672"/>
            <a:ext cx="2896031" cy="2024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/>
          <p:nvPr>
            <p:ph type="ctrTitle"/>
          </p:nvPr>
        </p:nvSpPr>
        <p:spPr>
          <a:xfrm>
            <a:off x="838200" y="1572304"/>
            <a:ext cx="6463746" cy="52856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br>
              <a:rPr lang="en-GB" sz="1800"/>
            </a:br>
            <a:br>
              <a:rPr lang="en-GB" sz="1800"/>
            </a:br>
            <a:r>
              <a:rPr b="1" lang="en-GB" sz="395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Goal</a:t>
            </a:r>
            <a:r>
              <a:rPr b="1" lang="en-GB" sz="3959">
                <a:solidFill>
                  <a:schemeClr val="dk2"/>
                </a:solidFill>
              </a:rPr>
              <a:t> </a:t>
            </a:r>
            <a:br>
              <a:rPr b="1" lang="en-GB" sz="2160">
                <a:solidFill>
                  <a:schemeClr val="dk2"/>
                </a:solidFill>
              </a:rPr>
            </a:br>
            <a:br>
              <a:rPr b="1" lang="en-GB" sz="3240">
                <a:solidFill>
                  <a:schemeClr val="dk2"/>
                </a:solidFill>
              </a:rPr>
            </a:br>
            <a:r>
              <a:rPr lang="en-GB" sz="3240">
                <a:latin typeface="Calibri"/>
                <a:ea typeface="Calibri"/>
                <a:cs typeface="Calibri"/>
                <a:sym typeface="Calibri"/>
              </a:rPr>
              <a:t>The </a:t>
            </a:r>
            <a:r>
              <a:rPr b="1" lang="en-GB" sz="3240">
                <a:latin typeface="Calibri"/>
                <a:ea typeface="Calibri"/>
                <a:cs typeface="Calibri"/>
                <a:sym typeface="Calibri"/>
              </a:rPr>
              <a:t>goal</a:t>
            </a:r>
            <a:r>
              <a:rPr lang="en-GB" sz="3240">
                <a:latin typeface="Calibri"/>
                <a:ea typeface="Calibri"/>
                <a:cs typeface="Calibri"/>
                <a:sym typeface="Calibri"/>
              </a:rPr>
              <a:t> of </a:t>
            </a:r>
            <a:r>
              <a:rPr b="1" lang="en-GB" sz="3240">
                <a:latin typeface="Calibri"/>
                <a:ea typeface="Calibri"/>
                <a:cs typeface="Calibri"/>
                <a:sym typeface="Calibri"/>
              </a:rPr>
              <a:t>strategic coaching</a:t>
            </a:r>
            <a:r>
              <a:rPr lang="en-GB" sz="3240">
                <a:latin typeface="Calibri"/>
                <a:ea typeface="Calibri"/>
                <a:cs typeface="Calibri"/>
                <a:sym typeface="Calibri"/>
              </a:rPr>
              <a:t> is to increase individual performance in the context of a common business </a:t>
            </a:r>
            <a:r>
              <a:rPr b="1" lang="en-GB" sz="3240">
                <a:latin typeface="Calibri"/>
                <a:ea typeface="Calibri"/>
                <a:cs typeface="Calibri"/>
                <a:sym typeface="Calibri"/>
              </a:rPr>
              <a:t>strategy</a:t>
            </a:r>
            <a:r>
              <a:rPr lang="en-GB" sz="3240"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en-GB" sz="324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3240">
                <a:latin typeface="Calibri"/>
                <a:ea typeface="Calibri"/>
                <a:cs typeface="Calibri"/>
                <a:sym typeface="Calibri"/>
              </a:rPr>
            </a:br>
            <a:r>
              <a:rPr lang="en-GB" sz="3240">
                <a:latin typeface="Calibri"/>
                <a:ea typeface="Calibri"/>
                <a:cs typeface="Calibri"/>
                <a:sym typeface="Calibri"/>
              </a:rPr>
              <a:t>To be effective, executive coaching must be both strategic and individualized: </a:t>
            </a:r>
            <a:br>
              <a:rPr lang="en-GB" sz="324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3240">
                <a:latin typeface="Calibri"/>
                <a:ea typeface="Calibri"/>
                <a:cs typeface="Calibri"/>
                <a:sym typeface="Calibri"/>
              </a:rPr>
            </a:br>
            <a:endParaRPr sz="1800"/>
          </a:p>
        </p:txBody>
      </p:sp>
      <p:sp>
        <p:nvSpPr>
          <p:cNvPr id="130" name="Google Shape;130;p6"/>
          <p:cNvSpPr txBox="1"/>
          <p:nvPr/>
        </p:nvSpPr>
        <p:spPr>
          <a:xfrm>
            <a:off x="2889260" y="1218361"/>
            <a:ext cx="128820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31" name="Google Shape;13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77168" y="2778370"/>
            <a:ext cx="3817309" cy="2324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7"/>
          <p:cNvPicPr preferRelativeResize="0"/>
          <p:nvPr/>
        </p:nvPicPr>
        <p:blipFill rotWithShape="1">
          <a:blip r:embed="rId3">
            <a:alphaModFix/>
          </a:blip>
          <a:srcRect b="1" l="5364" r="1" t="0"/>
          <a:stretch/>
        </p:blipFill>
        <p:spPr>
          <a:xfrm>
            <a:off x="8971474" y="2139889"/>
            <a:ext cx="2888408" cy="211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7"/>
          <p:cNvPicPr preferRelativeResize="0"/>
          <p:nvPr/>
        </p:nvPicPr>
        <p:blipFill rotWithShape="1">
          <a:blip r:embed="rId4">
            <a:alphaModFix/>
          </a:blip>
          <a:srcRect b="0" l="0" r="14728" t="0"/>
          <a:stretch/>
        </p:blipFill>
        <p:spPr>
          <a:xfrm>
            <a:off x="3466214" y="550975"/>
            <a:ext cx="8725786" cy="5756049"/>
          </a:xfrm>
          <a:custGeom>
            <a:rect b="b" l="l" r="r" t="t"/>
            <a:pathLst>
              <a:path extrusionOk="0" h="5756049" w="8725786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40" name="Google Shape;140;p7"/>
          <p:cNvSpPr txBox="1"/>
          <p:nvPr>
            <p:ph type="ctrTitle"/>
          </p:nvPr>
        </p:nvSpPr>
        <p:spPr>
          <a:xfrm>
            <a:off x="572807" y="362309"/>
            <a:ext cx="8729933" cy="7504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br>
              <a:rPr lang="en-GB" sz="3200">
                <a:solidFill>
                  <a:srgbClr val="000000"/>
                </a:solidFill>
              </a:rPr>
            </a:br>
            <a:r>
              <a:rPr b="1" lang="en-GB"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Executive needs + Strategic needs </a:t>
            </a:r>
            <a:br>
              <a:rPr lang="en-GB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engage and motivate individuals, executive coaching must be tailored to their needs and aspirations. </a:t>
            </a:r>
            <a:br>
              <a:rPr lang="en-GB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deliver business results, the coaching must also be tailored to the strategy, vision, and values of the organization.</a:t>
            </a:r>
            <a:br>
              <a:rPr lang="en-GB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>
              <a:solidFill>
                <a:srgbClr val="000000"/>
              </a:solidFill>
            </a:endParaRPr>
          </a:p>
        </p:txBody>
      </p:sp>
      <p:sp>
        <p:nvSpPr>
          <p:cNvPr id="141" name="Google Shape;141;p7"/>
          <p:cNvSpPr txBox="1"/>
          <p:nvPr/>
        </p:nvSpPr>
        <p:spPr>
          <a:xfrm>
            <a:off x="2889260" y="1218361"/>
            <a:ext cx="128820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4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/>
          <p:nvPr>
            <p:ph type="ctrTitle"/>
          </p:nvPr>
        </p:nvSpPr>
        <p:spPr>
          <a:xfrm>
            <a:off x="838200" y="1572304"/>
            <a:ext cx="10825716" cy="52856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t/>
            </a:r>
            <a:endParaRPr sz="3240"/>
          </a:p>
        </p:txBody>
      </p:sp>
      <p:sp>
        <p:nvSpPr>
          <p:cNvPr id="148" name="Google Shape;148;p8"/>
          <p:cNvSpPr txBox="1"/>
          <p:nvPr/>
        </p:nvSpPr>
        <p:spPr>
          <a:xfrm>
            <a:off x="754912" y="1180214"/>
            <a:ext cx="1090900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makes a strategic coaching successful?</a:t>
            </a:r>
            <a:endParaRPr/>
          </a:p>
        </p:txBody>
      </p:sp>
      <p:sp>
        <p:nvSpPr>
          <p:cNvPr id="149" name="Google Shape;149;p8"/>
          <p:cNvSpPr/>
          <p:nvPr/>
        </p:nvSpPr>
        <p:spPr>
          <a:xfrm>
            <a:off x="2032000" y="1663717"/>
            <a:ext cx="8128000" cy="541866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0000" y="0"/>
                </a:moveTo>
                <a:close/>
                <a:lnTo>
                  <a:pt x="-10000" y="120000"/>
                </a:lnTo>
              </a:path>
              <a:path extrusionOk="0" fill="none" h="120000" w="12000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-114300" lvl="1" marL="1143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Strategic	</a:t>
            </a:r>
            <a:endParaRPr/>
          </a:p>
          <a:p>
            <a:pPr indent="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Systematic</a:t>
            </a:r>
            <a:endParaRPr/>
          </a:p>
          <a:p>
            <a:pPr indent="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Company Effort</a:t>
            </a:r>
            <a:endParaRPr/>
          </a:p>
          <a:p>
            <a:pPr indent="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Tailored</a:t>
            </a:r>
            <a:endParaRPr/>
          </a:p>
          <a:p>
            <a:pPr indent="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Aligned to Company Goals</a:t>
            </a:r>
            <a:endParaRPr/>
          </a:p>
          <a:p>
            <a:pPr indent="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Analitic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Effective Feedback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 txBox="1"/>
          <p:nvPr>
            <p:ph type="ctrTitle"/>
          </p:nvPr>
        </p:nvSpPr>
        <p:spPr>
          <a:xfrm>
            <a:off x="838200" y="1572304"/>
            <a:ext cx="10825716" cy="52856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br>
              <a:rPr lang="en-GB" sz="32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3200">
                <a:latin typeface="Calibri"/>
                <a:ea typeface="Calibri"/>
                <a:cs typeface="Calibri"/>
                <a:sym typeface="Calibri"/>
              </a:rPr>
              <a:t>Helps developing of </a:t>
            </a:r>
            <a:r>
              <a:rPr b="1" lang="en-GB" sz="3200">
                <a:latin typeface="Calibri"/>
                <a:ea typeface="Calibri"/>
                <a:cs typeface="Calibri"/>
                <a:sym typeface="Calibri"/>
              </a:rPr>
              <a:t>high-impact</a:t>
            </a:r>
            <a:r>
              <a:rPr lang="en-GB" sz="3200">
                <a:latin typeface="Calibri"/>
                <a:ea typeface="Calibri"/>
                <a:cs typeface="Calibri"/>
                <a:sym typeface="Calibri"/>
              </a:rPr>
              <a:t> future </a:t>
            </a:r>
            <a:r>
              <a:rPr b="1" lang="en-GB" sz="3200">
                <a:latin typeface="Calibri"/>
                <a:ea typeface="Calibri"/>
                <a:cs typeface="Calibri"/>
                <a:sym typeface="Calibri"/>
              </a:rPr>
              <a:t>leaders</a:t>
            </a:r>
            <a:r>
              <a:rPr lang="en-GB" sz="3200">
                <a:latin typeface="Calibri"/>
                <a:ea typeface="Calibri"/>
                <a:cs typeface="Calibri"/>
                <a:sym typeface="Calibri"/>
              </a:rPr>
              <a:t> and retaining them</a:t>
            </a:r>
            <a:br>
              <a:rPr lang="en-GB" sz="320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3200">
                <a:latin typeface="Calibri"/>
                <a:ea typeface="Calibri"/>
                <a:cs typeface="Calibri"/>
                <a:sym typeface="Calibri"/>
              </a:rPr>
            </a:br>
            <a:r>
              <a:rPr b="1" lang="en-GB" sz="3200">
                <a:latin typeface="Calibri"/>
                <a:ea typeface="Calibri"/>
                <a:cs typeface="Calibri"/>
                <a:sym typeface="Calibri"/>
              </a:rPr>
              <a:t>Identification</a:t>
            </a:r>
            <a:r>
              <a:rPr lang="en-GB" sz="3200">
                <a:latin typeface="Calibri"/>
                <a:ea typeface="Calibri"/>
                <a:cs typeface="Calibri"/>
                <a:sym typeface="Calibri"/>
              </a:rPr>
              <a:t> of strategic </a:t>
            </a:r>
            <a:r>
              <a:rPr b="1" lang="en-GB" sz="3200">
                <a:latin typeface="Calibri"/>
                <a:ea typeface="Calibri"/>
                <a:cs typeface="Calibri"/>
                <a:sym typeface="Calibri"/>
              </a:rPr>
              <a:t>leadership</a:t>
            </a:r>
            <a:r>
              <a:rPr lang="en-GB" sz="3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GB" sz="3200">
                <a:latin typeface="Calibri"/>
                <a:ea typeface="Calibri"/>
                <a:cs typeface="Calibri"/>
                <a:sym typeface="Calibri"/>
              </a:rPr>
              <a:t>competencies</a:t>
            </a:r>
            <a:br>
              <a:rPr b="1" lang="en-GB" sz="320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32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3200">
                <a:latin typeface="Calibri"/>
                <a:ea typeface="Calibri"/>
                <a:cs typeface="Calibri"/>
                <a:sym typeface="Calibri"/>
              </a:rPr>
              <a:t>It is </a:t>
            </a:r>
            <a:r>
              <a:rPr b="1" lang="en-GB" sz="3200">
                <a:latin typeface="Calibri"/>
                <a:ea typeface="Calibri"/>
                <a:cs typeface="Calibri"/>
                <a:sym typeface="Calibri"/>
              </a:rPr>
              <a:t>higly</a:t>
            </a:r>
            <a:r>
              <a:rPr lang="en-GB" sz="3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GB" sz="3200">
                <a:latin typeface="Calibri"/>
                <a:ea typeface="Calibri"/>
                <a:cs typeface="Calibri"/>
                <a:sym typeface="Calibri"/>
              </a:rPr>
              <a:t>motivating</a:t>
            </a:r>
            <a:r>
              <a:rPr lang="en-GB" sz="3200">
                <a:latin typeface="Calibri"/>
                <a:ea typeface="Calibri"/>
                <a:cs typeface="Calibri"/>
                <a:sym typeface="Calibri"/>
              </a:rPr>
              <a:t> for the coachee as it covers personal tailored development that will </a:t>
            </a:r>
            <a:r>
              <a:rPr b="1" lang="en-GB" sz="3200">
                <a:latin typeface="Calibri"/>
                <a:ea typeface="Calibri"/>
                <a:cs typeface="Calibri"/>
                <a:sym typeface="Calibri"/>
              </a:rPr>
              <a:t>empower</a:t>
            </a:r>
            <a:r>
              <a:rPr lang="en-GB" sz="3200">
                <a:latin typeface="Calibri"/>
                <a:ea typeface="Calibri"/>
                <a:cs typeface="Calibri"/>
                <a:sym typeface="Calibri"/>
              </a:rPr>
              <a:t> their development.</a:t>
            </a:r>
            <a:br>
              <a:rPr lang="en-GB" sz="320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32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3200">
                <a:latin typeface="Calibri"/>
                <a:ea typeface="Calibri"/>
                <a:cs typeface="Calibri"/>
                <a:sym typeface="Calibri"/>
              </a:rPr>
              <a:t>Drives other important </a:t>
            </a:r>
            <a:r>
              <a:rPr b="1" lang="en-GB" sz="3200">
                <a:latin typeface="Calibri"/>
                <a:ea typeface="Calibri"/>
                <a:cs typeface="Calibri"/>
                <a:sym typeface="Calibri"/>
              </a:rPr>
              <a:t>business positive results </a:t>
            </a:r>
            <a:r>
              <a:rPr lang="en-GB" sz="3200">
                <a:latin typeface="Calibri"/>
                <a:ea typeface="Calibri"/>
                <a:cs typeface="Calibri"/>
                <a:sym typeface="Calibri"/>
              </a:rPr>
              <a:t>thanks to a more effective leadership</a:t>
            </a:r>
            <a:br>
              <a:rPr lang="en-GB" sz="32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sp>
        <p:nvSpPr>
          <p:cNvPr id="156" name="Google Shape;156;p9"/>
          <p:cNvSpPr txBox="1"/>
          <p:nvPr/>
        </p:nvSpPr>
        <p:spPr>
          <a:xfrm>
            <a:off x="838200" y="1108776"/>
            <a:ext cx="864299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Benefits of Strategic Coaching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2020-07-15T09:27:46Z</dcterms:created>
  <dc:creator>Luis Aranda</dc:creator>
</cp:coreProperties>
</file>