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25" roundtripDataSignature="AMtx7miGcaeD6xLC9+P4Oy82rixd1AV06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5" Type="http://customschemas.google.com/relationships/presentationmetadata" Target="meta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Google Shape;184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Google Shape;191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" name="Google Shape;204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" name="Google Shape;217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9" name="Google Shape;229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8" name="Google Shape;238;p1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8" name="Google Shape;248;p1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7" name="Google Shape;257;p1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6" name="Google Shape;266;p2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" name="Google Shape;156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objetos" type="obj">
  <p:cSld name="OBJECT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2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" name="Google Shape;14;p2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2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2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texto vertical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31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3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3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3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vertical y texto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2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32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3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3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3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ción" type="twoTxTwoObj">
  <p:cSld name="TWO_OBJECTS_WITH_TEX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3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3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20" name="Google Shape;20;p23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" name="Google Shape;21;p23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22" name="Google Shape;22;p23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" name="Google Shape;23;p2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2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2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os objetos" type="twoObj">
  <p:cSld name="TWO_OBJECTS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2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24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" name="Google Shape;29;p24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0" name="Google Shape;30;p2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2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2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de título" type="title">
  <p:cSld name="TITLE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5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25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36" name="Google Shape;36;p2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2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2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cabezado de sección" type="secHead">
  <p:cSld name="SECTION_HEADER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6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26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42" name="Google Shape;42;p2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2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2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lo el título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2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2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2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 blanco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ido con título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9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9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29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2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2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n con título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30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Google Shape;64;p30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3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3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3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2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2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jpg"/><Relationship Id="rId4" Type="http://schemas.openxmlformats.org/officeDocument/2006/relationships/image" Target="../media/image1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jpg"/><Relationship Id="rId4" Type="http://schemas.openxmlformats.org/officeDocument/2006/relationships/image" Target="../media/image1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7.jpg"/><Relationship Id="rId4" Type="http://schemas.openxmlformats.org/officeDocument/2006/relationships/image" Target="../media/image17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7.jpg"/><Relationship Id="rId4" Type="http://schemas.openxmlformats.org/officeDocument/2006/relationships/image" Target="../media/image10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7.jpg"/><Relationship Id="rId4" Type="http://schemas.openxmlformats.org/officeDocument/2006/relationships/image" Target="../media/image15.png"/><Relationship Id="rId5" Type="http://schemas.openxmlformats.org/officeDocument/2006/relationships/image" Target="../media/image16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7.jpg"/><Relationship Id="rId4" Type="http://schemas.openxmlformats.org/officeDocument/2006/relationships/image" Target="../media/image18.png"/><Relationship Id="rId5" Type="http://schemas.openxmlformats.org/officeDocument/2006/relationships/image" Target="../media/image19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7.jpg"/><Relationship Id="rId4" Type="http://schemas.openxmlformats.org/officeDocument/2006/relationships/image" Target="../media/image11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7.jpg"/><Relationship Id="rId4" Type="http://schemas.openxmlformats.org/officeDocument/2006/relationships/image" Target="../media/image22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7.jpg"/><Relationship Id="rId4" Type="http://schemas.openxmlformats.org/officeDocument/2006/relationships/image" Target="../media/image20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7.jpg"/><Relationship Id="rId4" Type="http://schemas.openxmlformats.org/officeDocument/2006/relationships/image" Target="../media/image2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jpg"/><Relationship Id="rId4" Type="http://schemas.openxmlformats.org/officeDocument/2006/relationships/image" Target="../media/image1.png"/><Relationship Id="rId5" Type="http://schemas.openxmlformats.org/officeDocument/2006/relationships/image" Target="../media/image2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4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jpg"/><Relationship Id="rId4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jpg"/><Relationship Id="rId4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jpg"/><Relationship Id="rId4" Type="http://schemas.openxmlformats.org/officeDocument/2006/relationships/image" Target="../media/image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jp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pic>
        <p:nvPicPr>
          <p:cNvPr id="85" name="Google Shape;85;p1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95866" y="-326865"/>
            <a:ext cx="12224492" cy="7184865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"/>
          <p:cNvSpPr/>
          <p:nvPr/>
        </p:nvSpPr>
        <p:spPr>
          <a:xfrm>
            <a:off x="1412342" y="2743200"/>
            <a:ext cx="9153052" cy="1303699"/>
          </a:xfrm>
          <a:prstGeom prst="roundRect">
            <a:avLst>
              <a:gd fmla="val 16667" name="adj"/>
            </a:avLst>
          </a:prstGeom>
          <a:solidFill>
            <a:schemeClr val="accent2"/>
          </a:solidFill>
          <a:ln cap="flat" cmpd="sng" w="12700">
            <a:solidFill>
              <a:srgbClr val="AC5B2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ES" sz="6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COACHING</a:t>
            </a:r>
            <a:endParaRPr b="0" i="0" sz="66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0"/>
          <p:cNvSpPr txBox="1"/>
          <p:nvPr>
            <p:ph type="title"/>
          </p:nvPr>
        </p:nvSpPr>
        <p:spPr>
          <a:xfrm>
            <a:off x="698517" y="120063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b="1" lang="es-ES" sz="4000">
                <a:latin typeface="Calibri"/>
                <a:ea typeface="Calibri"/>
                <a:cs typeface="Calibri"/>
                <a:sym typeface="Calibri"/>
              </a:rPr>
              <a:t>Any modification or action of a member</a:t>
            </a:r>
            <a:br>
              <a:rPr b="1" lang="es-ES" sz="4000">
                <a:latin typeface="Calibri"/>
                <a:ea typeface="Calibri"/>
                <a:cs typeface="Calibri"/>
                <a:sym typeface="Calibri"/>
              </a:rPr>
            </a:br>
            <a:r>
              <a:rPr b="1" lang="es-ES" sz="4000">
                <a:latin typeface="Calibri"/>
                <a:ea typeface="Calibri"/>
                <a:cs typeface="Calibri"/>
                <a:sym typeface="Calibri"/>
              </a:rPr>
              <a:t>affects the entire system</a:t>
            </a:r>
            <a:r>
              <a:rPr lang="es-ES" sz="6000"/>
              <a:t> 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Google Shape;173;p10"/>
          <p:cNvSpPr txBox="1"/>
          <p:nvPr/>
        </p:nvSpPr>
        <p:spPr>
          <a:xfrm>
            <a:off x="6096000" y="2859314"/>
            <a:ext cx="4325256" cy="30469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Remember…</a:t>
            </a:r>
            <a:r>
              <a:rPr lang="es-E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Everyone belongs to a certain system that directly or indirectly conditions their way of being and their beliefs about life.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4" name="Google Shape;174;p10"/>
          <p:cNvPicPr preferRelativeResize="0"/>
          <p:nvPr>
            <p:ph idx="1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32159" y="2720935"/>
            <a:ext cx="5456580" cy="35350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1"/>
          <p:cNvSpPr txBox="1"/>
          <p:nvPr>
            <p:ph type="title"/>
          </p:nvPr>
        </p:nvSpPr>
        <p:spPr>
          <a:xfrm>
            <a:off x="678233" y="928710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b="1" lang="es-ES" sz="4000">
                <a:latin typeface="Calibri"/>
                <a:ea typeface="Calibri"/>
                <a:cs typeface="Calibri"/>
                <a:sym typeface="Calibri"/>
              </a:rPr>
              <a:t>The person belongs not only to a system, </a:t>
            </a:r>
            <a:br>
              <a:rPr b="1" lang="es-ES" sz="4000">
                <a:latin typeface="Calibri"/>
                <a:ea typeface="Calibri"/>
                <a:cs typeface="Calibri"/>
                <a:sym typeface="Calibri"/>
              </a:rPr>
            </a:br>
            <a:r>
              <a:rPr b="1" lang="es-ES" sz="4000">
                <a:latin typeface="Calibri"/>
                <a:ea typeface="Calibri"/>
                <a:cs typeface="Calibri"/>
                <a:sym typeface="Calibri"/>
              </a:rPr>
              <a:t>but to a network of systems</a:t>
            </a:r>
            <a:endParaRPr sz="4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" name="Google Shape;180;p11"/>
          <p:cNvSpPr txBox="1"/>
          <p:nvPr/>
        </p:nvSpPr>
        <p:spPr>
          <a:xfrm>
            <a:off x="5212618" y="2254273"/>
            <a:ext cx="6563700" cy="403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Each of us belongs to several systems: personal, business, family, etc. This fact can cause problems in the company when, for example, a member agrees to do something in the organizational system that conflicts with what they have to do in their family system. 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1" name="Google Shape;181;p11"/>
          <p:cNvPicPr preferRelativeResize="0"/>
          <p:nvPr>
            <p:ph idx="1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15683" y="2254273"/>
            <a:ext cx="4534500" cy="3778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2"/>
          <p:cNvSpPr txBox="1"/>
          <p:nvPr>
            <p:ph type="title"/>
          </p:nvPr>
        </p:nvSpPr>
        <p:spPr>
          <a:xfrm>
            <a:off x="691046" y="1071010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b="1" lang="es-ES" sz="4000">
                <a:latin typeface="Calibri"/>
                <a:ea typeface="Calibri"/>
                <a:cs typeface="Calibri"/>
                <a:sym typeface="Calibri"/>
              </a:rPr>
              <a:t>There are systemic laws that help</a:t>
            </a:r>
            <a:br>
              <a:rPr b="1" lang="es-ES" sz="4000">
                <a:latin typeface="Calibri"/>
                <a:ea typeface="Calibri"/>
                <a:cs typeface="Calibri"/>
                <a:sym typeface="Calibri"/>
              </a:rPr>
            </a:br>
            <a:r>
              <a:rPr b="1" lang="es-ES" sz="4000">
                <a:latin typeface="Calibri"/>
                <a:ea typeface="Calibri"/>
                <a:cs typeface="Calibri"/>
                <a:sym typeface="Calibri"/>
              </a:rPr>
              <a:t> systems grow and evolve 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12"/>
          <p:cNvSpPr txBox="1"/>
          <p:nvPr/>
        </p:nvSpPr>
        <p:spPr>
          <a:xfrm>
            <a:off x="275256" y="2209547"/>
            <a:ext cx="7025400" cy="403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457200" lvl="0" marL="45720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s-E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Every company or system is based on systemic laws that must be known. 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45720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s-E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When these laws are not kept in mind, the reactions and decisions taken when faced with different events can negatively affect the company as a whole and each individual's own personal system.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8" name="Google Shape;188;p12"/>
          <p:cNvPicPr preferRelativeResize="0"/>
          <p:nvPr>
            <p:ph idx="1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903876" y="2580111"/>
            <a:ext cx="2934900" cy="2934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3"/>
          <p:cNvSpPr txBox="1"/>
          <p:nvPr/>
        </p:nvSpPr>
        <p:spPr>
          <a:xfrm>
            <a:off x="1045029" y="1305935"/>
            <a:ext cx="10182496" cy="38884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t/>
            </a:r>
            <a:endParaRPr b="0" i="0" sz="3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Google Shape;194;p1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b="1" lang="es-ES" sz="4000">
                <a:latin typeface="Calibri"/>
                <a:ea typeface="Calibri"/>
                <a:cs typeface="Calibri"/>
                <a:sym typeface="Calibri"/>
              </a:rPr>
              <a:t>Systemic laws</a:t>
            </a:r>
            <a:endParaRPr b="1" sz="40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5" name="Google Shape;195;p13"/>
          <p:cNvPicPr preferRelativeResize="0"/>
          <p:nvPr>
            <p:ph idx="1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97755" y="2347330"/>
            <a:ext cx="2924288" cy="2190393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13"/>
          <p:cNvSpPr txBox="1"/>
          <p:nvPr/>
        </p:nvSpPr>
        <p:spPr>
          <a:xfrm>
            <a:off x="512273" y="2149275"/>
            <a:ext cx="3747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2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1st Law of Belonging</a:t>
            </a:r>
            <a:endParaRPr sz="32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Google Shape;197;p13"/>
          <p:cNvSpPr txBox="1"/>
          <p:nvPr/>
        </p:nvSpPr>
        <p:spPr>
          <a:xfrm>
            <a:off x="7641649" y="2149275"/>
            <a:ext cx="4306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200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2nd Law of Prevalence or Antiquity</a:t>
            </a:r>
            <a:endParaRPr sz="3200">
              <a:solidFill>
                <a:srgbClr val="FFC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Google Shape;198;p13"/>
          <p:cNvSpPr txBox="1"/>
          <p:nvPr/>
        </p:nvSpPr>
        <p:spPr>
          <a:xfrm>
            <a:off x="512270" y="3242475"/>
            <a:ext cx="3573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32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3rd Law of Balance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Google Shape;199;p13"/>
          <p:cNvSpPr txBox="1"/>
          <p:nvPr/>
        </p:nvSpPr>
        <p:spPr>
          <a:xfrm>
            <a:off x="7641648" y="3290125"/>
            <a:ext cx="4240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32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4th Law of Hierarchy</a:t>
            </a:r>
            <a:endParaRPr sz="32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Google Shape;200;p13"/>
          <p:cNvSpPr txBox="1"/>
          <p:nvPr/>
        </p:nvSpPr>
        <p:spPr>
          <a:xfrm>
            <a:off x="231350" y="4383325"/>
            <a:ext cx="4170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320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5th Law of Recognition</a:t>
            </a:r>
            <a:endParaRPr sz="3200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p13"/>
          <p:cNvSpPr txBox="1"/>
          <p:nvPr/>
        </p:nvSpPr>
        <p:spPr>
          <a:xfrm>
            <a:off x="7633402" y="4430975"/>
            <a:ext cx="4170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3200">
                <a:solidFill>
                  <a:srgbClr val="C55A11"/>
                </a:solidFill>
                <a:latin typeface="Calibri"/>
                <a:ea typeface="Calibri"/>
                <a:cs typeface="Calibri"/>
                <a:sym typeface="Calibri"/>
              </a:rPr>
              <a:t>6th Law of Acceptance</a:t>
            </a:r>
            <a:endParaRPr sz="3200">
              <a:solidFill>
                <a:srgbClr val="C55A1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4"/>
          <p:cNvSpPr txBox="1"/>
          <p:nvPr/>
        </p:nvSpPr>
        <p:spPr>
          <a:xfrm>
            <a:off x="3173387" y="2084965"/>
            <a:ext cx="10182600" cy="388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t/>
            </a:r>
            <a:endParaRPr b="0" i="0" sz="3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" name="Google Shape;207;p14"/>
          <p:cNvSpPr txBox="1"/>
          <p:nvPr>
            <p:ph type="title"/>
          </p:nvPr>
        </p:nvSpPr>
        <p:spPr>
          <a:xfrm>
            <a:off x="805150" y="788313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b="1" lang="es-ES" sz="4000">
                <a:latin typeface="Calibri"/>
                <a:ea typeface="Calibri"/>
                <a:cs typeface="Calibri"/>
                <a:sym typeface="Calibri"/>
              </a:rPr>
              <a:t>Law of Belonging</a:t>
            </a:r>
            <a:endParaRPr b="1" sz="40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8" name="Google Shape;208;p14"/>
          <p:cNvPicPr preferRelativeResize="0"/>
          <p:nvPr>
            <p:ph idx="1" type="body"/>
          </p:nvPr>
        </p:nvPicPr>
        <p:blipFill rotWithShape="1">
          <a:blip r:embed="rId4">
            <a:alphaModFix/>
          </a:blip>
          <a:srcRect b="6223" l="9428" r="8658" t="17973"/>
          <a:stretch/>
        </p:blipFill>
        <p:spPr>
          <a:xfrm>
            <a:off x="7932150" y="1685575"/>
            <a:ext cx="3139800" cy="19335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oncurso de &lt;strong&gt;dibujo&lt;/strong&gt; infantil “Esta es mi &lt;strong&gt;familia&lt;/strong&gt;” | Blog de ..." id="209" name="Google Shape;209;p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-399715" y="949087"/>
            <a:ext cx="7459485" cy="3552136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p14"/>
          <p:cNvSpPr txBox="1"/>
          <p:nvPr/>
        </p:nvSpPr>
        <p:spPr>
          <a:xfrm>
            <a:off x="1415550" y="3736780"/>
            <a:ext cx="4136700" cy="5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link is permanent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Google Shape;211;p14"/>
          <p:cNvSpPr txBox="1"/>
          <p:nvPr/>
        </p:nvSpPr>
        <p:spPr>
          <a:xfrm>
            <a:off x="6439989" y="3443654"/>
            <a:ext cx="5628300" cy="107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link exists as long as the link with the company is maintained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" name="Google Shape;212;p14"/>
          <p:cNvSpPr txBox="1"/>
          <p:nvPr/>
        </p:nvSpPr>
        <p:spPr>
          <a:xfrm>
            <a:off x="1047746" y="4992468"/>
            <a:ext cx="10272900" cy="107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Every member has the right to belong to the system and NO ONE has the right to exclude them.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" name="Google Shape;213;p14"/>
          <p:cNvSpPr/>
          <p:nvPr/>
        </p:nvSpPr>
        <p:spPr>
          <a:xfrm rot="3311490">
            <a:off x="4072948" y="4629596"/>
            <a:ext cx="537108" cy="345283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Google Shape;214;p14"/>
          <p:cNvSpPr/>
          <p:nvPr/>
        </p:nvSpPr>
        <p:spPr>
          <a:xfrm rot="7616418">
            <a:off x="7601484" y="4646927"/>
            <a:ext cx="537120" cy="34518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5"/>
          <p:cNvSpPr txBox="1"/>
          <p:nvPr/>
        </p:nvSpPr>
        <p:spPr>
          <a:xfrm>
            <a:off x="1004752" y="2101363"/>
            <a:ext cx="10182600" cy="388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t/>
            </a:r>
            <a:endParaRPr b="0" i="0" sz="3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p15"/>
          <p:cNvSpPr txBox="1"/>
          <p:nvPr>
            <p:ph type="title"/>
          </p:nvPr>
        </p:nvSpPr>
        <p:spPr>
          <a:xfrm>
            <a:off x="838200" y="775800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b="1" lang="es-ES" sz="4000">
                <a:latin typeface="Calibri"/>
                <a:ea typeface="Calibri"/>
                <a:cs typeface="Calibri"/>
                <a:sym typeface="Calibri"/>
              </a:rPr>
              <a:t>Law of Prevalence or Antiquity</a:t>
            </a:r>
            <a:endParaRPr b="1" sz="40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1" name="Google Shape;221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023099" y="3023717"/>
            <a:ext cx="3574142" cy="1922992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15"/>
          <p:cNvSpPr txBox="1"/>
          <p:nvPr/>
        </p:nvSpPr>
        <p:spPr>
          <a:xfrm>
            <a:off x="1335314" y="1698154"/>
            <a:ext cx="9318300" cy="107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Input to a specific system. Whoever has come before has a right over the one who comes later.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3" name="Google Shape;223;p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321397" y="3039937"/>
            <a:ext cx="3567248" cy="1928351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Google Shape;224;p15"/>
          <p:cNvSpPr txBox="1"/>
          <p:nvPr/>
        </p:nvSpPr>
        <p:spPr>
          <a:xfrm>
            <a:off x="1623527" y="5048187"/>
            <a:ext cx="29631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At family level is permanent</a:t>
            </a:r>
            <a:endParaRPr sz="180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" name="Google Shape;225;p15"/>
          <p:cNvSpPr txBox="1"/>
          <p:nvPr/>
        </p:nvSpPr>
        <p:spPr>
          <a:xfrm>
            <a:off x="6910614" y="5010388"/>
            <a:ext cx="36867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At business is equal to hierarchy</a:t>
            </a:r>
            <a:endParaRPr sz="180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" name="Google Shape;226;p15"/>
          <p:cNvSpPr txBox="1"/>
          <p:nvPr/>
        </p:nvSpPr>
        <p:spPr>
          <a:xfrm>
            <a:off x="359230" y="5497418"/>
            <a:ext cx="11832900" cy="5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happens when order is not respected? Why does this happen?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6"/>
          <p:cNvSpPr txBox="1"/>
          <p:nvPr/>
        </p:nvSpPr>
        <p:spPr>
          <a:xfrm>
            <a:off x="1045029" y="1305935"/>
            <a:ext cx="10182496" cy="38884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t/>
            </a:r>
            <a:endParaRPr b="0" i="0" sz="3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" name="Google Shape;232;p1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b="1" lang="es-ES" sz="4000">
                <a:latin typeface="Calibri"/>
                <a:ea typeface="Calibri"/>
                <a:cs typeface="Calibri"/>
                <a:sym typeface="Calibri"/>
              </a:rPr>
              <a:t>Law of Balance</a:t>
            </a:r>
            <a:endParaRPr sz="40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3" name="Google Shape;233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17778" y="1640426"/>
            <a:ext cx="3219450" cy="3219450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Google Shape;234;p16"/>
          <p:cNvSpPr txBox="1"/>
          <p:nvPr/>
        </p:nvSpPr>
        <p:spPr>
          <a:xfrm>
            <a:off x="5474329" y="1690688"/>
            <a:ext cx="6717671" cy="40318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s-E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giving and receiving.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s-E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If there is no balance the system breaks down. Give more and more and less and less.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s-E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happens if I ask and I don't give?</a:t>
            </a:r>
            <a:endParaRPr/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s-E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happens if I give and don't ask?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" name="Google Shape;235;p16"/>
          <p:cNvSpPr txBox="1"/>
          <p:nvPr/>
        </p:nvSpPr>
        <p:spPr>
          <a:xfrm>
            <a:off x="80554" y="4859876"/>
            <a:ext cx="5007428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rgbClr val="003399"/>
                </a:solidFill>
                <a:latin typeface="Calibri"/>
                <a:ea typeface="Calibri"/>
                <a:cs typeface="Calibri"/>
                <a:sym typeface="Calibri"/>
              </a:rPr>
              <a:t>What happens if I ask and I don't give?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rgbClr val="003399"/>
                </a:solidFill>
                <a:latin typeface="Calibri"/>
                <a:ea typeface="Calibri"/>
                <a:cs typeface="Calibri"/>
                <a:sym typeface="Calibri"/>
              </a:rPr>
              <a:t>What happens if I give and don't ask?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339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7"/>
          <p:cNvSpPr txBox="1"/>
          <p:nvPr/>
        </p:nvSpPr>
        <p:spPr>
          <a:xfrm>
            <a:off x="1071153" y="2008505"/>
            <a:ext cx="10014857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20"/>
              <a:buFont typeface="Calibri"/>
              <a:buNone/>
            </a:pPr>
            <a:r>
              <a:t/>
            </a:r>
            <a:endParaRPr sz="312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1" name="Google Shape;241;p1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es-ES"/>
              <a:t> </a:t>
            </a:r>
            <a:r>
              <a:rPr b="1" lang="es-ES" sz="4000">
                <a:latin typeface="Calibri"/>
                <a:ea typeface="Calibri"/>
                <a:cs typeface="Calibri"/>
                <a:sym typeface="Calibri"/>
              </a:rPr>
              <a:t>Law of Hierarchy</a:t>
            </a:r>
            <a:endParaRPr sz="40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2" name="Google Shape;242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41615" y="1702390"/>
            <a:ext cx="4806043" cy="3604532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Google Shape;243;p17"/>
          <p:cNvSpPr txBox="1"/>
          <p:nvPr/>
        </p:nvSpPr>
        <p:spPr>
          <a:xfrm>
            <a:off x="5877196" y="1741366"/>
            <a:ext cx="5828934" cy="25545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s-E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Management has priority.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s-E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Those who reach a position of hierarchy are at the service of others. </a:t>
            </a:r>
            <a:endParaRPr/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s-E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 are not all the same.</a:t>
            </a:r>
            <a:endParaRPr/>
          </a:p>
        </p:txBody>
      </p:sp>
      <p:sp>
        <p:nvSpPr>
          <p:cNvPr id="244" name="Google Shape;244;p17"/>
          <p:cNvSpPr txBox="1"/>
          <p:nvPr/>
        </p:nvSpPr>
        <p:spPr>
          <a:xfrm>
            <a:off x="1071153" y="5096130"/>
            <a:ext cx="1001449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rgbClr val="003399"/>
                </a:solidFill>
                <a:latin typeface="Calibri"/>
                <a:ea typeface="Calibri"/>
                <a:cs typeface="Calibri"/>
                <a:sym typeface="Calibri"/>
              </a:rPr>
              <a:t>What happens when you bypass someone, you allow them to bypass you or when they bypass you?</a:t>
            </a:r>
            <a:endParaRPr sz="1800">
              <a:solidFill>
                <a:srgbClr val="00339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5" name="Google Shape;245;p17"/>
          <p:cNvSpPr/>
          <p:nvPr/>
        </p:nvSpPr>
        <p:spPr>
          <a:xfrm>
            <a:off x="0" y="-120872"/>
            <a:ext cx="65" cy="241744"/>
          </a:xfrm>
          <a:prstGeom prst="rect">
            <a:avLst/>
          </a:prstGeom>
          <a:solidFill>
            <a:srgbClr val="F8F9FA"/>
          </a:solidFill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18"/>
          <p:cNvSpPr txBox="1"/>
          <p:nvPr/>
        </p:nvSpPr>
        <p:spPr>
          <a:xfrm>
            <a:off x="1071153" y="2008505"/>
            <a:ext cx="10014857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20"/>
              <a:buFont typeface="Calibri"/>
              <a:buNone/>
            </a:pPr>
            <a:r>
              <a:t/>
            </a:r>
            <a:endParaRPr sz="312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1" name="Google Shape;251;p1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b="1" lang="es-ES" sz="4000">
                <a:latin typeface="Calibri"/>
                <a:ea typeface="Calibri"/>
                <a:cs typeface="Calibri"/>
                <a:sym typeface="Calibri"/>
              </a:rPr>
              <a:t>Law of Recognition</a:t>
            </a:r>
            <a:endParaRPr b="1" sz="4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2" name="Google Shape;252;p18"/>
          <p:cNvSpPr txBox="1"/>
          <p:nvPr/>
        </p:nvSpPr>
        <p:spPr>
          <a:xfrm>
            <a:off x="6099018" y="1376768"/>
            <a:ext cx="6092982" cy="45243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s-E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It is directly linked to personal self-esteem since the level of belonging of a worker increases the moment they receive fair recognition.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s-E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this context, great dissatisfaction can occur on a personal level in the absence of emotional caresses.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3" name="Google Shape;253;p18"/>
          <p:cNvSpPr txBox="1"/>
          <p:nvPr/>
        </p:nvSpPr>
        <p:spPr>
          <a:xfrm>
            <a:off x="838200" y="4434765"/>
            <a:ext cx="4958898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rgbClr val="003399"/>
                </a:solidFill>
                <a:latin typeface="Calibri"/>
                <a:ea typeface="Calibri"/>
                <a:cs typeface="Calibri"/>
                <a:sym typeface="Calibri"/>
              </a:rPr>
              <a:t>What is the importance of each area depending on the subsistence of your company?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rgbClr val="003399"/>
                </a:solidFill>
                <a:latin typeface="Calibri"/>
                <a:ea typeface="Calibri"/>
                <a:cs typeface="Calibri"/>
                <a:sym typeface="Calibri"/>
              </a:rPr>
              <a:t>Can you order them now?</a:t>
            </a:r>
            <a:endParaRPr/>
          </a:p>
        </p:txBody>
      </p:sp>
      <p:pic>
        <p:nvPicPr>
          <p:cNvPr id="254" name="Google Shape;254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11423" y="1690688"/>
            <a:ext cx="4484581" cy="25618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19"/>
          <p:cNvSpPr txBox="1"/>
          <p:nvPr/>
        </p:nvSpPr>
        <p:spPr>
          <a:xfrm>
            <a:off x="1071153" y="2008505"/>
            <a:ext cx="10014857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20"/>
              <a:buFont typeface="Calibri"/>
              <a:buNone/>
            </a:pPr>
            <a:r>
              <a:t/>
            </a:r>
            <a:endParaRPr sz="312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0" name="Google Shape;260;p1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b="1" lang="es-ES" sz="4000">
                <a:latin typeface="Calibri"/>
                <a:ea typeface="Calibri"/>
                <a:cs typeface="Calibri"/>
                <a:sym typeface="Calibri"/>
              </a:rPr>
              <a:t>Law of Acceptance</a:t>
            </a:r>
            <a:endParaRPr b="1" sz="4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1" name="Google Shape;261;p19"/>
          <p:cNvSpPr txBox="1"/>
          <p:nvPr/>
        </p:nvSpPr>
        <p:spPr>
          <a:xfrm>
            <a:off x="5029387" y="1690688"/>
            <a:ext cx="6925900" cy="38472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s-E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best way to position ourselves in our working reality is to understand and accept what is the philosophy of the organization of which we are part: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AutoNum type="alphaLcParenR"/>
            </a:pPr>
            <a:r>
              <a:rPr lang="es-E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are the rules that govern it?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AutoNum type="alphaLcParenR"/>
            </a:pPr>
            <a:r>
              <a:rPr lang="es-E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are the staff like?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2" name="Google Shape;262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672641" y="1772171"/>
            <a:ext cx="2487470" cy="2487470"/>
          </a:xfrm>
          <a:prstGeom prst="rect">
            <a:avLst/>
          </a:prstGeom>
          <a:noFill/>
          <a:ln>
            <a:noFill/>
          </a:ln>
        </p:spPr>
      </p:pic>
      <p:sp>
        <p:nvSpPr>
          <p:cNvPr id="263" name="Google Shape;263;p19"/>
          <p:cNvSpPr txBox="1"/>
          <p:nvPr/>
        </p:nvSpPr>
        <p:spPr>
          <a:xfrm>
            <a:off x="627017" y="4341124"/>
            <a:ext cx="4258492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s-ES" sz="1800">
                <a:solidFill>
                  <a:srgbClr val="0066CC"/>
                </a:solidFill>
                <a:latin typeface="Calibri"/>
                <a:ea typeface="Calibri"/>
                <a:cs typeface="Calibri"/>
                <a:sym typeface="Calibri"/>
              </a:rPr>
              <a:t>Do you accept and recognize what happensis in your organization?</a:t>
            </a:r>
            <a:endParaRPr sz="1800">
              <a:solidFill>
                <a:srgbClr val="0066C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s-ES" sz="1800">
                <a:solidFill>
                  <a:srgbClr val="0066CC"/>
                </a:solidFill>
                <a:latin typeface="Calibri"/>
                <a:ea typeface="Calibri"/>
                <a:cs typeface="Calibri"/>
                <a:sym typeface="Calibri"/>
              </a:rPr>
              <a:t>Do you know how to move from this point?</a:t>
            </a:r>
            <a:endParaRPr sz="1800">
              <a:solidFill>
                <a:srgbClr val="0066C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b="1" lang="es-ES" sz="4000">
                <a:latin typeface="Calibri"/>
                <a:ea typeface="Calibri"/>
                <a:cs typeface="Calibri"/>
                <a:sym typeface="Calibri"/>
              </a:rPr>
              <a:t>SYSTEMIC</a:t>
            </a:r>
            <a:r>
              <a:rPr b="1" lang="es-ES" sz="4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lang="es-ES" sz="4000">
                <a:latin typeface="Calibri"/>
                <a:ea typeface="Calibri"/>
                <a:cs typeface="Calibri"/>
                <a:sym typeface="Calibri"/>
              </a:rPr>
              <a:t>COACHING</a:t>
            </a:r>
            <a:endParaRPr b="1" sz="4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2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>
              <a:solidFill>
                <a:srgbClr val="0066CC"/>
              </a:solidFill>
            </a:endParaRPr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>
              <a:solidFill>
                <a:srgbClr val="0066CC"/>
              </a:solidFill>
            </a:endParaRPr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>
              <a:solidFill>
                <a:srgbClr val="0066CC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6CC"/>
              </a:buClr>
              <a:buSzPts val="2800"/>
              <a:buNone/>
            </a:pPr>
            <a:r>
              <a:rPr lang="es-ES">
                <a:solidFill>
                  <a:srgbClr val="0066CC"/>
                </a:solidFill>
              </a:rPr>
              <a:t>			What is systemic coaching? </a:t>
            </a:r>
            <a:br>
              <a:rPr lang="es-ES">
                <a:solidFill>
                  <a:srgbClr val="0066CC"/>
                </a:solidFill>
              </a:rPr>
            </a:br>
            <a:r>
              <a:rPr lang="es-ES">
                <a:solidFill>
                  <a:srgbClr val="0066CC"/>
                </a:solidFill>
              </a:rPr>
              <a:t>			What characterizes systemic coaching?</a:t>
            </a:r>
            <a:br>
              <a:rPr lang="es-ES">
                <a:solidFill>
                  <a:srgbClr val="0066CC"/>
                </a:solidFill>
              </a:rPr>
            </a:br>
            <a:r>
              <a:rPr lang="es-ES">
                <a:solidFill>
                  <a:srgbClr val="0066CC"/>
                </a:solidFill>
              </a:rPr>
              <a:t>			What are the principles of systemic coaching?</a:t>
            </a:r>
            <a:br>
              <a:rPr lang="es-ES">
                <a:solidFill>
                  <a:srgbClr val="0066CC"/>
                </a:solidFill>
              </a:rPr>
            </a:br>
            <a:r>
              <a:rPr lang="es-ES">
                <a:solidFill>
                  <a:srgbClr val="0066CC"/>
                </a:solidFill>
              </a:rPr>
              <a:t>			Systemic laws</a:t>
            </a:r>
            <a:br>
              <a:rPr lang="es-ES">
                <a:solidFill>
                  <a:srgbClr val="0066CC"/>
                </a:solidFill>
              </a:rPr>
            </a:br>
            <a:endParaRPr/>
          </a:p>
        </p:txBody>
      </p:sp>
      <p:pic>
        <p:nvPicPr>
          <p:cNvPr id="93" name="Google Shape;93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765244" y="1800181"/>
            <a:ext cx="6069329" cy="140022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P-3107 - SCP Foundation" id="94" name="Google Shape;94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flipH="1">
            <a:off x="2765244" y="3348402"/>
            <a:ext cx="365779" cy="36577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P-3107 - SCP Foundation" id="95" name="Google Shape;95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flipH="1">
            <a:off x="2765243" y="3781208"/>
            <a:ext cx="365779" cy="36577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P-3107 - SCP Foundation" id="96" name="Google Shape;96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flipH="1">
            <a:off x="2765242" y="4202908"/>
            <a:ext cx="365779" cy="36577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P-3107 - SCP Foundation" id="97" name="Google Shape;97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flipH="1">
            <a:off x="2765243" y="4568687"/>
            <a:ext cx="365779" cy="3657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2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pic>
        <p:nvPicPr>
          <p:cNvPr id="269" name="Google Shape;269;p20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1643962"/>
            <a:ext cx="12191999" cy="8621448"/>
          </a:xfrm>
          <a:prstGeom prst="rect">
            <a:avLst/>
          </a:prstGeom>
          <a:noFill/>
          <a:ln>
            <a:noFill/>
          </a:ln>
        </p:spPr>
      </p:pic>
      <p:sp>
        <p:nvSpPr>
          <p:cNvPr id="270" name="Google Shape;270;p20"/>
          <p:cNvSpPr txBox="1"/>
          <p:nvPr/>
        </p:nvSpPr>
        <p:spPr>
          <a:xfrm>
            <a:off x="1122630" y="2856584"/>
            <a:ext cx="7595857" cy="20621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1" lang="es-E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BIBLIOGRAPHY</a:t>
            </a:r>
            <a:endParaRPr/>
          </a:p>
          <a:p>
            <a:pPr indent="-4572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s-E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Peter M. Senge “The Fifth Discipline”</a:t>
            </a:r>
            <a:endParaRPr/>
          </a:p>
          <a:p>
            <a:pPr indent="-4572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s-E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Ludwig von Bertalanffy “General System Theory”</a:t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"/>
          <p:cNvSpPr txBox="1"/>
          <p:nvPr>
            <p:ph type="title"/>
          </p:nvPr>
        </p:nvSpPr>
        <p:spPr>
          <a:xfrm>
            <a:off x="839788" y="831511"/>
            <a:ext cx="10515600" cy="9327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br>
              <a:rPr b="1" lang="es-ES" sz="3600"/>
            </a:br>
            <a:r>
              <a:rPr b="1" lang="es-ES" sz="3959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SYSTEMIC COACHING</a:t>
            </a:r>
            <a:br>
              <a:rPr b="1" lang="es-ES" sz="3959">
                <a:latin typeface="Calibri"/>
                <a:ea typeface="Calibri"/>
                <a:cs typeface="Calibri"/>
                <a:sym typeface="Calibri"/>
              </a:rPr>
            </a:br>
            <a:br>
              <a:rPr b="1" lang="es-ES" sz="3959">
                <a:latin typeface="Calibri"/>
                <a:ea typeface="Calibri"/>
                <a:cs typeface="Calibri"/>
                <a:sym typeface="Calibri"/>
              </a:rPr>
            </a:br>
            <a:endParaRPr b="1" sz="324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3"/>
          <p:cNvSpPr txBox="1"/>
          <p:nvPr>
            <p:ph idx="1" type="body"/>
          </p:nvPr>
        </p:nvSpPr>
        <p:spPr>
          <a:xfrm>
            <a:off x="839788" y="1797278"/>
            <a:ext cx="4893300" cy="823800"/>
          </a:xfrm>
          <a:prstGeom prst="rect">
            <a:avLst/>
          </a:prstGeom>
          <a:solidFill>
            <a:schemeClr val="accent1"/>
          </a:solidFill>
          <a:ln cap="flat" cmpd="sng" w="7620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</a:pPr>
            <a:r>
              <a:rPr lang="es-ES" sz="3200">
                <a:solidFill>
                  <a:schemeClr val="lt1"/>
                </a:solidFill>
              </a:rPr>
              <a:t>    COACHING</a:t>
            </a:r>
            <a:r>
              <a:rPr lang="es-ES" sz="3200"/>
              <a:t>	</a:t>
            </a:r>
            <a:endParaRPr sz="3200"/>
          </a:p>
        </p:txBody>
      </p:sp>
      <p:sp>
        <p:nvSpPr>
          <p:cNvPr id="104" name="Google Shape;104;p3"/>
          <p:cNvSpPr txBox="1"/>
          <p:nvPr>
            <p:ph idx="2" type="body"/>
          </p:nvPr>
        </p:nvSpPr>
        <p:spPr>
          <a:xfrm>
            <a:off x="839788" y="3120571"/>
            <a:ext cx="4893355" cy="2869860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54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 sz="3200"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s-ES"/>
              <a:t>It is the art of questioning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s-ES"/>
              <a:t>It will not give advice on action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s-ES"/>
              <a:t>It will not make any judgement</a:t>
            </a:r>
            <a:endParaRPr/>
          </a:p>
        </p:txBody>
      </p:sp>
      <p:sp>
        <p:nvSpPr>
          <p:cNvPr id="105" name="Google Shape;105;p3"/>
          <p:cNvSpPr txBox="1"/>
          <p:nvPr>
            <p:ph idx="3" type="body"/>
          </p:nvPr>
        </p:nvSpPr>
        <p:spPr>
          <a:xfrm>
            <a:off x="6172200" y="1797278"/>
            <a:ext cx="5183188" cy="823912"/>
          </a:xfrm>
          <a:prstGeom prst="rect">
            <a:avLst/>
          </a:prstGeom>
          <a:solidFill>
            <a:schemeClr val="accent1"/>
          </a:solidFill>
          <a:ln cap="flat" cmpd="sng" w="7620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</a:pPr>
            <a:r>
              <a:rPr lang="es-ES" sz="3200">
                <a:solidFill>
                  <a:schemeClr val="lt1"/>
                </a:solidFill>
              </a:rPr>
              <a:t>SYSTEMIC</a:t>
            </a:r>
            <a:endParaRPr/>
          </a:p>
        </p:txBody>
      </p:sp>
      <p:sp>
        <p:nvSpPr>
          <p:cNvPr id="106" name="Google Shape;106;p3"/>
          <p:cNvSpPr txBox="1"/>
          <p:nvPr>
            <p:ph idx="4" type="body"/>
          </p:nvPr>
        </p:nvSpPr>
        <p:spPr>
          <a:xfrm>
            <a:off x="6172200" y="3120570"/>
            <a:ext cx="5207000" cy="2869861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s-ES"/>
              <a:t>It serves the system as a whole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s-ES"/>
              <a:t>It operates with systemic laws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4"/>
          <p:cNvSpPr txBox="1"/>
          <p:nvPr/>
        </p:nvSpPr>
        <p:spPr>
          <a:xfrm>
            <a:off x="598850" y="1349598"/>
            <a:ext cx="10919400" cy="456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4"/>
          <p:cNvSpPr txBox="1"/>
          <p:nvPr/>
        </p:nvSpPr>
        <p:spPr>
          <a:xfrm>
            <a:off x="598854" y="1869300"/>
            <a:ext cx="12048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E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Make concious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4"/>
          <p:cNvSpPr txBox="1"/>
          <p:nvPr>
            <p:ph idx="2" type="body"/>
          </p:nvPr>
        </p:nvSpPr>
        <p:spPr>
          <a:xfrm>
            <a:off x="6362999" y="1612426"/>
            <a:ext cx="5829000" cy="468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37"/>
              <a:buFont typeface="Calibri"/>
              <a:buAutoNum type="arabicPeriod"/>
            </a:pPr>
            <a:r>
              <a:rPr lang="es-ES" sz="3237"/>
              <a:t>It allows solving doubts, difficulties and problems by becoming aware of the situation and seeing its possible evolution</a:t>
            </a:r>
            <a:endParaRPr/>
          </a:p>
          <a:p>
            <a:pPr indent="-342900" lvl="0" marL="34290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37"/>
              <a:buFont typeface="Calibri"/>
              <a:buAutoNum type="arabicPeriod"/>
            </a:pPr>
            <a:r>
              <a:rPr lang="es-ES" sz="3237"/>
              <a:t>Visually represents the interconnections of the system and their effects</a:t>
            </a:r>
            <a:endParaRPr/>
          </a:p>
          <a:p>
            <a:pPr indent="-342900" lvl="0" marL="34290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37"/>
              <a:buFont typeface="Calibri"/>
              <a:buAutoNum type="arabicPeriod"/>
            </a:pPr>
            <a:r>
              <a:rPr lang="es-ES" sz="3237"/>
              <a:t>By seeing unconscious images in perspective, the person manages to understand the dynamics that generate conflict</a:t>
            </a:r>
            <a:endParaRPr/>
          </a:p>
          <a:p>
            <a:pPr indent="0" lvl="0" marL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65"/>
              <a:buNone/>
            </a:pPr>
            <a:r>
              <a:t/>
            </a:r>
            <a:endParaRPr sz="1665"/>
          </a:p>
          <a:p>
            <a:pPr indent="-237172" lvl="0" marL="34290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65"/>
              <a:buFont typeface="Calibri"/>
              <a:buNone/>
            </a:pPr>
            <a:r>
              <a:t/>
            </a:r>
            <a:endParaRPr sz="1665"/>
          </a:p>
        </p:txBody>
      </p:sp>
      <p:sp>
        <p:nvSpPr>
          <p:cNvPr id="114" name="Google Shape;114;p4"/>
          <p:cNvSpPr txBox="1"/>
          <p:nvPr/>
        </p:nvSpPr>
        <p:spPr>
          <a:xfrm>
            <a:off x="2370321" y="5139056"/>
            <a:ext cx="12774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Understand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5" name="Google Shape;115;p4"/>
          <p:cNvPicPr preferRelativeResize="0"/>
          <p:nvPr>
            <p:ph idx="1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18150" y="1869300"/>
            <a:ext cx="5355300" cy="3848400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4"/>
          <p:cNvSpPr txBox="1"/>
          <p:nvPr/>
        </p:nvSpPr>
        <p:spPr>
          <a:xfrm>
            <a:off x="561480" y="1869299"/>
            <a:ext cx="12795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>
                <a:solidFill>
                  <a:srgbClr val="8DA9DB"/>
                </a:solidFill>
                <a:latin typeface="Calibri"/>
                <a:ea typeface="Calibri"/>
                <a:cs typeface="Calibri"/>
                <a:sym typeface="Calibri"/>
              </a:rPr>
              <a:t>Make conscious</a:t>
            </a:r>
            <a:endParaRPr sz="2000">
              <a:solidFill>
                <a:srgbClr val="8DA9D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4"/>
          <p:cNvSpPr txBox="1"/>
          <p:nvPr/>
        </p:nvSpPr>
        <p:spPr>
          <a:xfrm>
            <a:off x="4258464" y="2146200"/>
            <a:ext cx="14481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>
                <a:solidFill>
                  <a:srgbClr val="E05212"/>
                </a:solidFill>
                <a:latin typeface="Calibri"/>
                <a:ea typeface="Calibri"/>
                <a:cs typeface="Calibri"/>
                <a:sym typeface="Calibri"/>
              </a:rPr>
              <a:t>Visualize</a:t>
            </a:r>
            <a:endParaRPr sz="2000">
              <a:solidFill>
                <a:srgbClr val="E0521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4"/>
          <p:cNvSpPr txBox="1"/>
          <p:nvPr/>
        </p:nvSpPr>
        <p:spPr>
          <a:xfrm>
            <a:off x="1383274" y="4920475"/>
            <a:ext cx="14481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Understand</a:t>
            </a:r>
            <a:endParaRPr sz="2000">
              <a:solidFill>
                <a:srgbClr val="FFC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4"/>
          <p:cNvSpPr txBox="1"/>
          <p:nvPr/>
        </p:nvSpPr>
        <p:spPr>
          <a:xfrm>
            <a:off x="4804229" y="798286"/>
            <a:ext cx="2481942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EFFECTS</a:t>
            </a:r>
            <a:endParaRPr b="1" sz="4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5"/>
          <p:cNvSpPr txBox="1"/>
          <p:nvPr/>
        </p:nvSpPr>
        <p:spPr>
          <a:xfrm>
            <a:off x="1045029" y="1305935"/>
            <a:ext cx="10182496" cy="38884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t/>
            </a:r>
            <a:endParaRPr b="0" i="0" sz="3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5" name="Google Shape;125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3565" y="1798311"/>
            <a:ext cx="5715000" cy="4200525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5"/>
          <p:cNvSpPr txBox="1"/>
          <p:nvPr/>
        </p:nvSpPr>
        <p:spPr>
          <a:xfrm>
            <a:off x="3967141" y="782749"/>
            <a:ext cx="5140645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IS A SYSTEM?</a:t>
            </a:r>
            <a:endParaRPr b="1" sz="4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5"/>
          <p:cNvSpPr txBox="1"/>
          <p:nvPr/>
        </p:nvSpPr>
        <p:spPr>
          <a:xfrm>
            <a:off x="6147390" y="1532738"/>
            <a:ext cx="6231900" cy="255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Set of elements related to each other functionally, so that each element of the system is a function of some other element, there being no isolated element.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5"/>
          <p:cNvSpPr txBox="1"/>
          <p:nvPr/>
        </p:nvSpPr>
        <p:spPr>
          <a:xfrm>
            <a:off x="6147400" y="4052470"/>
            <a:ext cx="5914200" cy="15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4318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0066CC"/>
              </a:buClr>
              <a:buSzPts val="3200"/>
              <a:buFont typeface="Calibri"/>
              <a:buChar char="-"/>
            </a:pPr>
            <a:r>
              <a:rPr b="1" lang="es-ES" sz="3200">
                <a:solidFill>
                  <a:srgbClr val="0066CC"/>
                </a:solidFill>
                <a:latin typeface="Calibri"/>
                <a:ea typeface="Calibri"/>
                <a:cs typeface="Calibri"/>
                <a:sym typeface="Calibri"/>
              </a:rPr>
              <a:t>There are interrelationships</a:t>
            </a:r>
            <a:endParaRPr b="1" sz="3200">
              <a:solidFill>
                <a:srgbClr val="0066C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318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0066CC"/>
              </a:buClr>
              <a:buSzPts val="3200"/>
              <a:buFont typeface="Calibri"/>
              <a:buChar char="-"/>
            </a:pPr>
            <a:r>
              <a:rPr b="1" lang="es-ES" sz="3200">
                <a:solidFill>
                  <a:srgbClr val="0066CC"/>
                </a:solidFill>
                <a:latin typeface="Calibri"/>
                <a:ea typeface="Calibri"/>
                <a:cs typeface="Calibri"/>
                <a:sym typeface="Calibri"/>
              </a:rPr>
              <a:t>There are Interdependencies</a:t>
            </a:r>
            <a:endParaRPr b="1" sz="3200">
              <a:solidFill>
                <a:srgbClr val="0066C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318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0066CC"/>
              </a:buClr>
              <a:buSzPts val="3200"/>
              <a:buFont typeface="Calibri"/>
              <a:buChar char="-"/>
            </a:pPr>
            <a:r>
              <a:rPr b="1" lang="es-ES" sz="3200">
                <a:solidFill>
                  <a:srgbClr val="0066CC"/>
                </a:solidFill>
                <a:latin typeface="Calibri"/>
                <a:ea typeface="Calibri"/>
                <a:cs typeface="Calibri"/>
                <a:sym typeface="Calibri"/>
              </a:rPr>
              <a:t>There is Exchange</a:t>
            </a:r>
            <a:endParaRPr sz="3200">
              <a:solidFill>
                <a:srgbClr val="0066C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5"/>
          <p:cNvSpPr txBox="1"/>
          <p:nvPr/>
        </p:nvSpPr>
        <p:spPr>
          <a:xfrm>
            <a:off x="2195450" y="1633525"/>
            <a:ext cx="1470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Emotional</a:t>
            </a:r>
            <a:endParaRPr sz="20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5"/>
          <p:cNvSpPr txBox="1"/>
          <p:nvPr/>
        </p:nvSpPr>
        <p:spPr>
          <a:xfrm>
            <a:off x="3702946" y="1941325"/>
            <a:ext cx="1470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Spiritua</a:t>
            </a:r>
            <a:r>
              <a:rPr lang="es-E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5"/>
          <p:cNvSpPr txBox="1"/>
          <p:nvPr/>
        </p:nvSpPr>
        <p:spPr>
          <a:xfrm>
            <a:off x="4528448" y="2656125"/>
            <a:ext cx="10827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Parents</a:t>
            </a:r>
            <a:endParaRPr sz="20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5"/>
          <p:cNvSpPr txBox="1"/>
          <p:nvPr/>
        </p:nvSpPr>
        <p:spPr>
          <a:xfrm>
            <a:off x="4828150" y="3779450"/>
            <a:ext cx="1200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Conjugal</a:t>
            </a:r>
            <a:endParaRPr sz="20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5"/>
          <p:cNvSpPr txBox="1"/>
          <p:nvPr/>
        </p:nvSpPr>
        <p:spPr>
          <a:xfrm>
            <a:off x="4528449" y="4771300"/>
            <a:ext cx="10827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Children</a:t>
            </a:r>
            <a:endParaRPr sz="20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5"/>
          <p:cNvSpPr txBox="1"/>
          <p:nvPr/>
        </p:nvSpPr>
        <p:spPr>
          <a:xfrm>
            <a:off x="3396343" y="5532854"/>
            <a:ext cx="943428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Social</a:t>
            </a:r>
            <a:endParaRPr sz="20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5"/>
          <p:cNvSpPr txBox="1"/>
          <p:nvPr/>
        </p:nvSpPr>
        <p:spPr>
          <a:xfrm>
            <a:off x="2220686" y="5631210"/>
            <a:ext cx="885371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Health</a:t>
            </a:r>
            <a:endParaRPr sz="20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5"/>
          <p:cNvSpPr txBox="1"/>
          <p:nvPr/>
        </p:nvSpPr>
        <p:spPr>
          <a:xfrm>
            <a:off x="362853" y="5073200"/>
            <a:ext cx="1306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Service</a:t>
            </a:r>
            <a:endParaRPr sz="20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5"/>
          <p:cNvSpPr txBox="1"/>
          <p:nvPr/>
        </p:nvSpPr>
        <p:spPr>
          <a:xfrm>
            <a:off x="0" y="4052475"/>
            <a:ext cx="1470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Intellectual</a:t>
            </a:r>
            <a:endParaRPr sz="20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5"/>
          <p:cNvSpPr txBox="1"/>
          <p:nvPr/>
        </p:nvSpPr>
        <p:spPr>
          <a:xfrm>
            <a:off x="121922" y="2963900"/>
            <a:ext cx="10827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Finantial</a:t>
            </a:r>
            <a:endParaRPr sz="20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5"/>
          <p:cNvSpPr txBox="1"/>
          <p:nvPr/>
        </p:nvSpPr>
        <p:spPr>
          <a:xfrm>
            <a:off x="362852" y="2073325"/>
            <a:ext cx="1656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Professional</a:t>
            </a:r>
            <a:endParaRPr sz="20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6"/>
          <p:cNvSpPr txBox="1"/>
          <p:nvPr>
            <p:ph type="title"/>
          </p:nvPr>
        </p:nvSpPr>
        <p:spPr>
          <a:xfrm>
            <a:off x="722085" y="43769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b="1" lang="es-ES" sz="4000">
                <a:latin typeface="Calibri"/>
                <a:ea typeface="Calibri"/>
                <a:cs typeface="Calibri"/>
                <a:sym typeface="Calibri"/>
              </a:rPr>
              <a:t>Characteristics of the systems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6"/>
          <p:cNvSpPr/>
          <p:nvPr/>
        </p:nvSpPr>
        <p:spPr>
          <a:xfrm>
            <a:off x="823864" y="1763259"/>
            <a:ext cx="10855105" cy="40318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s-E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 live in systems and we are continuously going in and out of them.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s-E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Systems have their laws.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s-E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They act whether we know their laws or not.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s-E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we know them, we can be more effective when entering, interacting and leaving systems.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s-E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Any action by us or by others affects others.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s-E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 belong to a multitude of systems simultaneously.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6" name="Google Shape;146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497085" y="4578870"/>
            <a:ext cx="2847085" cy="20935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7"/>
          <p:cNvSpPr txBox="1"/>
          <p:nvPr>
            <p:ph type="title"/>
          </p:nvPr>
        </p:nvSpPr>
        <p:spPr>
          <a:xfrm>
            <a:off x="722085" y="760491"/>
            <a:ext cx="10515600" cy="100276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b="1" lang="es-ES" sz="4000">
                <a:latin typeface="Calibri"/>
                <a:ea typeface="Calibri"/>
                <a:cs typeface="Calibri"/>
                <a:sym typeface="Calibri"/>
              </a:rPr>
              <a:t>Characteristics of the systems (continued)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7"/>
          <p:cNvSpPr/>
          <p:nvPr/>
        </p:nvSpPr>
        <p:spPr>
          <a:xfrm>
            <a:off x="823864" y="1763259"/>
            <a:ext cx="10855105" cy="40318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s-E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system is a set of interconnected elements.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s-E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Each element fulfills its function for the rest of the system.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s-E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fact that we do not know what that function is, in us or in others, does not invalidate their interaction.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s-E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They tend to seek balance (homeostasis).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s-E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Each part supports a tension to contribute to balance.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s-E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an element is weak, it must be strengthened.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s-E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Balance is necessary for your permanence.</a:t>
            </a:r>
            <a:endParaRPr/>
          </a:p>
        </p:txBody>
      </p:sp>
      <p:pic>
        <p:nvPicPr>
          <p:cNvPr id="153" name="Google Shape;153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497085" y="4578870"/>
            <a:ext cx="2847085" cy="20935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8"/>
          <p:cNvSpPr txBox="1"/>
          <p:nvPr>
            <p:ph type="title"/>
          </p:nvPr>
        </p:nvSpPr>
        <p:spPr>
          <a:xfrm>
            <a:off x="707571" y="75701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b="1" lang="es-ES" sz="4000">
                <a:latin typeface="Calibri"/>
                <a:ea typeface="Calibri"/>
                <a:cs typeface="Calibri"/>
                <a:sym typeface="Calibri"/>
              </a:rPr>
              <a:t>The person cannot be an isolated element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9" name="Google Shape;159;p8"/>
          <p:cNvPicPr preferRelativeResize="0"/>
          <p:nvPr>
            <p:ph idx="1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31683" y="2453253"/>
            <a:ext cx="3782821" cy="2833464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8"/>
          <p:cNvSpPr txBox="1"/>
          <p:nvPr/>
        </p:nvSpPr>
        <p:spPr>
          <a:xfrm>
            <a:off x="5634274" y="2587710"/>
            <a:ext cx="5456222" cy="25545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All people belong to a certain system that directly or indirectly conditions their way of being and their beliefs about life.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9"/>
          <p:cNvSpPr txBox="1"/>
          <p:nvPr>
            <p:ph type="title"/>
          </p:nvPr>
        </p:nvSpPr>
        <p:spPr>
          <a:xfrm>
            <a:off x="195943" y="521864"/>
            <a:ext cx="1152144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b="1" lang="es-ES" sz="4000">
                <a:latin typeface="Calibri"/>
                <a:ea typeface="Calibri"/>
                <a:cs typeface="Calibri"/>
                <a:sym typeface="Calibri"/>
              </a:rPr>
              <a:t>The person loses prominence in favour of the system</a:t>
            </a:r>
            <a:endParaRPr sz="4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p9"/>
          <p:cNvSpPr txBox="1"/>
          <p:nvPr/>
        </p:nvSpPr>
        <p:spPr>
          <a:xfrm>
            <a:off x="6225372" y="1625358"/>
            <a:ext cx="5050971" cy="45243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the face of conflict, you should always look for the </a:t>
            </a:r>
            <a:r>
              <a:rPr b="1" lang="es-E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best solution for the system </a:t>
            </a:r>
            <a:r>
              <a:rPr lang="es-E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 not what is best for one or more people in that system. In this way, it will be a more beneficial solution for everyone and also more durable.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7" name="Google Shape;167;p9"/>
          <p:cNvPicPr preferRelativeResize="0"/>
          <p:nvPr>
            <p:ph idx="1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18003" y="2137983"/>
            <a:ext cx="4585309" cy="32403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2020-01-14T09:37:24Z</dcterms:created>
  <dc:creator>Usuario</dc:creator>
</cp:coreProperties>
</file>